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47489" y="91875"/>
            <a:ext cx="6555431" cy="5042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hlink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65694" y="5944939"/>
            <a:ext cx="6530340" cy="913130"/>
          </a:xfrm>
          <a:custGeom>
            <a:avLst/>
            <a:gdLst/>
            <a:ahLst/>
            <a:cxnLst/>
            <a:rect l="l" t="t" r="r" b="b"/>
            <a:pathLst>
              <a:path w="6530340" h="913129">
                <a:moveTo>
                  <a:pt x="114096" y="21323"/>
                </a:moveTo>
                <a:lnTo>
                  <a:pt x="4849012" y="913066"/>
                </a:lnTo>
                <a:lnTo>
                  <a:pt x="6529844" y="913066"/>
                </a:lnTo>
                <a:lnTo>
                  <a:pt x="114096" y="21323"/>
                </a:lnTo>
                <a:close/>
              </a:path>
              <a:path w="6530340" h="913129">
                <a:moveTo>
                  <a:pt x="876" y="0"/>
                </a:moveTo>
                <a:lnTo>
                  <a:pt x="0" y="5460"/>
                </a:lnTo>
                <a:lnTo>
                  <a:pt x="114096" y="21323"/>
                </a:lnTo>
                <a:lnTo>
                  <a:pt x="876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47618" y="5939010"/>
            <a:ext cx="4869815" cy="919480"/>
          </a:xfrm>
          <a:custGeom>
            <a:avLst/>
            <a:gdLst/>
            <a:ahLst/>
            <a:cxnLst/>
            <a:rect l="l" t="t" r="r" b="b"/>
            <a:pathLst>
              <a:path w="4869815" h="919479">
                <a:moveTo>
                  <a:pt x="0" y="0"/>
                </a:moveTo>
                <a:lnTo>
                  <a:pt x="10566" y="6350"/>
                </a:lnTo>
                <a:lnTo>
                  <a:pt x="3825176" y="918984"/>
                </a:lnTo>
                <a:lnTo>
                  <a:pt x="4869256" y="9189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789676"/>
            <a:ext cx="4529327" cy="106832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5784481"/>
            <a:ext cx="4495215" cy="10735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04494" y="93588"/>
            <a:ext cx="6983011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hlink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49787" y="1153007"/>
            <a:ext cx="6944995" cy="1501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650091" y="6570159"/>
            <a:ext cx="327406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Propiedad_f%C3%ADsica" TargetMode="External"/><Relationship Id="rId4" Type="http://schemas.openxmlformats.org/officeDocument/2006/relationships/hyperlink" Target="https://es.wikipedia.org/wiki/Intr%C3%ADnseca" TargetMode="External"/><Relationship Id="rId5" Type="http://schemas.openxmlformats.org/officeDocument/2006/relationships/hyperlink" Target="https://es.wikipedia.org/wiki/Part%C3%ADcula_subat%C3%B3mica" TargetMode="External"/><Relationship Id="rId6" Type="http://schemas.openxmlformats.org/officeDocument/2006/relationships/hyperlink" Target="https://es.wikipedia.org/wiki/Fuerza" TargetMode="External"/><Relationship Id="rId7" Type="http://schemas.openxmlformats.org/officeDocument/2006/relationships/hyperlink" Target="https://es.wikipedia.org/wiki/Atracci%C3%B3n" TargetMode="External"/><Relationship Id="rId8" Type="http://schemas.openxmlformats.org/officeDocument/2006/relationships/hyperlink" Target="https://es.wikipedia.org/wiki/Materia" TargetMode="External"/><Relationship Id="rId9" Type="http://schemas.openxmlformats.org/officeDocument/2006/relationships/hyperlink" Target="https://es.wikipedia.org/wiki/Campo_electromagn%C3%A9tico" TargetMode="External"/><Relationship Id="rId10" Type="http://schemas.openxmlformats.org/officeDocument/2006/relationships/hyperlink" Target="https://es.wikipedia.org/wiki/Interacci%C3%B3n_electromagn%C3%A9tica" TargetMode="External"/><Relationship Id="rId11" Type="http://schemas.openxmlformats.org/officeDocument/2006/relationships/hyperlink" Target="https://es.wikipedia.org/wiki/Campo_el%C3%A9ctrico" TargetMode="External"/><Relationship Id="rId12" Type="http://schemas.openxmlformats.org/officeDocument/2006/relationships/hyperlink" Target="https://es.wikipedia.org/wiki/Interacciones_fundamentales" TargetMode="External"/><Relationship Id="rId13" Type="http://schemas.openxmlformats.org/officeDocument/2006/relationships/hyperlink" Target="https://es.wikipedia.org/wiki/F%C3%ADsica" TargetMode="External"/><Relationship Id="rId14" Type="http://schemas.openxmlformats.org/officeDocument/2006/relationships/hyperlink" Target="https://es.wikipedia.org/w/index.php?title=Modelo_normal&amp;action=edit&amp;redlink=1" TargetMode="External"/><Relationship Id="rId15" Type="http://schemas.openxmlformats.org/officeDocument/2006/relationships/hyperlink" Target="https://es.wikipedia.org/wiki/El%C3%A9ctrica" TargetMode="External"/><Relationship Id="rId16" Type="http://schemas.openxmlformats.org/officeDocument/2006/relationships/hyperlink" Target="https://es.wikipedia.org/wiki/Part%C3%ADcula_(f%C3%ADsica)" TargetMode="External"/><Relationship Id="rId17" Type="http://schemas.openxmlformats.org/officeDocument/2006/relationships/hyperlink" Target="https://es.wikipedia.org/wiki/Fot%C3%B3n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Griego_antiguo" TargetMode="External"/><Relationship Id="rId4" Type="http://schemas.openxmlformats.org/officeDocument/2006/relationships/hyperlink" Target="https://es.wikipedia.org/wiki/%C3%81mbar" TargetMode="External"/><Relationship Id="rId5" Type="http://schemas.openxmlformats.org/officeDocument/2006/relationships/hyperlink" Target="https://es.wikipedia.org/wiki/Carga_el%C3%A9ctrica" TargetMode="External"/><Relationship Id="rId6" Type="http://schemas.openxmlformats.org/officeDocument/2006/relationships/hyperlink" Target="https://es.wikipedia.org/wiki/Rayo" TargetMode="External"/><Relationship Id="rId7" Type="http://schemas.openxmlformats.org/officeDocument/2006/relationships/hyperlink" Target="https://es.wikipedia.org/wiki/Electricidad_est%C3%A1tica" TargetMode="External"/><Relationship Id="rId8" Type="http://schemas.openxmlformats.org/officeDocument/2006/relationships/hyperlink" Target="https://es.wikipedia.org/wiki/Inducci%C3%B3n_electromagn%C3%A9tica" TargetMode="External"/><Relationship Id="rId9" Type="http://schemas.openxmlformats.org/officeDocument/2006/relationships/hyperlink" Target="https://es.wikipedia.org/wiki/Corriente_el%C3%A9ctrica" TargetMode="External"/><Relationship Id="rId10" Type="http://schemas.openxmlformats.org/officeDocument/2006/relationships/hyperlink" Target="https://es.wikipedia.org/wiki/Transporte" TargetMode="External"/><Relationship Id="rId11" Type="http://schemas.openxmlformats.org/officeDocument/2006/relationships/hyperlink" Target="https://es.wikipedia.org/wiki/Climatizaci%C3%B3n" TargetMode="External"/><Relationship Id="rId12" Type="http://schemas.openxmlformats.org/officeDocument/2006/relationships/hyperlink" Target="https://es.wikipedia.org/wiki/Iluminaci%C3%B3n_f%C3%ADsica" TargetMode="External"/><Relationship Id="rId13" Type="http://schemas.openxmlformats.org/officeDocument/2006/relationships/hyperlink" Target="https://es.wikipedia.org/wiki/Inform%C3%A1tica" TargetMode="External"/><Relationship Id="rId14" Type="http://schemas.openxmlformats.org/officeDocument/2006/relationships/hyperlink" Target="https://es.wikipedia.org/wiki/Part%C3%ADcula_subat%C3%B3mica" TargetMode="External"/><Relationship Id="rId15" Type="http://schemas.openxmlformats.org/officeDocument/2006/relationships/hyperlink" Target="https://es.wikipedia.org/wiki/Electromagnetismo" TargetMode="External"/><Relationship Id="rId16" Type="http://schemas.openxmlformats.org/officeDocument/2006/relationships/hyperlink" Target="https://es.wikipedia.org/wiki/Electr%C3%B3n" TargetMode="External"/><Relationship Id="rId17" Type="http://schemas.openxmlformats.org/officeDocument/2006/relationships/hyperlink" Target="https://es.wikipedia.org/wiki/Amperio" TargetMode="External"/><Relationship Id="rId18" Type="http://schemas.openxmlformats.org/officeDocument/2006/relationships/image" Target="../media/image5.jpg"/><Relationship Id="rId19" Type="http://schemas.openxmlformats.org/officeDocument/2006/relationships/hyperlink" Target="https://es.wikipedia.org/wiki/Electricidad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Corriente_el%C3%A9ctrica" TargetMode="External"/><Relationship Id="rId4" Type="http://schemas.openxmlformats.org/officeDocument/2006/relationships/hyperlink" Target="https://es.wikipedia.org/wiki/Electr%C3%B3n" TargetMode="External"/><Relationship Id="rId5" Type="http://schemas.openxmlformats.org/officeDocument/2006/relationships/hyperlink" Target="https://es.wikipedia.org/wiki/Amperio" TargetMode="External"/><Relationship Id="rId6" Type="http://schemas.openxmlformats.org/officeDocument/2006/relationships/hyperlink" Target="https://es.wikipedia.org/wiki/Campo_el%C3%A9ctrico" TargetMode="External"/><Relationship Id="rId7" Type="http://schemas.openxmlformats.org/officeDocument/2006/relationships/hyperlink" Target="https://es.wikipedia.org/wiki/Campo_electromagn%C3%A9tico" TargetMode="External"/><Relationship Id="rId8" Type="http://schemas.openxmlformats.org/officeDocument/2006/relationships/hyperlink" Target="https://es.wikipedia.org/wiki/Campo_magn%C3%A9tico" TargetMode="External"/><Relationship Id="rId9" Type="http://schemas.openxmlformats.org/officeDocument/2006/relationships/hyperlink" Target="https://es.wikipedia.org/wiki/Potencial_el%C3%A9ctrico" TargetMode="External"/><Relationship Id="rId10" Type="http://schemas.openxmlformats.org/officeDocument/2006/relationships/hyperlink" Target="https://es.wikipedia.org/wiki/Magnetismo" TargetMode="External"/><Relationship Id="rId11" Type="http://schemas.openxmlformats.org/officeDocument/2006/relationships/image" Target="../media/image6.jpg"/><Relationship Id="rId12" Type="http://schemas.openxmlformats.org/officeDocument/2006/relationships/hyperlink" Target="https://es.wikipedia.org/wiki/Electricidad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7.jpg"/><Relationship Id="rId4" Type="http://schemas.openxmlformats.org/officeDocument/2006/relationships/hyperlink" Target="https://es.wikipedia.org/wiki/Carga_el%C3%A9ctrica" TargetMode="External"/><Relationship Id="rId5" Type="http://schemas.openxmlformats.org/officeDocument/2006/relationships/hyperlink" Target="https://es.wikipedia.org/wiki/Part%C3%ADcula_cargada" TargetMode="External"/><Relationship Id="rId6" Type="http://schemas.openxmlformats.org/officeDocument/2006/relationships/hyperlink" Target="https://es.wikipedia.org/wiki/Electrones" TargetMode="External"/><Relationship Id="rId7" Type="http://schemas.openxmlformats.org/officeDocument/2006/relationships/hyperlink" Target="https://es.wikipedia.org/wiki/Iones" TargetMode="External"/><Relationship Id="rId8" Type="http://schemas.openxmlformats.org/officeDocument/2006/relationships/hyperlink" Target="https://es.wikipedia.org/wiki/Conductor_el%C3%A9ctrico" TargetMode="External"/><Relationship Id="rId9" Type="http://schemas.openxmlformats.org/officeDocument/2006/relationships/hyperlink" Target="https://es.wikipedia.org/wiki/Volumen_de_control" TargetMode="External"/><Relationship Id="rId10" Type="http://schemas.openxmlformats.org/officeDocument/2006/relationships/hyperlink" Target="https://es.wikipedia.org/wiki/Electr%C3%B3n" TargetMode="External"/><Relationship Id="rId11" Type="http://schemas.openxmlformats.org/officeDocument/2006/relationships/hyperlink" Target="https://es.wikipedia.org/wiki/Sistema_Internacional_de_Unidades" TargetMode="External"/><Relationship Id="rId12" Type="http://schemas.openxmlformats.org/officeDocument/2006/relationships/hyperlink" Target="https://es.wikipedia.org/wiki/Culombio" TargetMode="External"/><Relationship Id="rId13" Type="http://schemas.openxmlformats.org/officeDocument/2006/relationships/hyperlink" Target="https://es.wikipedia.org/wiki/Segundo" TargetMode="External"/><Relationship Id="rId14" Type="http://schemas.openxmlformats.org/officeDocument/2006/relationships/hyperlink" Target="https://es.wikipedia.org/wiki/Andr%C3%A9-Marie_Amp%C3%A8re" TargetMode="External"/><Relationship Id="rId15" Type="http://schemas.openxmlformats.org/officeDocument/2006/relationships/hyperlink" Target="https://es.wikipedia.org/wiki/Campo_magn%C3%A9tico" TargetMode="External"/><Relationship Id="rId16" Type="http://schemas.openxmlformats.org/officeDocument/2006/relationships/hyperlink" Target="https://es.wikipedia.org/wiki/Electroim%C3%A1n" TargetMode="External"/><Relationship Id="rId17" Type="http://schemas.openxmlformats.org/officeDocument/2006/relationships/hyperlink" Target="https://es.wikipedia.org/wiki/Galvan%C3%B3metro" TargetMode="External"/><Relationship Id="rId18" Type="http://schemas.openxmlformats.org/officeDocument/2006/relationships/hyperlink" Target="https://es.wikipedia.org/wiki/Amper%C3%ADmetro" TargetMode="External"/><Relationship Id="rId19" Type="http://schemas.openxmlformats.org/officeDocument/2006/relationships/image" Target="../media/image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53BykaY6d1I" TargetMode="External"/><Relationship Id="rId4" Type="http://schemas.openxmlformats.org/officeDocument/2006/relationships/hyperlink" Target="https://aktif-net.translate.goog/en/wireless-power-transmission-basics-and-application-areas/?_x_tr_sl=en&amp;_x_tr_tl=es&amp;_x_tr_hl=es&amp;_x_tr_pto=sge" TargetMode="External"/><Relationship Id="rId5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Carga_el%C3%A9ctrica" TargetMode="External"/><Relationship Id="rId4" Type="http://schemas.openxmlformats.org/officeDocument/2006/relationships/hyperlink" Target="https://es.wikipedia.org/wiki/Conductor_el%C3%A9ctrico" TargetMode="External"/><Relationship Id="rId5" Type="http://schemas.openxmlformats.org/officeDocument/2006/relationships/hyperlink" Target="https://es.wikipedia.org/wiki/Potencial_el%C3%A9ctrico" TargetMode="External"/><Relationship Id="rId6" Type="http://schemas.openxmlformats.org/officeDocument/2006/relationships/hyperlink" Target="https://es.wikipedia.org/wiki/Corriente_alterna" TargetMode="External"/><Relationship Id="rId7" Type="http://schemas.openxmlformats.org/officeDocument/2006/relationships/hyperlink" Target="https://es.wikipedia.org/wiki/Polaridad_(electricidad)" TargetMode="External"/><Relationship Id="rId8" Type="http://schemas.openxmlformats.org/officeDocument/2006/relationships/hyperlink" Target="https://es.wikipedia.org/wiki/Bater%C3%ADa_el%C3%A9ctrica" TargetMode="External"/><Relationship Id="rId9" Type="http://schemas.openxmlformats.org/officeDocument/2006/relationships/image" Target="../media/image1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3.jpg"/><Relationship Id="rId4" Type="http://schemas.openxmlformats.org/officeDocument/2006/relationships/hyperlink" Target="https://facilitamos.catedu.es/previo/fpelectricidad/ELECT_U6_1_CircuitosViviendaZIP/la_ruta_de_la_electricidad.html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4.jpg"/><Relationship Id="rId4" Type="http://schemas.openxmlformats.org/officeDocument/2006/relationships/hyperlink" Target="https://facilitamos.catedu.es/previo/fpelectricidad/ELECT_U6_1_CircuitosViviendaZIP/la_ruta_de_la_electricidad.html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F%C3%ADsica" TargetMode="External"/><Relationship Id="rId4" Type="http://schemas.openxmlformats.org/officeDocument/2006/relationships/hyperlink" Target="https://es.wikipedia.org/wiki/Electricidad" TargetMode="External"/><Relationship Id="rId5" Type="http://schemas.openxmlformats.org/officeDocument/2006/relationships/hyperlink" Target="https://es.wikipedia.org/wiki/Magnetismo" TargetMode="External"/><Relationship Id="rId6" Type="http://schemas.openxmlformats.org/officeDocument/2006/relationships/hyperlink" Target="https://es.wikipedia.org/wiki/Campo_el%C3%A9ctrico" TargetMode="External"/><Relationship Id="rId7" Type="http://schemas.openxmlformats.org/officeDocument/2006/relationships/hyperlink" Target="https://es.wikipedia.org/wiki/Campo_magn%C3%A9tico" TargetMode="External"/><Relationship Id="rId8" Type="http://schemas.openxmlformats.org/officeDocument/2006/relationships/hyperlink" Target="https://es.wikipedia.org/wiki/Interacciones_fundamentales" TargetMode="External"/><Relationship Id="rId9" Type="http://schemas.openxmlformats.org/officeDocument/2006/relationships/hyperlink" Target="https://es.wikipedia.org/wiki/Luz" TargetMode="External"/><Relationship Id="rId10" Type="http://schemas.openxmlformats.org/officeDocument/2006/relationships/hyperlink" Target="https://es.wikipedia.org/wiki/Campo_electromagn%C3%A9tico" TargetMode="External"/><Relationship Id="rId11" Type="http://schemas.openxmlformats.org/officeDocument/2006/relationships/hyperlink" Target="https://es.wikipedia.org/wiki/Microondas" TargetMode="External"/><Relationship Id="rId12" Type="http://schemas.openxmlformats.org/officeDocument/2006/relationships/hyperlink" Target="https://es.wikipedia.org/wiki/Antena" TargetMode="External"/><Relationship Id="rId13" Type="http://schemas.openxmlformats.org/officeDocument/2006/relationships/hyperlink" Target="https://es.wikipedia.org/wiki/M%C3%A1quina_el%C3%A9ctrica" TargetMode="External"/><Relationship Id="rId14" Type="http://schemas.openxmlformats.org/officeDocument/2006/relationships/hyperlink" Target="https://es.wikipedia.org/wiki/Sat%C3%A9lite_de_comunicaciones" TargetMode="External"/><Relationship Id="rId15" Type="http://schemas.openxmlformats.org/officeDocument/2006/relationships/hyperlink" Target="https://es.wikipedia.org/wiki/Bioelectromagnetismo" TargetMode="External"/><Relationship Id="rId16" Type="http://schemas.openxmlformats.org/officeDocument/2006/relationships/hyperlink" Target="https://es.wikipedia.org/wiki/Plasma_(estado_de_la_materia)" TargetMode="External"/><Relationship Id="rId17" Type="http://schemas.openxmlformats.org/officeDocument/2006/relationships/hyperlink" Target="https://es.wikipedia.org/wiki/F%C3%ADsica_nuclear" TargetMode="External"/><Relationship Id="rId18" Type="http://schemas.openxmlformats.org/officeDocument/2006/relationships/hyperlink" Target="https://es.wikipedia.org/wiki/Fibra_%C3%B3ptica" TargetMode="External"/><Relationship Id="rId19" Type="http://schemas.openxmlformats.org/officeDocument/2006/relationships/hyperlink" Target="https://es.wikipedia.org/wiki/Meteorolog%C3%ADa" TargetMode="External"/><Relationship Id="rId20" Type="http://schemas.openxmlformats.org/officeDocument/2006/relationships/hyperlink" Target="https://es.wikipedia.org/wiki/Radar" TargetMode="External"/><Relationship Id="rId21" Type="http://schemas.openxmlformats.org/officeDocument/2006/relationships/hyperlink" Target="https://es.wikipedia.org/wiki/Transformador" TargetMode="External"/><Relationship Id="rId22" Type="http://schemas.openxmlformats.org/officeDocument/2006/relationships/hyperlink" Target="https://es.wikipedia.org/wiki/Rel%C3%A9s" TargetMode="External"/><Relationship Id="rId23" Type="http://schemas.openxmlformats.org/officeDocument/2006/relationships/hyperlink" Target="https://es.wikipedia.org/wiki/Radio_(medio_de_comunicaci%C3%B3n)" TargetMode="External"/><Relationship Id="rId24" Type="http://schemas.openxmlformats.org/officeDocument/2006/relationships/hyperlink" Target="https://es.wikipedia.org/wiki/Televisi%C3%B3n" TargetMode="External"/><Relationship Id="rId25" Type="http://schemas.openxmlformats.org/officeDocument/2006/relationships/hyperlink" Target="https://es.wikipedia.org/wiki/Tel%C3%A9fono" TargetMode="External"/><Relationship Id="rId26" Type="http://schemas.openxmlformats.org/officeDocument/2006/relationships/hyperlink" Target="https://es.wikipedia.org/wiki/L%C3%A1ser" TargetMode="External"/><Relationship Id="rId27" Type="http://schemas.openxmlformats.org/officeDocument/2006/relationships/hyperlink" Target="https://catedra.ing.unlp.edu.ar/electrotecnia/sispot/Libros%202007/libros/altatens/at-03/cap3.htm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5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Michael_Faraday" TargetMode="External"/><Relationship Id="rId4" Type="http://schemas.openxmlformats.org/officeDocument/2006/relationships/hyperlink" Target="https://es.wikipedia.org/wiki/James_Clerk_Maxwell" TargetMode="External"/><Relationship Id="rId5" Type="http://schemas.openxmlformats.org/officeDocument/2006/relationships/hyperlink" Target="https://es.wikipedia.org/wiki/Ecuaci%C3%B3n_diferencial" TargetMode="External"/><Relationship Id="rId6" Type="http://schemas.openxmlformats.org/officeDocument/2006/relationships/hyperlink" Target="https://es.wikipedia.org/wiki/Vector" TargetMode="External"/><Relationship Id="rId7" Type="http://schemas.openxmlformats.org/officeDocument/2006/relationships/hyperlink" Target="https://es.wikipedia.org/wiki/Campo_el%C3%A9ctrico" TargetMode="External"/><Relationship Id="rId8" Type="http://schemas.openxmlformats.org/officeDocument/2006/relationships/hyperlink" Target="https://es.wikipedia.org/wiki/Campo_magn%C3%A9tico" TargetMode="External"/><Relationship Id="rId9" Type="http://schemas.openxmlformats.org/officeDocument/2006/relationships/hyperlink" Target="https://es.wikipedia.org/wiki/Corriente_el%C3%A9ctrica" TargetMode="External"/><Relationship Id="rId10" Type="http://schemas.openxmlformats.org/officeDocument/2006/relationships/hyperlink" Target="https://es.wikipedia.org/wiki/Polarizaci%C3%B3n_el%C3%A9ctrica" TargetMode="External"/><Relationship Id="rId11" Type="http://schemas.openxmlformats.org/officeDocument/2006/relationships/hyperlink" Target="https://es.wikipedia.org/wiki/Magnetizaci%C3%B3n" TargetMode="External"/><Relationship Id="rId12" Type="http://schemas.openxmlformats.org/officeDocument/2006/relationships/hyperlink" Target="https://es.wikipedia.org/wiki/Ecuaciones_de_Maxwell" TargetMode="External"/><Relationship Id="rId13" Type="http://schemas.openxmlformats.org/officeDocument/2006/relationships/hyperlink" Target="https://es.wikipedia.org/wiki/Isaac_Newton" TargetMode="External"/><Relationship Id="rId14" Type="http://schemas.openxmlformats.org/officeDocument/2006/relationships/hyperlink" Target="https://es.wikipedia.org/wiki/Electrost%C3%A1tica" TargetMode="External"/><Relationship Id="rId15" Type="http://schemas.openxmlformats.org/officeDocument/2006/relationships/hyperlink" Target="https://es.wikipedia.org/wiki/Carga_el%C3%A9ctrica" TargetMode="External"/><Relationship Id="rId16" Type="http://schemas.openxmlformats.org/officeDocument/2006/relationships/hyperlink" Target="https://es.wikipedia.org/wiki/Electrodin%C3%A1mica" TargetMode="External"/><Relationship Id="rId17" Type="http://schemas.openxmlformats.org/officeDocument/2006/relationships/hyperlink" Target="https://es.wikipedia.org/wiki/Radiaci%C3%B3n" TargetMode="External"/><Relationship Id="rId18" Type="http://schemas.openxmlformats.org/officeDocument/2006/relationships/hyperlink" Target="https://es.wikipedia.org/wiki/Fuerza_de_Lorentz" TargetMode="External"/><Relationship Id="rId19" Type="http://schemas.openxmlformats.org/officeDocument/2006/relationships/hyperlink" Target="https://es.wikipedia.org/wiki/Teor%C3%ADa_de_campos" TargetMode="External"/><Relationship Id="rId20" Type="http://schemas.openxmlformats.org/officeDocument/2006/relationships/hyperlink" Target="https://es.wikipedia.org/wiki/Magnitud_f%C3%ADsica" TargetMode="External"/><Relationship Id="rId21" Type="http://schemas.openxmlformats.org/officeDocument/2006/relationships/hyperlink" Target="https://es.wikipedia.org/wiki/Campo_vectorial" TargetMode="External"/><Relationship Id="rId22" Type="http://schemas.openxmlformats.org/officeDocument/2006/relationships/hyperlink" Target="https://es.wikipedia.org/wiki/Campo_tensorial" TargetMode="External"/><Relationship Id="rId23" Type="http://schemas.openxmlformats.org/officeDocument/2006/relationships/hyperlink" Target="https://es.wikipedia.org/wiki/Posici%C3%B3n" TargetMode="External"/><Relationship Id="rId24" Type="http://schemas.openxmlformats.org/officeDocument/2006/relationships/hyperlink" Target="https://es.wikipedia.org/wiki/Tiempo" TargetMode="External"/><Relationship Id="rId25" Type="http://schemas.openxmlformats.org/officeDocument/2006/relationships/hyperlink" Target="https://es.wikipedia.org/wiki/Electrodin%C3%A1mica_cu%C3%A1ntica" TargetMode="External"/><Relationship Id="rId26" Type="http://schemas.openxmlformats.org/officeDocument/2006/relationships/hyperlink" Target="https://es.wikipedia.org/wiki/Interacci%C3%B3n_nuclear_d%C3%A9bil" TargetMode="External"/><Relationship Id="rId27" Type="http://schemas.openxmlformats.org/officeDocument/2006/relationships/hyperlink" Target="https://es.wikipedia.org/wiki/Modelo_electrod%C3%A9bil" TargetMode="External"/><Relationship Id="rId28" Type="http://schemas.openxmlformats.org/officeDocument/2006/relationships/hyperlink" Target="https://es.wikipedia.org/wiki/Electromagnetismo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Ciencias_naturales" TargetMode="External"/><Relationship Id="rId4" Type="http://schemas.openxmlformats.org/officeDocument/2006/relationships/hyperlink" Target="https://es.wikipedia.org/wiki/%C3%93ptica" TargetMode="External"/><Relationship Id="rId5" Type="http://schemas.openxmlformats.org/officeDocument/2006/relationships/hyperlink" Target="https://es.wikipedia.org/wiki/Observaci%C3%B3n" TargetMode="External"/><Relationship Id="rId6" Type="http://schemas.openxmlformats.org/officeDocument/2006/relationships/hyperlink" Target="https://es.wikipedia.org/w/index.php?title=Fen%C3%B3menos_%C3%B3pticos&amp;action=edit&amp;redlink=1" TargetMode="External"/><Relationship Id="rId7" Type="http://schemas.openxmlformats.org/officeDocument/2006/relationships/hyperlink" Target="https://es.wikipedia.org/w/index.php?title=Fen%C3%B3menos_f%C3%ADsicos&amp;action=edit&amp;redlink=1" TargetMode="External"/><Relationship Id="rId8" Type="http://schemas.openxmlformats.org/officeDocument/2006/relationships/hyperlink" Target="https://es.wikipedia.org/wiki/F%C3%ADsica" TargetMode="External"/><Relationship Id="rId9" Type="http://schemas.openxmlformats.org/officeDocument/2006/relationships/hyperlink" Target="https://es.wikipedia.org/wiki/Fen%C3%B3meno_geol%C3%B3gico" TargetMode="External"/><Relationship Id="rId10" Type="http://schemas.openxmlformats.org/officeDocument/2006/relationships/hyperlink" Target="https://es.wikipedia.org/wiki/Geolog%C3%ADa" TargetMode="External"/><Relationship Id="rId11" Type="http://schemas.openxmlformats.org/officeDocument/2006/relationships/hyperlink" Target="https://es.wikipedia.org/w/index.php?title=Fen%C3%B3menos_hidrol%C3%B3gicos&amp;action=edit&amp;redlink=1" TargetMode="External"/><Relationship Id="rId12" Type="http://schemas.openxmlformats.org/officeDocument/2006/relationships/hyperlink" Target="https://es.wikipedia.org/wiki/Hidrolog%C3%ADa" TargetMode="External"/><Relationship Id="rId13" Type="http://schemas.openxmlformats.org/officeDocument/2006/relationships/hyperlink" Target="https://es.wikipedia.org/wiki/Meteoro_(meteorolog%C3%ADa)" TargetMode="External"/><Relationship Id="rId14" Type="http://schemas.openxmlformats.org/officeDocument/2006/relationships/hyperlink" Target="https://es.wikipedia.org/wiki/Meteorolog%C3%ADa" TargetMode="External"/><Relationship Id="rId15" Type="http://schemas.openxmlformats.org/officeDocument/2006/relationships/hyperlink" Target="https://es.wikipedia.org/w/index.php?title=Fen%C3%B3menos_el%C3%A9ctricos&amp;action=edit&amp;redlink=1" TargetMode="External"/><Relationship Id="rId16" Type="http://schemas.openxmlformats.org/officeDocument/2006/relationships/hyperlink" Target="https://es.wikipedia.org/wiki/Electricidad" TargetMode="External"/><Relationship Id="rId17" Type="http://schemas.openxmlformats.org/officeDocument/2006/relationships/hyperlink" Target="https://es.wikipedia.org/w/index.php?title=Fen%C3%B3menos_t%C3%A9rmicos&amp;action=edit&amp;redlink=1" TargetMode="External"/><Relationship Id="rId18" Type="http://schemas.openxmlformats.org/officeDocument/2006/relationships/hyperlink" Target="https://es.wikipedia.org/wiki/Termodin%C3%A1mica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Fen%C3%B3menos_qu%C3%ADmicos" TargetMode="External"/><Relationship Id="rId4" Type="http://schemas.openxmlformats.org/officeDocument/2006/relationships/hyperlink" Target="https://es.wikipedia.org/wiki/Qu%C3%ADmica" TargetMode="External"/><Relationship Id="rId5" Type="http://schemas.openxmlformats.org/officeDocument/2006/relationships/hyperlink" Target="https://es.wikipedia.org/w/index.php?title=Fen%C3%B3menos_el%C3%A9ctricos&amp;action=edit&amp;redlink=1" TargetMode="External"/><Relationship Id="rId6" Type="http://schemas.openxmlformats.org/officeDocument/2006/relationships/hyperlink" Target="https://es.wikipedia.org/wiki/Electricidad" TargetMode="External"/><Relationship Id="rId7" Type="http://schemas.openxmlformats.org/officeDocument/2006/relationships/hyperlink" Target="https://es.wikipedia.org/wiki/Electr%C3%B3lisis" TargetMode="External"/><Relationship Id="rId8" Type="http://schemas.openxmlformats.org/officeDocument/2006/relationships/hyperlink" Target="https://es.wikipedia.org/wiki/F%C3%ADsica_nuclear" TargetMode="External"/><Relationship Id="rId9" Type="http://schemas.openxmlformats.org/officeDocument/2006/relationships/hyperlink" Target="https://es.wikipedia.org/w/index.php?title=Fen%C3%B3menos_biol%C3%B3gicos&amp;action=edit&amp;redlink=1" TargetMode="External"/><Relationship Id="rId10" Type="http://schemas.openxmlformats.org/officeDocument/2006/relationships/hyperlink" Target="https://es.wikipedia.org/wiki/Biolog%C3%ADa" TargetMode="Externa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atedra.ing.unlp.edu.ar/electrotecnia/sispot/Libros%202007/libros/altatens/at-03/cap3.htm" TargetMode="External"/><Relationship Id="rId3" Type="http://schemas.openxmlformats.org/officeDocument/2006/relationships/image" Target="../media/image4.jpg"/><Relationship Id="rId4" Type="http://schemas.openxmlformats.org/officeDocument/2006/relationships/image" Target="../media/image1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17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8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9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0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vJ_7dgBLEf4" TargetMode="External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hyperlink" Target="https://sites.google.com/site/atpcaue/el-atp-emtp" TargetMode="Externa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3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4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arteche.com/es/estudios-de-flujos-de-potencia-estaticos-y-dinamicos" TargetMode="Externa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5.jpg"/><Relationship Id="rId4" Type="http://schemas.openxmlformats.org/officeDocument/2006/relationships/hyperlink" Target="https://catedra.ing.unlp.edu.ar/electrotecnia/sispot/Libros%202007/libros/altatens/at-03/cap3.htm" TargetMode="Externa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6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7.jpg"/><Relationship Id="rId4" Type="http://schemas.openxmlformats.org/officeDocument/2006/relationships/hyperlink" Target="https://www.youtube.com/watch?v=zFWgFDRxz4Y" TargetMode="External"/><Relationship Id="rId5" Type="http://schemas.openxmlformats.org/officeDocument/2006/relationships/image" Target="../media/image28.jpg"/><Relationship Id="rId6" Type="http://schemas.openxmlformats.org/officeDocument/2006/relationships/hyperlink" Target="https://catedra.ing.unlp.edu.ar/electrotecnia/sispot/Libros%202007/libros/altatens/at-03/cap3.htm" TargetMode="Externa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frro.utn.edu.ar/repositorio/catedras/electrica/5_anio/transmision_distribucion_energia_electrica/files/Aislacion.pdf" TargetMode="Externa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frro.utn.edu.ar/repositorio/catedras/electrica/5_anio/transmision_distribucion_energia_electrica/files/Aislacion.pdf" TargetMode="Externa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udb.edu.sv/udb_files/recursos_guias/electrica-ingenieria/diseno-de-lineas-de-transmision/2019/i/guia-6.pdf" TargetMode="Externa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editores.com.ar/revistas/ie/341/hgr_sobretensiones" TargetMode="External"/><Relationship Id="rId4" Type="http://schemas.openxmlformats.org/officeDocument/2006/relationships/image" Target="../media/image29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hyperlink" Target="https://web.facebook.com/inelinc/posts/clasificaci%C3%B3n-de-sobretensiones-%EF%B8%8F-la-primera-clasificaci%C3%B3n-de-las-sobretensiones/773512483244180/?_rdc=1&amp;_rdr" TargetMode="Externa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38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39.png"/><Relationship Id="rId4" Type="http://schemas.openxmlformats.org/officeDocument/2006/relationships/image" Target="../media/image40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Tensi%C3%B3n_el%C3%A9ctrica" TargetMode="External"/><Relationship Id="rId4" Type="http://schemas.openxmlformats.org/officeDocument/2006/relationships/hyperlink" Target="https://es.wikipedia.org/wiki/Sobretensi%C3%B3n_(electricidad)#cite_note-1" TargetMode="External"/><Relationship Id="rId5" Type="http://schemas.openxmlformats.org/officeDocument/2006/relationships/hyperlink" Target="https://es.wikipedia.org/wiki/Bater%C3%ADa_de_litio-ferrofosfato" TargetMode="Externa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43.jpg"/><Relationship Id="rId4" Type="http://schemas.openxmlformats.org/officeDocument/2006/relationships/hyperlink" Target="https://es.wikipedia.org/w/index.php?title=Instalaci%C3%B3n_monof%C3%A1sica&amp;action=edit&amp;redlink=1" TargetMode="External"/><Relationship Id="rId5" Type="http://schemas.openxmlformats.org/officeDocument/2006/relationships/hyperlink" Target="https://es.wikipedia.org/w/index.php?title=Fase_L2&amp;action=edit&amp;redlink=1" TargetMode="External"/><Relationship Id="rId6" Type="http://schemas.openxmlformats.org/officeDocument/2006/relationships/hyperlink" Target="https://es.wikipedia.org/wiki/Neutro" TargetMode="External"/><Relationship Id="rId7" Type="http://schemas.openxmlformats.org/officeDocument/2006/relationships/hyperlink" Target="https://es.wikipedia.org/wiki/Incendio" TargetMode="External"/><Relationship Id="rId8" Type="http://schemas.openxmlformats.org/officeDocument/2006/relationships/hyperlink" Target="https://es.wikipedia.org/w/index.php?title=Fluctuaciones_del_valor_de_tensi%C3%B3n&amp;action=edit&amp;redlink=1" TargetMode="External"/><Relationship Id="rId9" Type="http://schemas.openxmlformats.org/officeDocument/2006/relationships/hyperlink" Target="https://www.editores.com.ar/revistas/ie/341/hgr_sobretensiones" TargetMode="Externa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Kilovoltio" TargetMode="External"/><Relationship Id="rId4" Type="http://schemas.openxmlformats.org/officeDocument/2006/relationships/hyperlink" Target="https://es.wikipedia.org/wiki/Rayo" TargetMode="External"/><Relationship Id="rId5" Type="http://schemas.openxmlformats.org/officeDocument/2006/relationships/hyperlink" Target="https://es.wikipedia.org/wiki/Conmutaci%C3%B3n" TargetMode="External"/><Relationship Id="rId6" Type="http://schemas.openxmlformats.org/officeDocument/2006/relationships/image" Target="../media/image44.jpg"/><Relationship Id="rId7" Type="http://schemas.openxmlformats.org/officeDocument/2006/relationships/hyperlink" Target="https://es.wikipedia.org/w/index.php?title=Normativa_IEC_60664-1&amp;action=edit&amp;redlink=1" TargetMode="External"/><Relationship Id="rId8" Type="http://schemas.openxmlformats.org/officeDocument/2006/relationships/hyperlink" Target="https://es.wikipedia.org/wiki/Electrodom%C3%A9sticos" TargetMode="External"/><Relationship Id="rId9" Type="http://schemas.openxmlformats.org/officeDocument/2006/relationships/hyperlink" Target="https://es.wikipedia.org/wiki/Fusible" TargetMode="External"/><Relationship Id="rId10" Type="http://schemas.openxmlformats.org/officeDocument/2006/relationships/hyperlink" Target="https://es.wikipedia.org/wiki/Contador_el%C3%A9ctrico" TargetMode="Externa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49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0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1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2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3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4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5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6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nidtec.pol.una.py/%7Ecschaer/LibroTFGCesarv1julio.pdf" TargetMode="Externa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7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4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4.jp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60.jpg"/><Relationship Id="rId4" Type="http://schemas.openxmlformats.org/officeDocument/2006/relationships/image" Target="../media/image61.jpg"/><Relationship Id="rId5" Type="http://schemas.openxmlformats.org/officeDocument/2006/relationships/image" Target="../media/image62.jpg"/><Relationship Id="rId6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63.pn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Relationship Id="rId12" Type="http://schemas.openxmlformats.org/officeDocument/2006/relationships/image" Target="../media/image73.png"/><Relationship Id="rId13" Type="http://schemas.openxmlformats.org/officeDocument/2006/relationships/image" Target="../media/image74.png"/><Relationship Id="rId14" Type="http://schemas.openxmlformats.org/officeDocument/2006/relationships/image" Target="../media/image75.png"/><Relationship Id="rId15" Type="http://schemas.openxmlformats.org/officeDocument/2006/relationships/image" Target="../media/image76.png"/><Relationship Id="rId16" Type="http://schemas.openxmlformats.org/officeDocument/2006/relationships/image" Target="../media/image77.png"/><Relationship Id="rId17" Type="http://schemas.openxmlformats.org/officeDocument/2006/relationships/image" Target="../media/image78.png"/><Relationship Id="rId18" Type="http://schemas.openxmlformats.org/officeDocument/2006/relationships/image" Target="../media/image79.png"/><Relationship Id="rId19" Type="http://schemas.openxmlformats.org/officeDocument/2006/relationships/image" Target="../media/image80.png"/><Relationship Id="rId20" Type="http://schemas.openxmlformats.org/officeDocument/2006/relationships/image" Target="../media/image81.png"/><Relationship Id="rId21" Type="http://schemas.openxmlformats.org/officeDocument/2006/relationships/image" Target="../media/image82.png"/><Relationship Id="rId22" Type="http://schemas.openxmlformats.org/officeDocument/2006/relationships/image" Target="../media/image83.png"/><Relationship Id="rId23" Type="http://schemas.openxmlformats.org/officeDocument/2006/relationships/image" Target="../media/image84.png"/><Relationship Id="rId24" Type="http://schemas.openxmlformats.org/officeDocument/2006/relationships/image" Target="../media/image85.png"/><Relationship Id="rId25" Type="http://schemas.openxmlformats.org/officeDocument/2006/relationships/image" Target="../media/image86.png"/><Relationship Id="rId26" Type="http://schemas.openxmlformats.org/officeDocument/2006/relationships/image" Target="../media/image87.png"/><Relationship Id="rId27" Type="http://schemas.openxmlformats.org/officeDocument/2006/relationships/image" Target="../media/image88.png"/><Relationship Id="rId28" Type="http://schemas.openxmlformats.org/officeDocument/2006/relationships/image" Target="../media/image89.png"/><Relationship Id="rId29" Type="http://schemas.openxmlformats.org/officeDocument/2006/relationships/image" Target="../media/image90.png"/><Relationship Id="rId30" Type="http://schemas.openxmlformats.org/officeDocument/2006/relationships/image" Target="../media/image91.png"/><Relationship Id="rId31" Type="http://schemas.openxmlformats.org/officeDocument/2006/relationships/image" Target="../media/image92.png"/><Relationship Id="rId32" Type="http://schemas.openxmlformats.org/officeDocument/2006/relationships/image" Target="../media/image93.png"/><Relationship Id="rId33" Type="http://schemas.openxmlformats.org/officeDocument/2006/relationships/image" Target="../media/image94.png"/><Relationship Id="rId34" Type="http://schemas.openxmlformats.org/officeDocument/2006/relationships/image" Target="../media/image95.png"/><Relationship Id="rId35" Type="http://schemas.openxmlformats.org/officeDocument/2006/relationships/image" Target="../media/image96.png"/><Relationship Id="rId36" Type="http://schemas.openxmlformats.org/officeDocument/2006/relationships/image" Target="../media/image97.png"/><Relationship Id="rId37" Type="http://schemas.openxmlformats.org/officeDocument/2006/relationships/image" Target="../media/image98.png"/><Relationship Id="rId38" Type="http://schemas.openxmlformats.org/officeDocument/2006/relationships/image" Target="../media/image99.png"/><Relationship Id="rId39" Type="http://schemas.openxmlformats.org/officeDocument/2006/relationships/image" Target="../media/image100.png"/><Relationship Id="rId40" Type="http://schemas.openxmlformats.org/officeDocument/2006/relationships/image" Target="../media/image101.png"/><Relationship Id="rId41" Type="http://schemas.openxmlformats.org/officeDocument/2006/relationships/image" Target="../media/image102.png"/><Relationship Id="rId42" Type="http://schemas.openxmlformats.org/officeDocument/2006/relationships/image" Target="../media/image103.png"/><Relationship Id="rId43" Type="http://schemas.openxmlformats.org/officeDocument/2006/relationships/image" Target="../media/image104.png"/><Relationship Id="rId44" Type="http://schemas.openxmlformats.org/officeDocument/2006/relationships/image" Target="../media/image105.png"/><Relationship Id="rId45" Type="http://schemas.openxmlformats.org/officeDocument/2006/relationships/image" Target="../media/image106.png"/><Relationship Id="rId46" Type="http://schemas.openxmlformats.org/officeDocument/2006/relationships/image" Target="../media/image107.png"/><Relationship Id="rId47" Type="http://schemas.openxmlformats.org/officeDocument/2006/relationships/image" Target="../media/image108.png"/><Relationship Id="rId48" Type="http://schemas.openxmlformats.org/officeDocument/2006/relationships/image" Target="../media/image109.png"/><Relationship Id="rId49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10.jpg"/><Relationship Id="rId4" Type="http://schemas.openxmlformats.org/officeDocument/2006/relationships/hyperlink" Target="https://www.a-eberle.de/es/conocimiento/fallo-a-tierra/#%3A%7E%3Atext%3DEn%20un%20sistema%20aislado%20y%2Cde%20aislamiento%20no%20resultar%C3%ADa%20econ%C3%B3mico" TargetMode="Externa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jpg"/><Relationship Id="rId3" Type="http://schemas.openxmlformats.org/officeDocument/2006/relationships/image" Target="../media/image112.jpg"/><Relationship Id="rId4" Type="http://schemas.openxmlformats.org/officeDocument/2006/relationships/image" Target="../media/image4.jp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Nd7WL--f2Ms" TargetMode="External"/><Relationship Id="rId4" Type="http://schemas.openxmlformats.org/officeDocument/2006/relationships/image" Target="../media/image113.jpg"/><Relationship Id="rId5" Type="http://schemas.openxmlformats.org/officeDocument/2006/relationships/image" Target="../media/image114.png"/><Relationship Id="rId6" Type="http://schemas.openxmlformats.org/officeDocument/2006/relationships/hyperlink" Target="https://www.tdx.cat/bitstream/handle/10803/6281/Capitulo_1.PDF%3Bjsessionid%3D1412832569B88BFCCF2CEE048A3A60D1?sequence=4" TargetMode="Externa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Relationship Id="rId3" Type="http://schemas.openxmlformats.org/officeDocument/2006/relationships/image" Target="../media/image4.jpg"/><Relationship Id="rId4" Type="http://schemas.openxmlformats.org/officeDocument/2006/relationships/hyperlink" Target="https://www.sectorelectricidad.com/37066/el-rayo-es-corriente-alterna-ca-o-corriente-continua-cc/" TargetMode="Externa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Qz0lUGCyLZA&amp;t=2s&amp;ab_channel=Inel-EscuelaT%C3%A9cnicadeIngenier%C3%ADa" TargetMode="External"/><Relationship Id="rId4" Type="http://schemas.openxmlformats.org/officeDocument/2006/relationships/image" Target="../media/image116.jpg"/><Relationship Id="rId5" Type="http://schemas.openxmlformats.org/officeDocument/2006/relationships/image" Target="../media/image117.jpg"/><Relationship Id="rId6" Type="http://schemas.openxmlformats.org/officeDocument/2006/relationships/image" Target="../media/image118.jpg"/><Relationship Id="rId7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g"/><Relationship Id="rId3" Type="http://schemas.openxmlformats.org/officeDocument/2006/relationships/image" Target="../media/image119.jp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20.jp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jpg"/><Relationship Id="rId3" Type="http://schemas.openxmlformats.org/officeDocument/2006/relationships/image" Target="../media/image4.jp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4.jp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jpg"/><Relationship Id="rId3" Type="http://schemas.openxmlformats.org/officeDocument/2006/relationships/image" Target="../media/image124.jpg"/><Relationship Id="rId4" Type="http://schemas.openxmlformats.org/officeDocument/2006/relationships/image" Target="../media/image4.jp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gisem.osinergmin.gob.pe/Descargas_Atmosfericas/" TargetMode="External"/><Relationship Id="rId4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gisem.osinergmin.gob.pe/Descargas_Atmosfericas/" TargetMode="External"/><Relationship Id="rId4" Type="http://schemas.openxmlformats.org/officeDocument/2006/relationships/image" Target="../media/image125.jpg"/><Relationship Id="rId5" Type="http://schemas.openxmlformats.org/officeDocument/2006/relationships/hyperlink" Target="https://www.slideserve.com/luke/introducci-n-causas-y-peligros-de-las-sobretensiones-sobretensiones-temporales-origen" TargetMode="Externa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26.jp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image" Target="../media/image130.png"/><Relationship Id="rId8" Type="http://schemas.openxmlformats.org/officeDocument/2006/relationships/image" Target="../media/image131.png"/><Relationship Id="rId9" Type="http://schemas.openxmlformats.org/officeDocument/2006/relationships/image" Target="../media/image132.png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hyperlink" Target="http://biblioteca.usac.edu.gt/tesis/08/08_0667_EA.pdf" TargetMode="External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://scielo.senescyt.gob.ec/scielo.php?script=sci_arttext&amp;pid=S2602-84922023000100010&amp;%3A%7E%3Atext=Las%20sobretensiones%20por%20maniobra%20(SOV%2Cinterruptores%20de%20potencia%20%5B12%5D" TargetMode="External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://scielo.senescyt.gob.ec/scielo.php?script=sci_arttext&amp;pid=S2602-84922023000100010&amp;%3A%7E%3Atext=Las%20sobretensiones%20por%20maniobra%20(SOV%2Cinterruptores%20de%20potencia%20%5B12%5D" TargetMode="External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://scielo.senescyt.gob.ec/scielo.php?script=sci_arttext&amp;pid=S2602-84922023000100010&amp;f2" TargetMode="External"/><Relationship Id="rId4" Type="http://schemas.openxmlformats.org/officeDocument/2006/relationships/image" Target="../media/image133.jpg"/><Relationship Id="rId5" Type="http://schemas.openxmlformats.org/officeDocument/2006/relationships/hyperlink" Target="http://biblioteca.usac.edu.gt/tesis/08/08_0667_EA.pdf" TargetMode="External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image" Target="../media/image134.png"/><Relationship Id="rId4" Type="http://schemas.openxmlformats.org/officeDocument/2006/relationships/hyperlink" Target="http://biblioteca.usac.edu.gt/tesis/08/08_0667_EA.pdf" TargetMode="External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35.jpg"/><Relationship Id="rId4" Type="http://schemas.openxmlformats.org/officeDocument/2006/relationships/image" Target="../media/image136.jpg"/><Relationship Id="rId5" Type="http://schemas.openxmlformats.org/officeDocument/2006/relationships/image" Target="../media/image137.jpg"/><Relationship Id="rId6" Type="http://schemas.openxmlformats.org/officeDocument/2006/relationships/image" Target="../media/image138.jp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39.jp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140.png"/><Relationship Id="rId4" Type="http://schemas.openxmlformats.org/officeDocument/2006/relationships/image" Target="../media/image141.jpg"/><Relationship Id="rId5" Type="http://schemas.openxmlformats.org/officeDocument/2006/relationships/image" Target="../media/image142.jpg"/><Relationship Id="rId6" Type="http://schemas.openxmlformats.org/officeDocument/2006/relationships/hyperlink" Target="http://biblioteca.usac.edu.gt/tesis/08/08_0667_EA.pdf" TargetMode="External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43.jpg"/><Relationship Id="rId4" Type="http://schemas.openxmlformats.org/officeDocument/2006/relationships/hyperlink" Target="https://sensores-de-medida.es/catalogo/registrador-de-transitorios-electricos-osciloperturbografo/" TargetMode="External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44.png"/><Relationship Id="rId4" Type="http://schemas.openxmlformats.org/officeDocument/2006/relationships/hyperlink" Target="https://biblus.us.es/bibing/proyectos/abreproy/70611/fichero/09%2B%2BC6%2BTransitorios%2Belectromagn%C3%A9ticos%2Bpor%2Bmaniobras.pdf" TargetMode="External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38.jp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45.jpg"/><Relationship Id="rId4" Type="http://schemas.openxmlformats.org/officeDocument/2006/relationships/image" Target="../media/image146.png"/><Relationship Id="rId5" Type="http://schemas.openxmlformats.org/officeDocument/2006/relationships/image" Target="../media/image147.png"/><Relationship Id="rId6" Type="http://schemas.openxmlformats.org/officeDocument/2006/relationships/hyperlink" Target="https://biblus.us.es/bibing/proyectos/abreproy/70611/fichero/09%2B%2BC6%2BTransitorios%2Belectromagn%C3%A9ticos%2Bpor%2Bmaniobras.pdf" TargetMode="External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jpg"/><Relationship Id="rId3" Type="http://schemas.openxmlformats.org/officeDocument/2006/relationships/image" Target="../media/image4.jpg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biblus.us.es/bibing/proyectos/abreproy/70611/fichero/09%2B%2BC6%2BTransitorios%2Belectromagn%C3%A9ticos%2Bpor%2Bmaniobras.pdf" TargetMode="External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49.jp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Electr%C3%B3nica" TargetMode="External"/><Relationship Id="rId3" Type="http://schemas.openxmlformats.org/officeDocument/2006/relationships/image" Target="../media/image150.jpg"/><Relationship Id="rId4" Type="http://schemas.openxmlformats.org/officeDocument/2006/relationships/hyperlink" Target="https://es.wikipedia.org/wiki/Dirigible" TargetMode="External"/><Relationship Id="rId5" Type="http://schemas.openxmlformats.org/officeDocument/2006/relationships/hyperlink" Target="https://es.wikipedia.org/wiki/Alemania" TargetMode="External"/><Relationship Id="rId6" Type="http://schemas.openxmlformats.org/officeDocument/2006/relationships/hyperlink" Target="https://es.wikipedia.org/wiki/Zeppelin" TargetMode="External"/><Relationship Id="rId7" Type="http://schemas.openxmlformats.org/officeDocument/2006/relationships/hyperlink" Target="https://es.wikipedia.org/wiki/Nueva_Jersey" TargetMode="External"/><Relationship Id="rId8" Type="http://schemas.openxmlformats.org/officeDocument/2006/relationships/image" Target="../media/image4.jpg"/><Relationship Id="rId9" Type="http://schemas.openxmlformats.org/officeDocument/2006/relationships/hyperlink" Target="https://es.wikipedia.org/wiki/Electrost%C3%A1tica" TargetMode="External"/><Relationship Id="rId10" Type="http://schemas.openxmlformats.org/officeDocument/2006/relationships/hyperlink" Target="https://es.wikipedia.org/wiki/Corriente_el%C3%A9ctrica" TargetMode="External"/><Relationship Id="rId11" Type="http://schemas.openxmlformats.org/officeDocument/2006/relationships/hyperlink" Target="https://es.wikipedia.org/wiki/Potencial_el%C3%A9ctrico" TargetMode="External"/><Relationship Id="rId12" Type="http://schemas.openxmlformats.org/officeDocument/2006/relationships/hyperlink" Target="https://es.wikipedia.org/wiki/Descarga_electrost%C3%A1tica#cite_note-1" TargetMode="External"/><Relationship Id="rId13" Type="http://schemas.openxmlformats.org/officeDocument/2006/relationships/hyperlink" Target="https://es.wikipedia.org/wiki/Pararrayos" TargetMode="External"/><Relationship Id="rId14" Type="http://schemas.openxmlformats.org/officeDocument/2006/relationships/hyperlink" Target="https://es.wikipedia.org/wiki/Rayo" TargetMode="External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Mol%C3%A9cula" TargetMode="External"/><Relationship Id="rId4" Type="http://schemas.openxmlformats.org/officeDocument/2006/relationships/hyperlink" Target="https://es.wikipedia.org/wiki/Fuerza" TargetMode="External"/><Relationship Id="rId5" Type="http://schemas.openxmlformats.org/officeDocument/2006/relationships/hyperlink" Target="https://es.wikipedia.org/wiki/Electr%C3%B3n" TargetMode="External"/><Relationship Id="rId6" Type="http://schemas.openxmlformats.org/officeDocument/2006/relationships/hyperlink" Target="https://es.wikipedia.org/wiki/%C3%81tomo" TargetMode="External"/><Relationship Id="rId7" Type="http://schemas.openxmlformats.org/officeDocument/2006/relationships/hyperlink" Target="https://es.wikipedia.org/wiki/Conductor_el%C3%A9ctrico" TargetMode="External"/><Relationship Id="rId8" Type="http://schemas.openxmlformats.org/officeDocument/2006/relationships/hyperlink" Target="https://es.wikipedia.org/wiki/Electrizaci%C3%B3n" TargetMode="External"/><Relationship Id="rId9" Type="http://schemas.openxmlformats.org/officeDocument/2006/relationships/hyperlink" Target="https://es.wikipedia.org/wiki/Triboelectricidad" TargetMode="External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Electrost%C3%A1tica" TargetMode="External"/><Relationship Id="rId4" Type="http://schemas.openxmlformats.org/officeDocument/2006/relationships/hyperlink" Target="https://es.wikipedia.org/wiki/Fricci%C3%B3n" TargetMode="External"/><Relationship Id="rId5" Type="http://schemas.openxmlformats.org/officeDocument/2006/relationships/hyperlink" Target="https://es.wikipedia.org/wiki/Diferencia_de_potencial" TargetMode="External"/><Relationship Id="rId6" Type="http://schemas.openxmlformats.org/officeDocument/2006/relationships/hyperlink" Target="https://es.wikipedia.org/wiki/Inducci%C3%B3n" TargetMode="External"/><Relationship Id="rId7" Type="http://schemas.openxmlformats.org/officeDocument/2006/relationships/hyperlink" Target="https://es.wikipedia.org/wiki/Conductor_el%C3%A9ctrico" TargetMode="External"/><Relationship Id="rId8" Type="http://schemas.openxmlformats.org/officeDocument/2006/relationships/hyperlink" Target="https://es.wikipedia.org/wiki/Campo_el%C3%A9ctrico" TargetMode="External"/><Relationship Id="rId9" Type="http://schemas.openxmlformats.org/officeDocument/2006/relationships/hyperlink" Target="https://es.wikipedia.org/wiki/Poliestireno_expandido" TargetMode="External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51.jpg"/><Relationship Id="rId4" Type="http://schemas.openxmlformats.org/officeDocument/2006/relationships/image" Target="../media/image152.jpg"/><Relationship Id="rId5" Type="http://schemas.openxmlformats.org/officeDocument/2006/relationships/image" Target="../media/image153.png"/><Relationship Id="rId6" Type="http://schemas.openxmlformats.org/officeDocument/2006/relationships/image" Target="../media/image154.png"/><Relationship Id="rId7" Type="http://schemas.openxmlformats.org/officeDocument/2006/relationships/image" Target="../media/image155.png"/><Relationship Id="rId8" Type="http://schemas.openxmlformats.org/officeDocument/2006/relationships/image" Target="../media/image156.png"/><Relationship Id="rId9" Type="http://schemas.openxmlformats.org/officeDocument/2006/relationships/image" Target="../media/image157.png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58.jpg"/><Relationship Id="rId4" Type="http://schemas.openxmlformats.org/officeDocument/2006/relationships/hyperlink" Target="https://www.inducor.com.ar/academicos/alta-tension/alta-tension-capitulo3.html" TargetMode="Externa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59.jpg"/><Relationship Id="rId4" Type="http://schemas.openxmlformats.org/officeDocument/2006/relationships/hyperlink" Target="https://www.inducor.com.ar/academicos/alta-tension/alta-tension-capitulo3.html" TargetMode="Externa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tecsaqro.com.mx/blog/que-es-un-arc-flash/" TargetMode="External"/><Relationship Id="rId4" Type="http://schemas.openxmlformats.org/officeDocument/2006/relationships/hyperlink" Target="https://www.tecsaqro.com.mx/blog/las-fallas-mas-comunes-en-un-transformador/" TargetMode="External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Efecto_corona" TargetMode="External"/><Relationship Id="rId3" Type="http://schemas.openxmlformats.org/officeDocument/2006/relationships/hyperlink" Target="https://www.youtube.com/watch?v=z6mA5i6VHno&amp;ab_channel=antoniasamaniego" TargetMode="External"/><Relationship Id="rId4" Type="http://schemas.openxmlformats.org/officeDocument/2006/relationships/image" Target="../media/image160.jpg"/><Relationship Id="rId5" Type="http://schemas.openxmlformats.org/officeDocument/2006/relationships/image" Target="../media/image4.jpg"/><Relationship Id="rId6" Type="http://schemas.openxmlformats.org/officeDocument/2006/relationships/image" Target="../media/image161.jpg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Conductor_el%C3%A9ctrico" TargetMode="External"/><Relationship Id="rId4" Type="http://schemas.openxmlformats.org/officeDocument/2006/relationships/hyperlink" Target="https://es.wikipedia.org/wiki/Carga_el%C3%A9ctrica" TargetMode="External"/><Relationship Id="rId5" Type="http://schemas.openxmlformats.org/officeDocument/2006/relationships/hyperlink" Target="https://es.wikipedia.org/wiki/Alta_tensi%C3%B3n_el%C3%A9ctrica" TargetMode="External"/><Relationship Id="rId6" Type="http://schemas.openxmlformats.org/officeDocument/2006/relationships/hyperlink" Target="https://es.wikipedia.org/wiki/L%C3%A1mpara_de_descarga" TargetMode="External"/><Relationship Id="rId7" Type="http://schemas.openxmlformats.org/officeDocument/2006/relationships/hyperlink" Target="https://es.wikipedia.org/wiki/Campo_el%C3%A9ctrico" TargetMode="External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es.wikipedia.org/wiki/Luz" TargetMode="External"/><Relationship Id="rId4" Type="http://schemas.openxmlformats.org/officeDocument/2006/relationships/hyperlink" Target="https://es.wikipedia.org/wiki/Ruido" TargetMode="External"/><Relationship Id="rId5" Type="http://schemas.openxmlformats.org/officeDocument/2006/relationships/hyperlink" Target="https://es.wikipedia.org/wiki/Vibraci%C3%B3n" TargetMode="External"/><Relationship Id="rId6" Type="http://schemas.openxmlformats.org/officeDocument/2006/relationships/hyperlink" Target="https://es.wikipedia.org/wiki/Ion" TargetMode="External"/><Relationship Id="rId7" Type="http://schemas.openxmlformats.org/officeDocument/2006/relationships/hyperlink" Target="https://es.wikipedia.org/wiki/Ozono" TargetMode="External"/><Relationship Id="rId8" Type="http://schemas.openxmlformats.org/officeDocument/2006/relationships/hyperlink" Target="https://es.wikipedia.org/wiki/Nitr%C3%B3geno" TargetMode="External"/><Relationship Id="rId9" Type="http://schemas.openxmlformats.org/officeDocument/2006/relationships/hyperlink" Target="https://es.wikipedia.org/wiki/%C3%81cido_n%C3%ADtrico" TargetMode="External"/><Relationship Id="rId10" Type="http://schemas.openxmlformats.org/officeDocument/2006/relationships/hyperlink" Target="https://es.wikipedia.org/wiki/Energ%C3%ADa" TargetMode="External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62.jpg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63.jpg"/><Relationship Id="rId4" Type="http://schemas.openxmlformats.org/officeDocument/2006/relationships/image" Target="../media/image164.jpg"/><Relationship Id="rId5" Type="http://schemas.openxmlformats.org/officeDocument/2006/relationships/image" Target="../media/image165.jpg"/><Relationship Id="rId6" Type="http://schemas.openxmlformats.org/officeDocument/2006/relationships/hyperlink" Target="https://www.tecsaqro.com.mx/blog/que-es-un-arc-flash/" TargetMode="External"/></Relationships>
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-OtVXkGqizI&amp;ab_channel=absingenieros" TargetMode="External"/><Relationship Id="rId3" Type="http://schemas.openxmlformats.org/officeDocument/2006/relationships/image" Target="../media/image166.jpg"/><Relationship Id="rId4" Type="http://schemas.openxmlformats.org/officeDocument/2006/relationships/image" Target="../media/image4.jpg"/><Relationship Id="rId5" Type="http://schemas.openxmlformats.org/officeDocument/2006/relationships/image" Target="../media/image167.jpg"/><Relationship Id="rId6" Type="http://schemas.openxmlformats.org/officeDocument/2006/relationships/hyperlink" Target="https://mercortecresa.com/blog/que-es-un-flashover" TargetMode="External"/></Relationships>
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68.jpg"/><Relationship Id="rId4" Type="http://schemas.openxmlformats.org/officeDocument/2006/relationships/hyperlink" Target="http://www.preditecnico.com/2011/12/aplicaciones-de-los-ultrasonidos-en-el.html#%3A%7E%3Atext%3DEl%20fen%C3%B3meno%20llamado%20tracking%20es%2Cca%C3%ADdas%20y%20crecimientos%20en%20intensidad" TargetMode="External"/></Relationships>
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69.jpg"/><Relationship Id="rId4" Type="http://schemas.openxmlformats.org/officeDocument/2006/relationships/hyperlink" Target="http://www.preditecnico.com/2011/12/aplicaciones-de-los-ultrasonidos-en-el.html#%3A%7E%3Atext%3DEl%20fen%C3%B3meno%20llamado%20tracking%20es%2Cca%C3%ADdas%20y%20crecimientos%20en%20intensidad" TargetMode="External"/></Relationships>
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0.jpg"/><Relationship Id="rId3" Type="http://schemas.openxmlformats.org/officeDocument/2006/relationships/hyperlink" Target="https://www.youtube.com/watch?v=m-jeQgXAqJA&amp;ab_channel=GauravJ-TheElectricalGuy" TargetMode="External"/><Relationship Id="rId4" Type="http://schemas.openxmlformats.org/officeDocument/2006/relationships/image" Target="../media/image171.jpg"/><Relationship Id="rId5" Type="http://schemas.openxmlformats.org/officeDocument/2006/relationships/hyperlink" Target="https://www.youtube.com/watch?v=GlGYieae0kk&amp;ab_channel=ArresterWorks" TargetMode="External"/><Relationship Id="rId6" Type="http://schemas.openxmlformats.org/officeDocument/2006/relationships/image" Target="../media/image4.jpg"/></Relationships>
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jpg"/><Relationship Id="rId3" Type="http://schemas.openxmlformats.org/officeDocument/2006/relationships/image" Target="../media/image4.jpg"/></Relationships>
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3.jpg"/><Relationship Id="rId3" Type="http://schemas.openxmlformats.org/officeDocument/2006/relationships/image" Target="../media/image174.jpg"/><Relationship Id="rId4" Type="http://schemas.openxmlformats.org/officeDocument/2006/relationships/image" Target="../media/image175.jpg"/><Relationship Id="rId5" Type="http://schemas.openxmlformats.org/officeDocument/2006/relationships/image" Target="../media/image176.jpg"/><Relationship Id="rId6" Type="http://schemas.openxmlformats.org/officeDocument/2006/relationships/image" Target="../media/image4.jpg"/><Relationship Id="rId7" Type="http://schemas.openxmlformats.org/officeDocument/2006/relationships/image" Target="../media/image177.jpg"/><Relationship Id="rId8" Type="http://schemas.openxmlformats.org/officeDocument/2006/relationships/image" Target="../media/image178.jpg"/></Relationships>
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4.jpg"/><Relationship Id="rId3" Type="http://schemas.openxmlformats.org/officeDocument/2006/relationships/image" Target="../media/image175.jpg"/><Relationship Id="rId4" Type="http://schemas.openxmlformats.org/officeDocument/2006/relationships/image" Target="../media/image4.jpg"/><Relationship Id="rId5" Type="http://schemas.openxmlformats.org/officeDocument/2006/relationships/image" Target="../media/image173.jpg"/><Relationship Id="rId6" Type="http://schemas.openxmlformats.org/officeDocument/2006/relationships/image" Target="../media/image177.jpg"/><Relationship Id="rId7" Type="http://schemas.openxmlformats.org/officeDocument/2006/relationships/image" Target="../media/image176.jpg"/><Relationship Id="rId8" Type="http://schemas.openxmlformats.org/officeDocument/2006/relationships/image" Target="../media/image16.jpg"/></Relationships>
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9.jpg"/><Relationship Id="rId3" Type="http://schemas.openxmlformats.org/officeDocument/2006/relationships/hyperlink" Target="https://mascaradesoldar.com/producto/maquina-de-soldadura-manual-por-arco-electrico-herramienta-de-soldador-digital-automatico-soldadura-de-2-14mm-220v-4000w/" TargetMode="External"/><Relationship Id="rId4" Type="http://schemas.openxmlformats.org/officeDocument/2006/relationships/image" Target="../media/image4.jpg"/></Relationships>
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80.jpg"/><Relationship Id="rId4" Type="http://schemas.openxmlformats.org/officeDocument/2006/relationships/image" Target="../media/image181.jpg"/></Relationships>
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82.jpg"/><Relationship Id="rId4" Type="http://schemas.openxmlformats.org/officeDocument/2006/relationships/image" Target="../media/image183.jpg"/></Relationships>
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jpg"/><Relationship Id="rId3" Type="http://schemas.openxmlformats.org/officeDocument/2006/relationships/image" Target="../media/image185.jpg"/><Relationship Id="rId4" Type="http://schemas.openxmlformats.org/officeDocument/2006/relationships/image" Target="../media/image4.jpg"/></Relationships>
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6.jpg"/><Relationship Id="rId3" Type="http://schemas.openxmlformats.org/officeDocument/2006/relationships/hyperlink" Target="https://www.youtube.com/watch?v=TdYZhp6qwCQ&amp;t=41s&amp;ab_channel=ZMSCable" TargetMode="External"/><Relationship Id="rId4" Type="http://schemas.openxmlformats.org/officeDocument/2006/relationships/image" Target="../media/image187.jpg"/><Relationship Id="rId5" Type="http://schemas.openxmlformats.org/officeDocument/2006/relationships/image" Target="../media/image4.jpg"/></Relationships>
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8.jpg"/><Relationship Id="rId3" Type="http://schemas.openxmlformats.org/officeDocument/2006/relationships/image" Target="../media/image4.jpg"/></Relationships>
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89.png"/><Relationship Id="rId4" Type="http://schemas.openxmlformats.org/officeDocument/2006/relationships/image" Target="../media/image190.png"/></Relationships>
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biblus.us.es/bibing/proyectos/abreproy/5336/fichero/estudio%2Bsobretensiones%2Bcortocircuito%2BMT.pdf" TargetMode="External"/><Relationship Id="rId4" Type="http://schemas.openxmlformats.org/officeDocument/2006/relationships/hyperlink" Target="https://www.youtube.com/watch?app=desktop&amp;v=451orHwNH3c" TargetMode="External"/><Relationship Id="rId5" Type="http://schemas.openxmlformats.org/officeDocument/2006/relationships/image" Target="../media/image191.jpg"/><Relationship Id="rId6" Type="http://schemas.openxmlformats.org/officeDocument/2006/relationships/hyperlink" Target="https://www.youtube.com/watch?v=2X1Vm5YKMOI" TargetMode="External"/><Relationship Id="rId7" Type="http://schemas.openxmlformats.org/officeDocument/2006/relationships/image" Target="../media/image192.jpg"/></Relationships>
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193.png"/></Relationships>
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rSnG6uXAluc" TargetMode="External"/><Relationship Id="rId4" Type="http://schemas.openxmlformats.org/officeDocument/2006/relationships/image" Target="../media/image194.jpg"/><Relationship Id="rId5" Type="http://schemas.openxmlformats.org/officeDocument/2006/relationships/hyperlink" Target="https://www.youtube.com/watch?v=WuCDb5gOE9c" TargetMode="External"/><Relationship Id="rId6" Type="http://schemas.openxmlformats.org/officeDocument/2006/relationships/image" Target="../media/image195.jpg"/></Relationships>
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youtube.com/watch?v=0CewdWa-lAI&amp;t=1s&amp;ab_channel=IngenieriaSolucionesIntegrales" TargetMode="External"/><Relationship Id="rId3" Type="http://schemas.openxmlformats.org/officeDocument/2006/relationships/image" Target="../media/image196.jpg"/><Relationship Id="rId4" Type="http://schemas.openxmlformats.org/officeDocument/2006/relationships/image" Target="../media/image4.jpg"/><Relationship Id="rId5" Type="http://schemas.openxmlformats.org/officeDocument/2006/relationships/hyperlink" Target="https://biblus.us.es/bibing/proyectos/abreproy/5336/fichero/estudio%2Bsobretensiones%2Bcortocircuito%2BMT.pdf" TargetMode="External"/></Relationships>
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jpg"/><Relationship Id="rId3" Type="http://schemas.openxmlformats.org/officeDocument/2006/relationships/image" Target="../media/image4.jpg"/></Relationships>
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jpg"/><Relationship Id="rId3" Type="http://schemas.openxmlformats.org/officeDocument/2006/relationships/image" Target="../media/image4.jpg"/></Relationships>
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jpg"/><Relationship Id="rId3" Type="http://schemas.openxmlformats.org/officeDocument/2006/relationships/image" Target="../media/image4.jpg"/></Relationships>
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0.jpg"/><Relationship Id="rId3" Type="http://schemas.openxmlformats.org/officeDocument/2006/relationships/image" Target="../media/image201.jpg"/><Relationship Id="rId4" Type="http://schemas.openxmlformats.org/officeDocument/2006/relationships/image" Target="../media/image4.jpg"/></Relationships>
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jpg"/><Relationship Id="rId3" Type="http://schemas.openxmlformats.org/officeDocument/2006/relationships/image" Target="../media/image4.jpg"/></Relationships>
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3.jpg"/><Relationship Id="rId3" Type="http://schemas.openxmlformats.org/officeDocument/2006/relationships/hyperlink" Target="https://www.youtube.com/watch?v=1g2inlI11is&amp;ab_channel=Ingenier%C3%ADaTV" TargetMode="External"/><Relationship Id="rId4" Type="http://schemas.openxmlformats.org/officeDocument/2006/relationships/image" Target="../media/image204.jpg"/><Relationship Id="rId5" Type="http://schemas.openxmlformats.org/officeDocument/2006/relationships/hyperlink" Target="https://www.youtube.com/watch?v=xvggSRNMssk&amp;ab_channel=Ingenier%C3%ADaTV" TargetMode="External"/><Relationship Id="rId6" Type="http://schemas.openxmlformats.org/officeDocument/2006/relationships/image" Target="../media/image205.jpg"/><Relationship Id="rId7" Type="http://schemas.openxmlformats.org/officeDocument/2006/relationships/hyperlink" Target="https://www.youtube.com/watch?v=tZqNgeQgU9M&amp;ab_channel=Ingenier%C3%ADaTV" TargetMode="External"/><Relationship Id="rId8" Type="http://schemas.openxmlformats.org/officeDocument/2006/relationships/image" Target="../media/image206.jpg"/></Relationships>
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3958" y="1234234"/>
            <a:ext cx="7562215" cy="402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0000FF"/>
                </a:solidFill>
                <a:latin typeface="Arial"/>
                <a:cs typeface="Arial"/>
              </a:rPr>
              <a:t>ASIGNATURA:</a:t>
            </a:r>
            <a:r>
              <a:rPr dirty="0" sz="24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10" b="1">
                <a:solidFill>
                  <a:srgbClr val="0000FF"/>
                </a:solidFill>
                <a:latin typeface="Arial"/>
                <a:cs typeface="Arial"/>
              </a:rPr>
              <a:t>ALTA</a:t>
            </a:r>
            <a:r>
              <a:rPr dirty="0" sz="2400" spc="-8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TENSION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2400">
              <a:latin typeface="Arial"/>
              <a:cs typeface="Arial"/>
            </a:endParaRPr>
          </a:p>
          <a:p>
            <a:pPr marL="100330">
              <a:lnSpc>
                <a:spcPct val="100000"/>
              </a:lnSpc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Ejes</a:t>
            </a:r>
            <a:r>
              <a:rPr dirty="0" sz="2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Temáticos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2400">
              <a:latin typeface="Arial"/>
              <a:cs typeface="Aria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Procesos</a:t>
            </a:r>
            <a:r>
              <a:rPr dirty="0" sz="2000" spc="-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electromagnéticos</a:t>
            </a:r>
            <a:r>
              <a:rPr dirty="0" sz="2000" spc="-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oscilatorios</a:t>
            </a:r>
            <a:r>
              <a:rPr dirty="0" sz="2000" spc="-5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origen</a:t>
            </a:r>
            <a:r>
              <a:rPr dirty="0" sz="2000" spc="-4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atmosférico</a:t>
            </a:r>
            <a:r>
              <a:rPr dirty="0" sz="2000" spc="-4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maniobra</a:t>
            </a:r>
            <a:r>
              <a:rPr dirty="0" sz="2000" spc="-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electrostáticas</a:t>
            </a:r>
            <a:r>
              <a:rPr dirty="0" sz="2000" spc="-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Deformación</a:t>
            </a:r>
            <a:r>
              <a:rPr dirty="0" sz="2000" spc="-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ondas</a:t>
            </a:r>
            <a:r>
              <a:rPr dirty="0" sz="2000" spc="-4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causa</a:t>
            </a:r>
            <a:r>
              <a:rPr dirty="0" sz="20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bobinas</a:t>
            </a:r>
            <a:r>
              <a:rPr dirty="0" sz="2000" spc="-5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capacitores</a:t>
            </a:r>
            <a:r>
              <a:rPr dirty="0" sz="2000" spc="-4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4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aislantes</a:t>
            </a:r>
            <a:r>
              <a:rPr dirty="0" sz="2000" spc="-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0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semiconductores</a:t>
            </a:r>
            <a:r>
              <a:rPr dirty="0" sz="2000" spc="-5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  <a:p>
            <a:pPr marL="1038225" indent="-342265">
              <a:lnSpc>
                <a:spcPct val="100000"/>
              </a:lnSpc>
              <a:buAutoNum type="arabicPeriod"/>
              <a:tabLst>
                <a:tab pos="1038225" algn="l"/>
              </a:tabLst>
            </a:pP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Puestas</a:t>
            </a:r>
            <a:r>
              <a:rPr dirty="0" sz="20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Times New Roman"/>
                <a:cs typeface="Times New Roman"/>
              </a:rPr>
              <a:t>tierra</a:t>
            </a:r>
            <a:r>
              <a:rPr dirty="0" sz="20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FF"/>
                </a:solidFill>
                <a:latin typeface="Segoe UI Symbol"/>
                <a:cs typeface="Segoe UI Symbol"/>
              </a:rPr>
              <a:t>☑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2045" y="93588"/>
            <a:ext cx="6855459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8543582" y="1264678"/>
            <a:ext cx="1664335" cy="283845"/>
          </a:xfrm>
          <a:custGeom>
            <a:avLst/>
            <a:gdLst/>
            <a:ahLst/>
            <a:cxnLst/>
            <a:rect l="l" t="t" r="r" b="b"/>
            <a:pathLst>
              <a:path w="1664334" h="283844">
                <a:moveTo>
                  <a:pt x="1664207" y="0"/>
                </a:moveTo>
                <a:lnTo>
                  <a:pt x="0" y="0"/>
                </a:lnTo>
                <a:lnTo>
                  <a:pt x="0" y="283463"/>
                </a:lnTo>
                <a:lnTo>
                  <a:pt x="1664207" y="283463"/>
                </a:lnTo>
                <a:lnTo>
                  <a:pt x="166420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53267" y="549328"/>
            <a:ext cx="11470005" cy="608584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572135" indent="-342265">
              <a:lnSpc>
                <a:spcPct val="100000"/>
              </a:lnSpc>
              <a:spcBef>
                <a:spcPts val="1190"/>
              </a:spcBef>
              <a:buAutoNum type="arabicPeriod"/>
              <a:tabLst>
                <a:tab pos="572135" algn="l"/>
              </a:tabLst>
            </a:pP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Procesos</a:t>
            </a:r>
            <a:r>
              <a:rPr dirty="0" sz="2800" spc="-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electromagnéticos</a:t>
            </a:r>
            <a:r>
              <a:rPr dirty="0" sz="28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oscilatorios</a:t>
            </a:r>
            <a:endParaRPr sz="2800">
              <a:latin typeface="Times New Roman"/>
              <a:cs typeface="Times New Roman"/>
            </a:endParaRPr>
          </a:p>
          <a:p>
            <a:pPr marL="229235" marR="753110">
              <a:lnSpc>
                <a:spcPct val="100000"/>
              </a:lnSpc>
              <a:spcBef>
                <a:spcPts val="785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procesos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electromagnéticos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oscilatorios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resultado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vibración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cargas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eléctricas,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que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genera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campos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magnéticos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propagan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forma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ondas.</a:t>
            </a:r>
            <a:endParaRPr sz="2000">
              <a:latin typeface="Times New Roman"/>
              <a:cs typeface="Times New Roman"/>
            </a:endParaRPr>
          </a:p>
          <a:p>
            <a:pPr marL="229870">
              <a:lnSpc>
                <a:spcPts val="2870"/>
              </a:lnSpc>
              <a:spcBef>
                <a:spcPts val="45"/>
              </a:spcBef>
            </a:pPr>
            <a:r>
              <a:rPr dirty="0" sz="2400" spc="-10" b="1">
                <a:solidFill>
                  <a:srgbClr val="6F2F9F"/>
                </a:solidFill>
                <a:latin typeface="Times New Roman"/>
                <a:cs typeface="Times New Roman"/>
              </a:rPr>
              <a:t>Explicación</a:t>
            </a:r>
            <a:endParaRPr sz="2400">
              <a:latin typeface="Times New Roman"/>
              <a:cs typeface="Times New Roman"/>
            </a:endParaRPr>
          </a:p>
          <a:p>
            <a:pPr lvl="1" marL="516255" marR="1122045" indent="-287020">
              <a:lnSpc>
                <a:spcPts val="2380"/>
              </a:lnSpc>
              <a:spcBef>
                <a:spcPts val="85"/>
              </a:spcBef>
              <a:buFont typeface="Arial MT"/>
              <a:buChar char="•"/>
              <a:tabLst>
                <a:tab pos="51625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campo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electromagnético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(CEM)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combinación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campos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magnéticos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se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producen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cargas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aceleran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oscilan.</a:t>
            </a:r>
            <a:endParaRPr sz="2000">
              <a:latin typeface="Times New Roman"/>
              <a:cs typeface="Times New Roman"/>
            </a:endParaRPr>
          </a:p>
          <a:p>
            <a:pPr lvl="1" marL="516255" marR="559435" indent="-287020">
              <a:lnSpc>
                <a:spcPts val="2380"/>
              </a:lnSpc>
              <a:spcBef>
                <a:spcPts val="40"/>
              </a:spcBef>
              <a:buFont typeface="Arial MT"/>
              <a:buChar char="•"/>
              <a:tabLst>
                <a:tab pos="51625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electromagnéticas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propagan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forma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oscilan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sí,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campo eléctrico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y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campo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magnético.</a:t>
            </a:r>
            <a:endParaRPr sz="2000">
              <a:latin typeface="Times New Roman"/>
              <a:cs typeface="Times New Roman"/>
            </a:endParaRPr>
          </a:p>
          <a:p>
            <a:pPr lvl="1" marL="516255" marR="1228725" indent="-287020">
              <a:lnSpc>
                <a:spcPts val="2380"/>
              </a:lnSpc>
              <a:spcBef>
                <a:spcPts val="45"/>
              </a:spcBef>
              <a:buFont typeface="Arial MT"/>
              <a:buChar char="•"/>
              <a:tabLst>
                <a:tab pos="51625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electromagnéticas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visualizar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campos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oscilan,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donde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eje</a:t>
            </a:r>
            <a:r>
              <a:rPr dirty="0" sz="2000" spc="-10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Y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representa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amplitud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eje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X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representa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distancia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espacio.</a:t>
            </a:r>
            <a:endParaRPr sz="2000">
              <a:latin typeface="Times New Roman"/>
              <a:cs typeface="Times New Roman"/>
            </a:endParaRPr>
          </a:p>
          <a:p>
            <a:pPr lvl="1" marL="516255" indent="-286385">
              <a:lnSpc>
                <a:spcPts val="2345"/>
              </a:lnSpc>
              <a:buFont typeface="Arial MT"/>
              <a:buChar char="•"/>
              <a:tabLst>
                <a:tab pos="51625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electromagnéticas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tienen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propiedades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amplitud,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longitud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frecuencia.</a:t>
            </a:r>
            <a:endParaRPr sz="2000">
              <a:latin typeface="Times New Roman"/>
              <a:cs typeface="Times New Roman"/>
            </a:endParaRPr>
          </a:p>
          <a:p>
            <a:pPr lvl="1" marL="516255" marR="346075" indent="-287020">
              <a:lnSpc>
                <a:spcPts val="2380"/>
              </a:lnSpc>
              <a:spcBef>
                <a:spcPts val="95"/>
              </a:spcBef>
              <a:buFont typeface="Arial MT"/>
              <a:buChar char="•"/>
              <a:tabLst>
                <a:tab pos="51625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electromagnéticas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están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presentes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muchas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formas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energía,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luz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sol,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rayos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X,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calor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fuego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microondas.</a:t>
            </a:r>
            <a:endParaRPr sz="2000">
              <a:latin typeface="Times New Roman"/>
              <a:cs typeface="Times New Roman"/>
            </a:endParaRPr>
          </a:p>
          <a:p>
            <a:pPr marL="229870">
              <a:lnSpc>
                <a:spcPts val="2380"/>
              </a:lnSpc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oscilaciones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ser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simples,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dobles,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libres,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amortiguadas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forzadas.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135"/>
              </a:spcBef>
            </a:pP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carga</a:t>
            </a:r>
            <a:r>
              <a:rPr dirty="0" sz="1600" spc="-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eléctrica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3"/>
              </a:rPr>
              <a:t>propiedad</a:t>
            </a:r>
            <a:r>
              <a:rPr dirty="0" u="sng" sz="1600" spc="-4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3"/>
              </a:rPr>
              <a:t>física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4"/>
              </a:rPr>
              <a:t>intrínseca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algunas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5"/>
              </a:rPr>
              <a:t>partículas</a:t>
            </a:r>
            <a:r>
              <a:rPr dirty="0" u="sng" sz="16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5"/>
              </a:rPr>
              <a:t>subatómicas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 que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manifiesta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mediante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6"/>
              </a:rPr>
              <a:t>fuerzas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7"/>
              </a:rPr>
              <a:t>atracción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y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repulsión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entre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ellas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través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campos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electromagnéticos. La</a:t>
            </a:r>
            <a:r>
              <a:rPr dirty="0" sz="16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8"/>
              </a:rPr>
              <a:t>materia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cargada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eléctricamente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influida</a:t>
            </a:r>
            <a:r>
              <a:rPr dirty="0" sz="16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por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9"/>
              </a:rPr>
              <a:t>campos</a:t>
            </a:r>
            <a:r>
              <a:rPr dirty="0" u="sng" sz="16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16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9"/>
              </a:rPr>
              <a:t>electromagnéticos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siendo,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su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vez,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generadora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ellos.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denominada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0"/>
              </a:rPr>
              <a:t>interacción</a:t>
            </a:r>
            <a:r>
              <a:rPr dirty="0" u="sng" sz="16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0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0"/>
              </a:rPr>
              <a:t>electromagnética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entre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carga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1"/>
              </a:rPr>
              <a:t>campo</a:t>
            </a:r>
            <a:r>
              <a:rPr dirty="0" u="sng" sz="16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1"/>
              </a:rPr>
              <a:t>eléctrico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cuatro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2"/>
              </a:rPr>
              <a:t>interacciones fundamentales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3"/>
              </a:rPr>
              <a:t>física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Desde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punto</a:t>
            </a:r>
            <a:r>
              <a:rPr dirty="0" sz="16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vista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4"/>
              </a:rPr>
              <a:t>modelo</a:t>
            </a:r>
            <a:r>
              <a:rPr dirty="0" u="sng" sz="16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4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4"/>
              </a:rPr>
              <a:t>normal</a:t>
            </a:r>
            <a:r>
              <a:rPr dirty="0" sz="16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carga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5"/>
              </a:rPr>
              <a:t>eléctrica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 es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medida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capacidad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que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posee</a:t>
            </a:r>
            <a:r>
              <a:rPr dirty="0" sz="16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6"/>
              </a:rPr>
              <a:t>partícula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intercambiar</a:t>
            </a:r>
            <a:r>
              <a:rPr dirty="0" sz="16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6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7"/>
              </a:rPr>
              <a:t>fotones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0724" y="201278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701613" y="201278"/>
            <a:ext cx="24130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(Introducción)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34238" y="799033"/>
            <a:ext cx="35312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¿Qué</a:t>
            </a:r>
            <a:r>
              <a:rPr dirty="0" sz="24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es</a:t>
            </a:r>
            <a:r>
              <a:rPr dirty="0" sz="24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dirty="0" sz="24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electricidad?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4030" y="1376883"/>
            <a:ext cx="7783195" cy="30480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5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(del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griego</a:t>
            </a:r>
            <a:r>
              <a:rPr dirty="0" sz="2000" spc="-6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ήλεκτρον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i="1">
                <a:solidFill>
                  <a:srgbClr val="1F2021"/>
                </a:solidFill>
                <a:latin typeface="Times New Roman"/>
                <a:cs typeface="Times New Roman"/>
              </a:rPr>
              <a:t>élektron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cuyo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significado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‘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ámbar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’)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4030" y="1681683"/>
            <a:ext cx="7783195" cy="30480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conjunto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físicos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relacionados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 presencia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4030" y="1986483"/>
            <a:ext cx="1729739" cy="28194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cargas</a:t>
            </a:r>
            <a:r>
              <a:rPr dirty="0" u="sng" sz="2000" spc="-6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eléctricas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81279" y="2246684"/>
            <a:ext cx="7856220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1465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manifiesta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gran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variedad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rayos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electricidad</a:t>
            </a:r>
            <a:r>
              <a:rPr dirty="0" u="sng" sz="20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estática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inducción</a:t>
            </a:r>
            <a:r>
              <a:rPr dirty="0" u="sng" sz="2000" spc="-5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electromagnética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corriente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eléctrica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tan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versátil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tiene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número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aplicaciones,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ejemplo: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transporte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climatización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iluminación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Informática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4238" y="4278183"/>
            <a:ext cx="11417935" cy="1550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manifiesta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mediante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varios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propiedades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físicas: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5"/>
              </a:spcBef>
              <a:buClr>
                <a:srgbClr val="3366CC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Carga</a:t>
            </a:r>
            <a:r>
              <a:rPr dirty="0" u="sng" sz="2000" spc="-4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eléctrica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: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propiedad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algunas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partículas</a:t>
            </a:r>
            <a:r>
              <a:rPr dirty="0" u="sng" sz="2000" spc="-5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subatómicas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determina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interacción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electromagnética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materia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eléctricamente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influida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campos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electromagnéticos.</a:t>
            </a:r>
            <a:endParaRPr sz="2000">
              <a:latin typeface="Times New Roman"/>
              <a:cs typeface="Times New Roman"/>
            </a:endParaRPr>
          </a:p>
          <a:p>
            <a:pPr marL="299085" marR="490220" indent="-287020">
              <a:lnSpc>
                <a:spcPct val="100000"/>
              </a:lnSpc>
              <a:buClr>
                <a:srgbClr val="3366CC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Corriente</a:t>
            </a:r>
            <a:r>
              <a:rPr dirty="0" u="sng" sz="2000" spc="-45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eléctrica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: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6"/>
              </a:rPr>
              <a:t>electrones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determinado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momento.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Se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7"/>
              </a:rPr>
              <a:t>amperios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428008" y="1101273"/>
            <a:ext cx="3461400" cy="2743946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8424797" y="3752095"/>
            <a:ext cx="149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90" b="1">
                <a:latin typeface="Tahoma"/>
                <a:cs typeface="Tahoma"/>
              </a:rPr>
              <a:t>Fenómenos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65" b="1">
                <a:latin typeface="Tahoma"/>
                <a:cs typeface="Tahoma"/>
              </a:rPr>
              <a:t>eléctricos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3</a:t>
            </a:fld>
          </a:p>
        </p:txBody>
      </p:sp>
      <p:sp>
        <p:nvSpPr>
          <p:cNvPr id="14" name="object 14" descr=""/>
          <p:cNvSpPr txBox="1"/>
          <p:nvPr/>
        </p:nvSpPr>
        <p:spPr>
          <a:xfrm>
            <a:off x="150627" y="6581160"/>
            <a:ext cx="28708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95"/>
              </a:lnSpc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19"/>
              </a:rPr>
              <a:t>https://es.wikipedia.org/wiki/Electricidad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0724" y="201278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701613" y="201278"/>
            <a:ext cx="24130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(Introducción)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24200" y="1234158"/>
            <a:ext cx="6645275" cy="459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39370" indent="-287020">
              <a:lnSpc>
                <a:spcPct val="100000"/>
              </a:lnSpc>
              <a:spcBef>
                <a:spcPts val="105"/>
              </a:spcBef>
              <a:buClr>
                <a:srgbClr val="3366CC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Corriente</a:t>
            </a:r>
            <a:r>
              <a:rPr dirty="0" u="sng" sz="2000" spc="-5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eléctrica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: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electrones</a:t>
            </a:r>
            <a:r>
              <a:rPr dirty="0" sz="20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un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determinado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momento.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amperios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3366CC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Campo</a:t>
            </a:r>
            <a:r>
              <a:rPr dirty="0" u="sng" sz="2000" spc="-35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eléctrico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: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tipo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campo</a:t>
            </a:r>
            <a:endParaRPr sz="2000">
              <a:latin typeface="Times New Roman"/>
              <a:cs typeface="Times New Roman"/>
            </a:endParaRPr>
          </a:p>
          <a:p>
            <a:pPr marL="299085" marR="5080" indent="-635">
              <a:lnSpc>
                <a:spcPct val="100000"/>
              </a:lnSpc>
            </a:pP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electromagnético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producido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incluso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moviendo.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campo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una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fuerza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toda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otra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menor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mayor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distancia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separa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cargas.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Además,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movimiento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producen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campos</a:t>
            </a:r>
            <a:r>
              <a:rPr dirty="0" u="sng" sz="20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magnéticos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9085" marR="76200" indent="-287020">
              <a:lnSpc>
                <a:spcPct val="100000"/>
              </a:lnSpc>
              <a:buClr>
                <a:srgbClr val="3366CC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Potencial</a:t>
            </a:r>
            <a:r>
              <a:rPr dirty="0" u="sng" sz="2000" spc="-5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eléctrico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: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trabajo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debe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realizar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fuerza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externa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atraer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positiva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unitaria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desde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el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punto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referencia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hasta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punto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considerado,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contra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fuerza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velocidad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constante.</a:t>
            </a:r>
            <a:endParaRPr sz="2000">
              <a:latin typeface="Times New Roman"/>
              <a:cs typeface="Times New Roman"/>
            </a:endParaRPr>
          </a:p>
          <a:p>
            <a:pPr marL="299085" marR="221615" indent="-287020">
              <a:lnSpc>
                <a:spcPct val="100000"/>
              </a:lnSpc>
              <a:buClr>
                <a:srgbClr val="3366CC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Magnetismo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: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campos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magnéticos,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campos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magnéticos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variables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tiempo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generan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eléctrica.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51788" y="1372616"/>
            <a:ext cx="4494682" cy="3528326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3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150627" y="6581160"/>
            <a:ext cx="28708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95"/>
              </a:lnSpc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12"/>
              </a:rPr>
              <a:t>https://es.wikipedia.org/wiki/Electricidad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8388" y="1088497"/>
            <a:ext cx="2871774" cy="284658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53365" y="716663"/>
            <a:ext cx="45123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¿Qué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es</a:t>
            </a:r>
            <a:r>
              <a:rPr dirty="0" sz="24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dirty="0" sz="2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Corriente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eléctrica?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66065" y="1221511"/>
            <a:ext cx="7739380" cy="30480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2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carga</a:t>
            </a:r>
            <a:r>
              <a:rPr dirty="0" u="sng" sz="20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eléctrica</a:t>
            </a:r>
            <a:r>
              <a:rPr dirty="0" sz="2000" spc="-2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recorre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material.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66065" y="1526311"/>
            <a:ext cx="7103745" cy="30480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También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definir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partículas</a:t>
            </a:r>
            <a:r>
              <a:rPr dirty="0" u="sng" sz="2000" spc="-6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cargadas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66065" y="1831111"/>
            <a:ext cx="8341359" cy="28194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electrones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iones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mueven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través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conductor</a:t>
            </a:r>
            <a:r>
              <a:rPr dirty="0" u="sng" sz="20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eléctrico</a:t>
            </a:r>
            <a:r>
              <a:rPr dirty="0" sz="2000" spc="-1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espacio.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3247" y="2091304"/>
            <a:ext cx="8522335" cy="3988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mide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tasa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neta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carga</a:t>
            </a:r>
            <a:r>
              <a:rPr dirty="0" u="sng" sz="20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eléctrica</a:t>
            </a:r>
            <a:r>
              <a:rPr dirty="0" sz="20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través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superficie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en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volumen</a:t>
            </a:r>
            <a:r>
              <a:rPr dirty="0" u="sng" sz="20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de</a:t>
            </a:r>
            <a:r>
              <a:rPr dirty="0" u="sng" sz="20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control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debe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movimiento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normalmente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electrones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interior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mismo.</a:t>
            </a:r>
            <a:endParaRPr sz="2000">
              <a:latin typeface="Times New Roman"/>
              <a:cs typeface="Times New Roman"/>
            </a:endParaRPr>
          </a:p>
          <a:p>
            <a:pPr marL="12700" marR="135255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caudal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(cantidad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unidad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tiempo)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denomina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intensidad</a:t>
            </a:r>
            <a:r>
              <a:rPr dirty="0" sz="2000" spc="-6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2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(representada</a:t>
            </a:r>
            <a:r>
              <a:rPr dirty="0" sz="20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comúnmente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letra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I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).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el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Sistema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Internacional</a:t>
            </a:r>
            <a:r>
              <a:rPr dirty="0" u="sng" sz="2000" spc="-5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de</a:t>
            </a:r>
            <a:r>
              <a:rPr dirty="0" u="sng" sz="2000" spc="-1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Unidades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expresa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culombios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segundo</a:t>
            </a:r>
            <a:r>
              <a:rPr dirty="0" sz="20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(C/s),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unidad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se denomina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amperio</a:t>
            </a:r>
            <a:r>
              <a:rPr dirty="0" sz="2000" spc="5">
                <a:solidFill>
                  <a:srgbClr val="FF8118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(A),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en</a:t>
            </a:r>
            <a:r>
              <a:rPr dirty="0" sz="2000" spc="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honor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del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físico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francés</a:t>
            </a:r>
            <a:r>
              <a:rPr dirty="0" sz="2000" spc="-145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André-Marie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  <a:hlinkClick r:id="rId14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Ampère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  <a:hlinkClick r:id="rId14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eléctrica,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puesto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trata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movimiento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cargas,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un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campo</a:t>
            </a:r>
            <a:r>
              <a:rPr dirty="0" u="sng" sz="20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magnético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aprovecharse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6"/>
              </a:rPr>
              <a:t>electroimán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100965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instrumento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usado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medir 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intensidad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el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7"/>
              </a:rPr>
              <a:t>galvanómetro</a:t>
            </a:r>
            <a:r>
              <a:rPr dirty="0" sz="20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calibrado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amperios,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llama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amperímetro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colocado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serie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 corriente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desea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medir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957512" y="4081386"/>
            <a:ext cx="3073537" cy="2326558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1563" y="1823923"/>
            <a:ext cx="3750982" cy="255829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28193" y="681411"/>
            <a:ext cx="9341485" cy="58553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48082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2000" spc="-1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alterna</a:t>
            </a:r>
            <a:r>
              <a:rPr dirty="0" sz="20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(CA)</a:t>
            </a:r>
            <a:r>
              <a:rPr dirty="0" sz="2000" spc="-2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tipo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fluye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en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ciclos,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alternando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polaridad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(positiva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negativa).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utiliza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alimentar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electrodomésticos,</a:t>
            </a:r>
            <a:r>
              <a:rPr dirty="0" sz="2000" spc="-6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motores,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generadores,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iluminación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equipos industriales.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Características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representa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sinusoidal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mide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hertzios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(Hz)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España,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50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Hz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Estados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Unidos,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60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Hz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transformar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transportar</a:t>
            </a:r>
            <a:r>
              <a:rPr dirty="0" sz="20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 largas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distancias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poca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pérdida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energía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Ventajas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</a:t>
            </a:r>
            <a:r>
              <a:rPr dirty="0" sz="2000" spc="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económica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generar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distribuir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modificar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tensión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transformadores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</a:t>
            </a:r>
            <a:r>
              <a:rPr dirty="0" sz="2000" spc="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fácil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barata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producir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gracias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alternadores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Aplicaciones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utiliza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transmitir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desde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centrales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zonas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urbanas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utiliza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alimentar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electrodomésticos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iluminación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utiliza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 equipos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uso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industrial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5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43241" y="4559730"/>
            <a:ext cx="10996295" cy="1245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diferencia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5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tiene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implicaciones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para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diseño</a:t>
            </a:r>
            <a:r>
              <a:rPr dirty="0" sz="2000" spc="-3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funcionamiento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eléctricos.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60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Hz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tienden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ser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más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eficientes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transmisión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mayor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distancia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son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más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adecuados</a:t>
            </a:r>
            <a:r>
              <a:rPr dirty="0" sz="2000" spc="-6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aplicaciones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alta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potencia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,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mientras</a:t>
            </a:r>
            <a:r>
              <a:rPr dirty="0" sz="20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50</a:t>
            </a:r>
            <a:r>
              <a:rPr dirty="0" sz="20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Hz</a:t>
            </a:r>
            <a:r>
              <a:rPr dirty="0" sz="20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más</a:t>
            </a:r>
            <a:r>
              <a:rPr dirty="0" sz="2000" spc="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adecuados</a:t>
            </a:r>
            <a:r>
              <a:rPr dirty="0" sz="20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6F2F9F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distribución</a:t>
            </a:r>
            <a:r>
              <a:rPr dirty="0" sz="20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local</a:t>
            </a:r>
            <a:r>
              <a:rPr dirty="0" sz="20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6F2F9F"/>
                </a:solidFill>
                <a:latin typeface="Times New Roman"/>
                <a:cs typeface="Times New Roman"/>
              </a:rPr>
              <a:t>baja</a:t>
            </a:r>
            <a:r>
              <a:rPr dirty="0" sz="20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6F2F9F"/>
                </a:solidFill>
                <a:latin typeface="Times New Roman"/>
                <a:cs typeface="Times New Roman"/>
              </a:rPr>
              <a:t>potencia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3233" y="3371348"/>
            <a:ext cx="751078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ampliamente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durante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más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siglo.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Es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importante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garantizar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5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sea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constante</a:t>
            </a:r>
            <a:r>
              <a:rPr dirty="0" sz="2000" spc="-5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estable,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ya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fluctuaciones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pueden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causar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problemas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funcionamiento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eléctricos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3233" y="832206"/>
            <a:ext cx="10661015" cy="25654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Frecuencia</a:t>
            </a:r>
            <a:r>
              <a:rPr dirty="0" sz="20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50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Hz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frecuencia</a:t>
            </a:r>
            <a:r>
              <a:rPr dirty="0" sz="20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60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Hz: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¿cuál</a:t>
            </a:r>
            <a:r>
              <a:rPr dirty="0" sz="20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es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mejor?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ts val="935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https://www.youtube.com/watch?v=53BykaY6d1I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ts val="2355"/>
              </a:lnSpc>
            </a:pP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elección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entre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5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50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Hz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60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Hz depende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varios</a:t>
            </a:r>
            <a:endParaRPr sz="2000">
              <a:latin typeface="Times New Roman"/>
              <a:cs typeface="Times New Roman"/>
            </a:endParaRPr>
          </a:p>
          <a:p>
            <a:pPr marL="12700" marR="3146425">
              <a:lnSpc>
                <a:spcPct val="100000"/>
              </a:lnSpc>
            </a:pP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factores,</a:t>
            </a:r>
            <a:r>
              <a:rPr dirty="0" sz="2000" spc="-6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incluidos</a:t>
            </a:r>
            <a:r>
              <a:rPr dirty="0" sz="2000" spc="-6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específicos</a:t>
            </a:r>
            <a:r>
              <a:rPr dirty="0" sz="2000" spc="-6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u="sng" sz="18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TRANSMISIÓN</a:t>
            </a:r>
            <a:r>
              <a:rPr dirty="0" u="sng" sz="1800" spc="5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18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DE</a:t>
            </a:r>
            <a:r>
              <a:rPr dirty="0" u="sng" sz="1800" spc="-3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1800" spc="-1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ENERGÍA</a:t>
            </a:r>
            <a:r>
              <a:rPr dirty="0" sz="1800" spc="-10" b="1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ELÉCTRICA</a:t>
            </a:r>
            <a:r>
              <a:rPr dirty="0" sz="1800" spc="-80" b="1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 las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necesidades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distribución</a:t>
            </a:r>
            <a:r>
              <a:rPr dirty="0" sz="2000" spc="-3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región,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así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como</a:t>
            </a:r>
            <a:r>
              <a:rPr dirty="0" sz="2000" spc="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disponibilidad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costo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generación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eléctrica.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No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existe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superioridad</a:t>
            </a:r>
            <a:r>
              <a:rPr dirty="0" sz="2000" spc="-4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inherente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frecuencia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sobre</a:t>
            </a:r>
            <a:r>
              <a:rPr dirty="0" sz="2000" spc="-3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otra.</a:t>
            </a:r>
            <a:endParaRPr sz="2000">
              <a:latin typeface="Times New Roman"/>
              <a:cs typeface="Times New Roman"/>
            </a:endParaRPr>
          </a:p>
          <a:p>
            <a:pPr marL="12700" marR="2954020">
              <a:lnSpc>
                <a:spcPts val="2400"/>
              </a:lnSpc>
              <a:spcBef>
                <a:spcPts val="75"/>
              </a:spcBef>
            </a:pP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ha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demostrado</a:t>
            </a:r>
            <a:r>
              <a:rPr dirty="0" sz="2000" spc="-3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frecuencias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50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Hz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60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Hz</a:t>
            </a:r>
            <a:r>
              <a:rPr dirty="0" sz="2000" spc="-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son</a:t>
            </a:r>
            <a:r>
              <a:rPr dirty="0" sz="2000" spc="-1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eficaces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transmisión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distribución</a:t>
            </a:r>
            <a:r>
              <a:rPr dirty="0" sz="2000" spc="-5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eléctrica,</a:t>
            </a:r>
            <a:r>
              <a:rPr dirty="0" sz="2000" spc="-3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ambas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11111"/>
                </a:solidFill>
                <a:latin typeface="Times New Roman"/>
                <a:cs typeface="Times New Roman"/>
              </a:rPr>
              <a:t>han</a:t>
            </a:r>
            <a:r>
              <a:rPr dirty="0" sz="2000" spc="-3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11111"/>
                </a:solidFill>
                <a:latin typeface="Times New Roman"/>
                <a:cs typeface="Times New Roman"/>
              </a:rPr>
              <a:t>utilizado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84873" y="1374776"/>
            <a:ext cx="3313223" cy="187196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463615" y="3351028"/>
            <a:ext cx="1866264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50</a:t>
            </a:r>
            <a:r>
              <a:rPr dirty="0" sz="1100" spc="-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O</a:t>
            </a:r>
            <a:r>
              <a:rPr dirty="0" sz="1100" spc="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60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HZ</a:t>
            </a:r>
            <a:r>
              <a:rPr dirty="0" sz="1100" spc="-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¿Cual</a:t>
            </a:r>
            <a:r>
              <a:rPr dirty="0" sz="1100" spc="-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es</a:t>
            </a:r>
            <a:r>
              <a:rPr dirty="0" sz="1100" spc="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MEJOR?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5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12473" y="944497"/>
            <a:ext cx="6204585" cy="490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8196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3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(abreviada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CC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español,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así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DC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inglés)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refiere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continuo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carga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eléctrica</a:t>
            </a:r>
            <a:r>
              <a:rPr dirty="0" sz="20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 través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conductor</a:t>
            </a:r>
            <a:r>
              <a:rPr dirty="0" sz="2000" spc="-4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puntos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distinto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potencial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cambia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sentido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tiempo.</a:t>
            </a:r>
            <a:endParaRPr sz="2000">
              <a:latin typeface="Times New Roman"/>
              <a:cs typeface="Times New Roman"/>
            </a:endParaRPr>
          </a:p>
          <a:p>
            <a:pPr marL="12700" marR="132715">
              <a:lnSpc>
                <a:spcPct val="100000"/>
              </a:lnSpc>
            </a:pP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114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diferencia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corriente</a:t>
            </a:r>
            <a:r>
              <a:rPr dirty="0" u="sng" sz="2000" spc="-5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alterna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continua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cargas</a:t>
            </a:r>
            <a:r>
              <a:rPr dirty="0" u="sng" sz="20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eléctricas</a:t>
            </a:r>
            <a:r>
              <a:rPr dirty="0" sz="2000" spc="-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siempre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mismo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sentido.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Aunque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comúnmente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identifica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con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constante,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toda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que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mantenga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siempre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misma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polaridad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así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disminuya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su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intensidad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conforme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consumiendo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(por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ejemplo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descarga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batería</a:t>
            </a:r>
            <a:r>
              <a:rPr dirty="0" u="sng" sz="20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eléctrica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).</a:t>
            </a:r>
            <a:endParaRPr sz="2000">
              <a:latin typeface="Times New Roman"/>
              <a:cs typeface="Times New Roman"/>
            </a:endParaRPr>
          </a:p>
          <a:p>
            <a:pPr marL="12700" marR="116205">
              <a:lnSpc>
                <a:spcPct val="100000"/>
              </a:lnSpc>
            </a:pP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También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dice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se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mueven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siempre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mismo</a:t>
            </a:r>
            <a:r>
              <a:rPr dirty="0" sz="2000" spc="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sentido,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flujo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denomina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 va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(por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convenio)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polo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positivo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al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negativo.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82167" y="1130059"/>
            <a:ext cx="4358792" cy="250165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704984" y="3769547"/>
            <a:ext cx="31769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1F2021"/>
                </a:solidFill>
                <a:latin typeface="Arial MT"/>
                <a:cs typeface="Arial MT"/>
              </a:rPr>
              <a:t>Representación</a:t>
            </a:r>
            <a:r>
              <a:rPr dirty="0" sz="1100" spc="-35">
                <a:solidFill>
                  <a:srgbClr val="1F2021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2021"/>
                </a:solidFill>
                <a:latin typeface="Arial MT"/>
                <a:cs typeface="Arial MT"/>
              </a:rPr>
              <a:t>de</a:t>
            </a:r>
            <a:r>
              <a:rPr dirty="0" sz="1100" spc="-30">
                <a:solidFill>
                  <a:srgbClr val="1F2021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2021"/>
                </a:solidFill>
                <a:latin typeface="Arial MT"/>
                <a:cs typeface="Arial MT"/>
              </a:rPr>
              <a:t>la</a:t>
            </a:r>
            <a:r>
              <a:rPr dirty="0" sz="1100" spc="-25">
                <a:solidFill>
                  <a:srgbClr val="1F2021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2021"/>
                </a:solidFill>
                <a:latin typeface="Arial MT"/>
                <a:cs typeface="Arial MT"/>
              </a:rPr>
              <a:t>tensión</a:t>
            </a:r>
            <a:r>
              <a:rPr dirty="0" sz="1100" spc="-30">
                <a:solidFill>
                  <a:srgbClr val="1F2021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2021"/>
                </a:solidFill>
                <a:latin typeface="Arial MT"/>
                <a:cs typeface="Arial MT"/>
              </a:rPr>
              <a:t>en</a:t>
            </a:r>
            <a:r>
              <a:rPr dirty="0" sz="1100" spc="-30">
                <a:solidFill>
                  <a:srgbClr val="1F2021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2021"/>
                </a:solidFill>
                <a:latin typeface="Arial MT"/>
                <a:cs typeface="Arial MT"/>
              </a:rPr>
              <a:t>corriente</a:t>
            </a:r>
            <a:r>
              <a:rPr dirty="0" sz="1100" spc="-55">
                <a:solidFill>
                  <a:srgbClr val="1F2021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1F2021"/>
                </a:solidFill>
                <a:latin typeface="Arial MT"/>
                <a:cs typeface="Arial MT"/>
              </a:rPr>
              <a:t>continua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6215">
              <a:lnSpc>
                <a:spcPts val="1090"/>
              </a:lnSpc>
            </a:pPr>
            <a:fld id="{81D60167-4931-47E6-BA6A-407CBD079E47}" type="slidenum">
              <a:rPr dirty="0" spc="-50"/>
              <a:t>5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2045" y="93588"/>
            <a:ext cx="6855459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833988" y="6543961"/>
            <a:ext cx="1054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Lucida Sans Unicode"/>
                <a:cs typeface="Lucida Sans Unicode"/>
              </a:rPr>
              <a:t>9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6350" y="496804"/>
            <a:ext cx="10822305" cy="409194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Como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genera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730"/>
              </a:spcBef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(CC)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genera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través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baterías,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placas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solares,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dinamos,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pilas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combustible,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el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efecto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Peltier.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  <a:spcBef>
                <a:spcPts val="45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Fuentes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químicas</a:t>
            </a:r>
            <a:endParaRPr sz="1800">
              <a:latin typeface="Times New Roman"/>
              <a:cs typeface="Times New Roman"/>
            </a:endParaRPr>
          </a:p>
          <a:p>
            <a:pPr marL="299085" marR="267335" indent="-287020">
              <a:lnSpc>
                <a:spcPts val="2150"/>
              </a:lnSpc>
              <a:spcBef>
                <a:spcPts val="6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Baterías: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fuentes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químicas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continua.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baterías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plomo-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calcio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llamadas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"sin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mantenimiento"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sus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placas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están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hechas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aleación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plomo-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calcio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reduce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autodescarga.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Pilas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combustible: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Mezclan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hidrógeno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oxígeno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junto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catalizador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producir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electricidad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agua.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 b="1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30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D35"/>
                </a:solidFill>
                <a:latin typeface="Times New Roman"/>
                <a:cs typeface="Times New Roman"/>
              </a:rPr>
              <a:t>baterías</a:t>
            </a:r>
            <a:r>
              <a:rPr dirty="0" sz="1800" spc="-35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D35"/>
                </a:solidFill>
                <a:latin typeface="Times New Roman"/>
                <a:cs typeface="Times New Roman"/>
              </a:rPr>
              <a:t>litio</a:t>
            </a:r>
            <a:r>
              <a:rPr dirty="0" sz="1800" spc="-35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tienen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capacidad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descarga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superior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baterías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plomo.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nominal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mayoría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baterías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ion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litio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oscila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3,6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3,7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voltios.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capacidad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celdas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baterías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litio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varía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según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modelo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marca,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pero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normalmente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está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ts val="2135"/>
              </a:lnSpc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2.000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mAh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(miliamperios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hora)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3.500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mAh.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Placas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solares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35"/>
              </a:lnSpc>
              <a:spcBef>
                <a:spcPts val="5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paneles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fotovoltaicos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transforman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solar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continua.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Efecto</a:t>
            </a:r>
            <a:r>
              <a:rPr dirty="0" sz="18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Peltier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6579" y="4569398"/>
            <a:ext cx="11132820" cy="21837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6499860" indent="285750">
              <a:lnSpc>
                <a:spcPct val="98900"/>
              </a:lnSpc>
              <a:spcBef>
                <a:spcPts val="12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Utiliza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calor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generar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continua.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Dinamos</a:t>
            </a:r>
            <a:r>
              <a:rPr dirty="0" sz="1800" spc="-7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Producen</a:t>
            </a:r>
            <a:r>
              <a:rPr dirty="0" sz="1800" spc="-6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9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continua. Alternadores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producir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partir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alternador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luego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alterna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(CA)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proceso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de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enderezamiento.</a:t>
            </a:r>
            <a:endParaRPr sz="1800">
              <a:latin typeface="Times New Roman"/>
              <a:cs typeface="Times New Roman"/>
            </a:endParaRPr>
          </a:p>
          <a:p>
            <a:pPr marL="182880" marR="114300">
              <a:lnSpc>
                <a:spcPts val="1800"/>
              </a:lnSpc>
              <a:spcBef>
                <a:spcPts val="835"/>
              </a:spcBef>
            </a:pP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efecto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Peltier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dirty="0" sz="16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fenómeno termoeléctrico</a:t>
            </a:r>
            <a:r>
              <a:rPr dirty="0" sz="1600" spc="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consiste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pasar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corriente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eléctrica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por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unión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dos</a:t>
            </a:r>
            <a:r>
              <a:rPr dirty="0" sz="16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conductores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distintos,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produce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cambio</a:t>
            </a: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temperatura.</a:t>
            </a:r>
            <a:r>
              <a:rPr dirty="0" sz="1600" spc="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Este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efecto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puede</a:t>
            </a:r>
            <a:r>
              <a:rPr dirty="0" sz="16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utilizar para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enfriar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calentar,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base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refrigeradores termoeléctricos.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22277" y="703604"/>
            <a:ext cx="11207750" cy="5795645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Diferencias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entre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corriente</a:t>
            </a:r>
            <a:r>
              <a:rPr dirty="0" sz="24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alterna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continua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795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(CC)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alterna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(CA)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diferencian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dirección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flujo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electrones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cómo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almacenan.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001D35"/>
                </a:solidFill>
                <a:latin typeface="Times New Roman"/>
                <a:cs typeface="Times New Roman"/>
              </a:rPr>
              <a:t>Dirección</a:t>
            </a:r>
            <a:r>
              <a:rPr dirty="0" sz="2000" spc="-35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30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D35"/>
                </a:solidFill>
                <a:latin typeface="Times New Roman"/>
                <a:cs typeface="Times New Roman"/>
              </a:rPr>
              <a:t>flujo</a:t>
            </a:r>
            <a:r>
              <a:rPr dirty="0" sz="2000" spc="-45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35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electrones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CC,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fluyen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sola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dirección,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baterías.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CA,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cambian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dirección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periódicamente,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hace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alterne.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Almacenamiento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CC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almacenar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baterías,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mientras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CA</a:t>
            </a:r>
            <a:r>
              <a:rPr dirty="0" sz="2000" spc="-1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no.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vehículos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eléctricos,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carga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CC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conoce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"carga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rápida".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Aplicaciones</a:t>
            </a:r>
            <a:endParaRPr sz="2000">
              <a:latin typeface="Times New Roman"/>
              <a:cs typeface="Times New Roman"/>
            </a:endParaRPr>
          </a:p>
          <a:p>
            <a:pPr marL="299085" marR="69977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CC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usa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baterías,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transformadores</a:t>
            </a:r>
            <a:r>
              <a:rPr dirty="0" sz="20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dispositivos</a:t>
            </a:r>
            <a:r>
              <a:rPr dirty="0" sz="20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electrónicos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computadoras,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teléfonos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celulares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televisores.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CA</a:t>
            </a:r>
            <a:r>
              <a:rPr dirty="0" sz="2000" spc="-114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utiliza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menudo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suministrar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viviendas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edificios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comerciales.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001D35"/>
                </a:solidFill>
                <a:latin typeface="Times New Roman"/>
                <a:cs typeface="Times New Roman"/>
              </a:rPr>
              <a:t>Otros</a:t>
            </a:r>
            <a:r>
              <a:rPr dirty="0" sz="2000" spc="-70" b="1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1D35"/>
                </a:solidFill>
                <a:latin typeface="Times New Roman"/>
                <a:cs typeface="Times New Roman"/>
              </a:rPr>
              <a:t>aspectos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CA</a:t>
            </a:r>
            <a:r>
              <a:rPr dirty="0" sz="2000" spc="-114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transmite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manera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 eficiente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largas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distancias.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CC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</a:t>
            </a:r>
            <a:r>
              <a:rPr dirty="0" sz="2000" spc="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adecuada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aplicaciones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requieren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estabilidad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precisión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suministro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eléctrico.</a:t>
            </a:r>
            <a:endParaRPr sz="2000">
              <a:latin typeface="Times New Roman"/>
              <a:cs typeface="Times New Roman"/>
            </a:endParaRPr>
          </a:p>
          <a:p>
            <a:pPr marL="299085" marR="2609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CA</a:t>
            </a:r>
            <a:r>
              <a:rPr dirty="0" sz="2000" spc="-114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cambia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polaridad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manera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periódica,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mientras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CC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permanece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constante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misma dirección.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"/>
                <a:cs typeface="Arial"/>
              </a:rPr>
              <a:t>Unidad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2: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Efectos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alta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tensión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1830" y="828866"/>
            <a:ext cx="11125200" cy="47351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1747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12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24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usan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variedad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aplicaciones,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electrodomésticos,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iluminación,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vehículos.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elección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12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24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depende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necesidades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eficiencia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aplicación.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12</a:t>
            </a:r>
            <a:r>
              <a:rPr dirty="0" sz="2000" spc="-50" b="1">
                <a:solidFill>
                  <a:srgbClr val="6F2F9F"/>
                </a:solidFill>
                <a:latin typeface="Times New Roman"/>
                <a:cs typeface="Times New Roman"/>
              </a:rPr>
              <a:t> V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6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usa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electrodomésticos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menor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potencia,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luces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LED,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bombas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agua,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electrónica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carga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ideal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espacios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pequeños,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autocaravanas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clase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B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remolques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forma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lágrima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ts val="237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</a:t>
            </a:r>
            <a:r>
              <a:rPr dirty="0" sz="2000" spc="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simple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tiene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recorridos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cable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cortos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70"/>
              </a:lnSpc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24</a:t>
            </a:r>
            <a:r>
              <a:rPr dirty="0" sz="2000" spc="-50" b="1">
                <a:solidFill>
                  <a:srgbClr val="6F2F9F"/>
                </a:solidFill>
                <a:latin typeface="Times New Roman"/>
                <a:cs typeface="Times New Roman"/>
              </a:rPr>
              <a:t> V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6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usa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vehículos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 grandes,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autocaravanas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Clase</a:t>
            </a:r>
            <a:r>
              <a:rPr dirty="0" sz="2000" spc="-114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14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quinta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rueda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Permite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transmisión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amperios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mayores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distancias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manera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 efectiva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12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V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Reduce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caída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garantiza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distribución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confiable</a:t>
            </a:r>
            <a:endParaRPr sz="2000">
              <a:latin typeface="Times New Roman"/>
              <a:cs typeface="Times New Roman"/>
            </a:endParaRPr>
          </a:p>
          <a:p>
            <a:pPr marL="40005" marR="208915">
              <a:lnSpc>
                <a:spcPct val="100000"/>
              </a:lnSpc>
              <a:spcBef>
                <a:spcPts val="1010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tensiones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3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y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5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voltios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usan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componentes</a:t>
            </a:r>
            <a:r>
              <a:rPr dirty="0" sz="20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electrónicos</a:t>
            </a:r>
            <a:r>
              <a:rPr dirty="0" sz="20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2000" spc="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tarjeta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gráfica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computadora.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fuentes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alimentación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DC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suministran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tensión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necesitan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estos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componentes.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9965" y="1075514"/>
            <a:ext cx="8507012" cy="517279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70334" y="1043773"/>
            <a:ext cx="4371340" cy="3810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1.</a:t>
            </a:r>
            <a:r>
              <a:rPr dirty="0" sz="28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Introducción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electricidad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energía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más </a:t>
            </a:r>
            <a:r>
              <a:rPr dirty="0" sz="2000">
                <a:latin typeface="Times New Roman"/>
                <a:cs typeface="Times New Roman"/>
              </a:rPr>
              <a:t>utilizada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hoy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día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industria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>
                <a:latin typeface="Times New Roman"/>
                <a:cs typeface="Times New Roman"/>
              </a:rPr>
              <a:t>hogares.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electricidad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energía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relativamente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fácil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producir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en </a:t>
            </a:r>
            <a:r>
              <a:rPr dirty="0" sz="2000">
                <a:latin typeface="Times New Roman"/>
                <a:cs typeface="Times New Roman"/>
              </a:rPr>
              <a:t>grandes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cantidades,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transportar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largas </a:t>
            </a:r>
            <a:r>
              <a:rPr dirty="0" sz="2000">
                <a:latin typeface="Times New Roman"/>
                <a:cs typeface="Times New Roman"/>
              </a:rPr>
              <a:t>distancias,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transformar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tipos</a:t>
            </a:r>
            <a:r>
              <a:rPr dirty="0" sz="2000" spc="-25">
                <a:latin typeface="Times New Roman"/>
                <a:cs typeface="Times New Roman"/>
              </a:rPr>
              <a:t> de </a:t>
            </a:r>
            <a:r>
              <a:rPr dirty="0" sz="2000">
                <a:latin typeface="Times New Roman"/>
                <a:cs typeface="Times New Roman"/>
              </a:rPr>
              <a:t>energía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consumir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forma </a:t>
            </a:r>
            <a:r>
              <a:rPr dirty="0" sz="2000">
                <a:latin typeface="Times New Roman"/>
                <a:cs typeface="Times New Roman"/>
              </a:rPr>
              <a:t>aceptablemente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limpia.</a:t>
            </a:r>
            <a:endParaRPr sz="2000">
              <a:latin typeface="Times New Roman"/>
              <a:cs typeface="Times New Roman"/>
            </a:endParaRPr>
          </a:p>
          <a:p>
            <a:pPr marL="12700" marR="203835">
              <a:lnSpc>
                <a:spcPct val="100000"/>
              </a:lnSpc>
              <a:spcBef>
                <a:spcPts val="10"/>
              </a:spcBef>
            </a:pPr>
            <a:r>
              <a:rPr dirty="0" sz="2000">
                <a:latin typeface="Times New Roman"/>
                <a:cs typeface="Times New Roman"/>
              </a:rPr>
              <a:t>Está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procesos </a:t>
            </a:r>
            <a:r>
              <a:rPr dirty="0" sz="2000">
                <a:latin typeface="Times New Roman"/>
                <a:cs typeface="Times New Roman"/>
              </a:rPr>
              <a:t>industriales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prácticamente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las </a:t>
            </a:r>
            <a:r>
              <a:rPr dirty="0" sz="2000">
                <a:latin typeface="Times New Roman"/>
                <a:cs typeface="Times New Roman"/>
              </a:rPr>
              <a:t>actividades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humanas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puede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0334" y="4827446"/>
            <a:ext cx="31483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considerar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hoy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día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un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68191" y="4871046"/>
            <a:ext cx="69088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2000">
                <a:latin typeface="Times New Roman"/>
                <a:cs typeface="Times New Roman"/>
              </a:rPr>
              <a:t>bien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3031" y="5175846"/>
            <a:ext cx="288226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2000">
                <a:latin typeface="Times New Roman"/>
                <a:cs typeface="Times New Roman"/>
              </a:rPr>
              <a:t>servicio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básico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insustituible.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9883" y="1542991"/>
            <a:ext cx="6880520" cy="4343328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97430" y="6629434"/>
            <a:ext cx="583438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https://facilitamos.catedu.es/previo/fpelectricidad/ELECT_U6_1_CircuitosViviendaZIP/la_ruta_de_la_electricidad.html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34216" y="1203105"/>
            <a:ext cx="6198870" cy="36849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electricidad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utilizada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necesario,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cualquier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actividad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industrial,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físico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permita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sustente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todo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proceso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desde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su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generación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hasta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su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utilización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consumo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final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AFEF"/>
                </a:solidFill>
                <a:latin typeface="Times New Roman"/>
                <a:cs typeface="Times New Roman"/>
              </a:rPr>
              <a:t>Este</a:t>
            </a:r>
            <a:r>
              <a:rPr dirty="0" sz="2000" spc="-15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AFEF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1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AFEF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AFEF"/>
                </a:solidFill>
                <a:latin typeface="Times New Roman"/>
                <a:cs typeface="Times New Roman"/>
              </a:rPr>
              <a:t>el </a:t>
            </a:r>
            <a:r>
              <a:rPr dirty="0" sz="2000">
                <a:solidFill>
                  <a:srgbClr val="00AFEF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5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AFEF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5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AFEF"/>
                </a:solidFill>
                <a:latin typeface="Times New Roman"/>
                <a:cs typeface="Times New Roman"/>
              </a:rPr>
              <a:t>nacional</a:t>
            </a:r>
            <a:r>
              <a:rPr dirty="0" sz="2000" spc="-6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AFEF"/>
                </a:solidFill>
                <a:latin typeface="Times New Roman"/>
                <a:cs typeface="Times New Roman"/>
              </a:rPr>
              <a:t>SEIN</a:t>
            </a:r>
            <a:r>
              <a:rPr dirty="0" sz="2000" spc="-1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508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objetivo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capítulo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describir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qué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 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finalizando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Eléctrico </a:t>
            </a:r>
            <a:r>
              <a:rPr dirty="0" sz="2000">
                <a:latin typeface="Times New Roman"/>
                <a:cs typeface="Times New Roman"/>
              </a:rPr>
              <a:t>Nacional.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ello,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primer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lugar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introducción,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 </a:t>
            </a:r>
            <a:r>
              <a:rPr dirty="0" sz="2000">
                <a:latin typeface="Times New Roman"/>
                <a:cs typeface="Times New Roman"/>
              </a:rPr>
              <a:t>ofrece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breve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visión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histórica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Tecnología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Eléctrica </a:t>
            </a:r>
            <a:r>
              <a:rPr dirty="0" sz="2000">
                <a:latin typeface="Times New Roman"/>
                <a:cs typeface="Times New Roman"/>
              </a:rPr>
              <a:t>desde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orígenes,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hace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poco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siglo,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sirve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entender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mejor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cómo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llegado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sistemas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actuales.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96582" y="701789"/>
            <a:ext cx="4265748" cy="6036048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97430" y="6629434"/>
            <a:ext cx="583438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https://facilitamos.catedu.es/previo/fpelectricidad/ELECT_U6_1_CircuitosViviendaZIP/la_ruta_de_la_electricidad.html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39644" y="2558526"/>
            <a:ext cx="7358380" cy="1243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1.Procesos</a:t>
            </a:r>
            <a:r>
              <a:rPr dirty="0" sz="4000" spc="-9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0000FF"/>
                </a:solidFill>
                <a:latin typeface="Arial"/>
                <a:cs typeface="Arial"/>
              </a:rPr>
              <a:t>electromagnéticos oscilatorios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64227" rIns="0" bIns="0" rtlCol="0" vert="horz">
            <a:spAutoFit/>
          </a:bodyPr>
          <a:lstStyle/>
          <a:p>
            <a:pPr marL="54800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603375" y="1259014"/>
            <a:ext cx="113030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754740" y="6570159"/>
            <a:ext cx="18415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sz="1000" spc="-25">
                <a:latin typeface="Lucida Sans Unicode"/>
                <a:cs typeface="Lucida Sans Unicode"/>
              </a:rPr>
              <a:t>16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5832" y="6646318"/>
            <a:ext cx="567690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7"/>
              </a:rPr>
              <a:t>https://catedra.ing.unlp.edu.ar/electrotecnia/sispot/Libros%202007/libros/altatens/at-03/cap3.htm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18734" y="1214313"/>
            <a:ext cx="111194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42454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electromagnetismo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rama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física</a:t>
            </a:r>
            <a:r>
              <a:rPr dirty="0" sz="20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estudia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unifica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	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eléctricos</a:t>
            </a:r>
            <a:r>
              <a:rPr dirty="0" sz="20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magnéticos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18606" y="1519213"/>
            <a:ext cx="11327130" cy="3683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78803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teoría.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electromagnetismo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describe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interacción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partículas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cargadas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campos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eléctricos</a:t>
            </a:r>
            <a:r>
              <a:rPr dirty="0" sz="2000" spc="-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magnéticos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interacción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electromagnética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cuatro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fuerzas</a:t>
            </a:r>
            <a:r>
              <a:rPr dirty="0" u="sng" sz="2000" spc="-5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fundamentales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del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universo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conocido.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electromagnetismo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abarca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diversos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mundo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real,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ejemplo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luz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luz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campo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electromagnético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oscilante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irradia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desde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partículas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cargadas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aceleradas.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Aparte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gravedad,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mayoría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fuerzas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experiencia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cotidiana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consecuencia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electromagnetismo.</a:t>
            </a:r>
            <a:endParaRPr sz="2000">
              <a:latin typeface="Times New Roman"/>
              <a:cs typeface="Times New Roman"/>
            </a:endParaRPr>
          </a:p>
          <a:p>
            <a:pPr marL="12700" marR="76454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principios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electromagnetismo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encuentran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aplicaciones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diversas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disciplinas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afines,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tales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como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microondas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antenas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máquinas</a:t>
            </a:r>
            <a:r>
              <a:rPr dirty="0" u="sng" sz="20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eléctricas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comunicaciones</a:t>
            </a:r>
            <a:endParaRPr sz="2000">
              <a:latin typeface="Times New Roman"/>
              <a:cs typeface="Times New Roman"/>
            </a:endParaRPr>
          </a:p>
          <a:p>
            <a:pPr marL="12700" marR="129539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satélite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bioelectromagnetismo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6"/>
              </a:rPr>
              <a:t>plasmas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7"/>
              </a:rPr>
              <a:t>investigación</a:t>
            </a:r>
            <a:r>
              <a:rPr dirty="0" u="sng" sz="2000" spc="-5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7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7"/>
              </a:rPr>
              <a:t>nuclear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fibra</a:t>
            </a:r>
            <a:r>
              <a:rPr dirty="0" u="sng" sz="20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óptica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interferencia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compatibilidad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electromagnéticas,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conversión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electromecánica,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9"/>
              </a:rPr>
              <a:t>meteorología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0"/>
              </a:rPr>
              <a:t>radar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observación</a:t>
            </a:r>
            <a:r>
              <a:rPr dirty="0" sz="20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remota.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dispositivos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electromagnéticos</a:t>
            </a:r>
            <a:r>
              <a:rPr dirty="0" sz="20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incluyen</a:t>
            </a:r>
            <a:r>
              <a:rPr dirty="0" sz="2000" spc="434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1"/>
              </a:rPr>
              <a:t>transformadores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2"/>
              </a:rPr>
              <a:t>relés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radio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/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4"/>
              </a:rPr>
              <a:t>TV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5"/>
              </a:rPr>
              <a:t>teléfonos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,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motores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eléctricos,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transmisión,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guías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onda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6"/>
              </a:rPr>
              <a:t>láseres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88495" y="748614"/>
            <a:ext cx="28524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Conceptos</a:t>
            </a:r>
            <a:r>
              <a:rPr dirty="0" sz="24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Básicos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46735" y="927179"/>
            <a:ext cx="7955280" cy="3771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PROCESOS</a:t>
            </a:r>
            <a:r>
              <a:rPr dirty="0" sz="18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ELECTROMAGNETICOS</a:t>
            </a:r>
            <a:r>
              <a:rPr dirty="0" sz="18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OSCILATORIOS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39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¿Qué</a:t>
            </a:r>
            <a:r>
              <a:rPr dirty="0" sz="20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son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electromagnéticos?</a:t>
            </a:r>
            <a:endParaRPr sz="2000">
              <a:latin typeface="Times New Roman"/>
              <a:cs typeface="Times New Roman"/>
            </a:endParaRPr>
          </a:p>
          <a:p>
            <a:pPr marL="12700" marR="93980">
              <a:lnSpc>
                <a:spcPct val="100000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Este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fenómeno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se</a:t>
            </a:r>
            <a:r>
              <a:rPr dirty="0" sz="20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cuando</a:t>
            </a:r>
            <a:r>
              <a:rPr dirty="0" sz="20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material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atraviesa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campo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magnético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variable,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viceversa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.</a:t>
            </a:r>
            <a:r>
              <a:rPr dirty="0" sz="20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este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caso,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movimiento</a:t>
            </a:r>
            <a:r>
              <a:rPr dirty="0" sz="20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relativo</a:t>
            </a:r>
            <a:r>
              <a:rPr dirty="0" sz="20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entre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el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material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campo</a:t>
            </a:r>
            <a:r>
              <a:rPr dirty="0" sz="20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magnético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variable,</a:t>
            </a:r>
            <a:r>
              <a:rPr dirty="0" sz="20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causa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una</a:t>
            </a:r>
            <a:r>
              <a:rPr dirty="0" sz="20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circulación</a:t>
            </a:r>
            <a:r>
              <a:rPr dirty="0" sz="20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electrones,</a:t>
            </a:r>
            <a:r>
              <a:rPr dirty="0" sz="2000" spc="-5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inducida</a:t>
            </a:r>
            <a:r>
              <a:rPr dirty="0" sz="2000" spc="-5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través</a:t>
            </a:r>
            <a:r>
              <a:rPr dirty="0" sz="20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material</a:t>
            </a:r>
            <a:r>
              <a:rPr dirty="0" sz="20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conductor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¿Qué</a:t>
            </a:r>
            <a:r>
              <a:rPr dirty="0" sz="20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es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magnetismo?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síntesis,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diferencia</a:t>
            </a:r>
            <a:r>
              <a:rPr dirty="0" sz="20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principal</a:t>
            </a:r>
            <a:r>
              <a:rPr dirty="0" sz="20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reside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define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como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movimiento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o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cargas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magnetismo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como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la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interacción</a:t>
            </a:r>
            <a:r>
              <a:rPr dirty="0" sz="20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dichas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cargas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están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movimiento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8122" y="2000719"/>
            <a:ext cx="3062333" cy="239012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1754740" y="6570159"/>
            <a:ext cx="18415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sz="1000" spc="-25">
                <a:latin typeface="Lucida Sans Unicode"/>
                <a:cs typeface="Lucida Sans Unicode"/>
              </a:rPr>
              <a:t>17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68122" y="966038"/>
            <a:ext cx="433133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fundamentos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teoría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electromagnética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754740" y="6570159"/>
            <a:ext cx="18415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sz="1000" spc="-25">
                <a:latin typeface="Lucida Sans Unicode"/>
                <a:cs typeface="Lucida Sans Unicode"/>
              </a:rPr>
              <a:t>18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739" y="6649279"/>
            <a:ext cx="3392804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95"/>
              </a:lnSpc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8"/>
              </a:rPr>
              <a:t>https://es.wikipedia.org/wiki/Electromagnetismo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86712" y="924377"/>
            <a:ext cx="6769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fueron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presentados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Michael</a:t>
            </a:r>
            <a:r>
              <a:rPr dirty="0" u="sng" sz="18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Faraday</a:t>
            </a:r>
            <a:r>
              <a:rPr dirty="0" sz="18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formulados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primera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vez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5275" y="1198696"/>
            <a:ext cx="11188065" cy="468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532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modo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completo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James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Clerk</a:t>
            </a:r>
            <a:r>
              <a:rPr dirty="0" u="sng" sz="18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Maxwell</a:t>
            </a:r>
            <a:r>
              <a:rPr dirty="0" sz="1800" spc="-4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1865.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formulación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consiste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cuatro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ecuaciones</a:t>
            </a:r>
            <a:r>
              <a:rPr dirty="0" u="sng" sz="18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diferenciales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,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vectoriales</a:t>
            </a:r>
            <a:r>
              <a:rPr dirty="0" sz="1800" spc="-7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relacionan</a:t>
            </a:r>
            <a:r>
              <a:rPr dirty="0" sz="18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campo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eléctrico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campo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magnético</a:t>
            </a:r>
            <a:r>
              <a:rPr dirty="0" sz="1800" spc="-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respectivas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fuentes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materiales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(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corriente</a:t>
            </a:r>
            <a:r>
              <a:rPr dirty="0" sz="18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eléctrica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polarización</a:t>
            </a:r>
            <a:r>
              <a:rPr dirty="0" u="sng" sz="18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eléctrica</a:t>
            </a:r>
            <a:r>
              <a:rPr dirty="0" sz="1800" spc="-7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polarización</a:t>
            </a:r>
            <a:r>
              <a:rPr dirty="0" u="sng" sz="1800" spc="-6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magnética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),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conocidas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ecuaciones</a:t>
            </a:r>
            <a:r>
              <a:rPr dirty="0" u="sng" sz="1800" spc="-5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de</a:t>
            </a:r>
            <a:r>
              <a:rPr dirty="0" u="sng" sz="18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Maxwell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sido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considerada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«segunda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gran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unificación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física»,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siendo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primera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realizada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Isaac</a:t>
            </a:r>
            <a:r>
              <a:rPr dirty="0" u="sng" sz="18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Newton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estudio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campos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electromagnéticos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 puede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dividir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electrostática</a:t>
            </a:r>
            <a:r>
              <a:rPr dirty="0" sz="18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estudio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interacciones</a:t>
            </a:r>
            <a:endParaRPr sz="1800">
              <a:latin typeface="Times New Roman"/>
              <a:cs typeface="Times New Roman"/>
            </a:endParaRPr>
          </a:p>
          <a:p>
            <a:pPr marL="12700" marR="485775" indent="-635">
              <a:lnSpc>
                <a:spcPct val="10000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5"/>
              </a:rPr>
              <a:t>cargas</a:t>
            </a:r>
            <a:r>
              <a:rPr dirty="0" sz="1800" spc="-1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reposo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6"/>
              </a:rPr>
              <a:t>electrodinámica</a:t>
            </a:r>
            <a:r>
              <a:rPr dirty="0" sz="1800" spc="-6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estudio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interacciones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cargas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movimiento</a:t>
            </a:r>
            <a:r>
              <a:rPr dirty="0" sz="18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7"/>
              </a:rPr>
              <a:t>radiación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.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teoría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clásica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electromagnetismo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basa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fuerza</a:t>
            </a:r>
            <a:r>
              <a:rPr dirty="0" u="sng" sz="18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de</a:t>
            </a:r>
            <a:r>
              <a:rPr dirty="0" u="sng" sz="18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8"/>
              </a:rPr>
              <a:t>Lorentz</a:t>
            </a:r>
            <a:r>
              <a:rPr dirty="0" sz="18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ecuaciones</a:t>
            </a:r>
            <a:r>
              <a:rPr dirty="0" u="sng" sz="1800" spc="-5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de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Maxwell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Muchas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propiedades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ópticas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físicas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materia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explicados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teoría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electromagnética.</a:t>
            </a:r>
            <a:endParaRPr sz="1800">
              <a:latin typeface="Times New Roman"/>
              <a:cs typeface="Times New Roman"/>
            </a:endParaRPr>
          </a:p>
          <a:p>
            <a:pPr marL="12700" marR="1160145" indent="-635">
              <a:lnSpc>
                <a:spcPct val="10000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electromagnetismo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9"/>
              </a:rPr>
              <a:t>teoría</a:t>
            </a:r>
            <a:r>
              <a:rPr dirty="0" u="sng" sz="18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9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9"/>
              </a:rPr>
              <a:t>de</a:t>
            </a:r>
            <a:r>
              <a:rPr dirty="0" u="sng" sz="18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9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9"/>
              </a:rPr>
              <a:t>campos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;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decir,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explicaciones</a:t>
            </a:r>
            <a:r>
              <a:rPr dirty="0" sz="18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predicciones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provee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basan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0"/>
              </a:rPr>
              <a:t>magnitudes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0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0"/>
              </a:rPr>
              <a:t>físicas</a:t>
            </a:r>
            <a:r>
              <a:rPr dirty="0" sz="18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1"/>
              </a:rPr>
              <a:t>vectoriales</a:t>
            </a:r>
            <a:r>
              <a:rPr dirty="0" sz="18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2"/>
              </a:rPr>
              <a:t>tensoriales</a:t>
            </a:r>
            <a:r>
              <a:rPr dirty="0" sz="18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dependientes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posición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en</a:t>
            </a:r>
            <a:r>
              <a:rPr dirty="0" u="sng" sz="18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el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3"/>
              </a:rPr>
              <a:t>espacio</a:t>
            </a:r>
            <a:r>
              <a:rPr dirty="0" sz="18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4"/>
              </a:rPr>
              <a:t>tiempo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84455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electromagnetismo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describe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físicos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macroscópicos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cuales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intervienen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5"/>
              </a:rPr>
              <a:t>cargas</a:t>
            </a:r>
            <a:r>
              <a:rPr dirty="0" u="sng" sz="1800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5"/>
              </a:rPr>
              <a:t> </a:t>
            </a:r>
            <a:r>
              <a:rPr dirty="0" u="sng" sz="18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15"/>
              </a:rPr>
              <a:t>eléctricas</a:t>
            </a:r>
            <a:r>
              <a:rPr dirty="0" sz="1800" spc="-7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reposo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movimiento,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usando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ello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7"/>
              </a:rPr>
              <a:t>campos</a:t>
            </a:r>
            <a:r>
              <a:rPr dirty="0" u="sng" sz="18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18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7"/>
              </a:rPr>
              <a:t>eléctricos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8"/>
              </a:rPr>
              <a:t>magnéticos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sus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efectos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sobre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sustancias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sólidas,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líquidas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y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gaseosas.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teoría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macroscópica,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decir,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aplicable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número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muy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grande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partículas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distancias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grandes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respecto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dimensiones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estas,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electromagnetismo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describe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atómicos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moleculares.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5"/>
              </a:rPr>
              <a:t>electrodinámica</a:t>
            </a:r>
            <a:r>
              <a:rPr dirty="0" sz="18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5"/>
              </a:rPr>
              <a:t>cuántica</a:t>
            </a:r>
            <a:r>
              <a:rPr dirty="0" sz="1800" spc="-6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proporciona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descripción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cuántica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interacción,</a:t>
            </a:r>
            <a:r>
              <a:rPr dirty="0" sz="18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unificada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6"/>
              </a:rPr>
              <a:t>interacción</a:t>
            </a:r>
            <a:r>
              <a:rPr dirty="0" u="sng" sz="1800" spc="-6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6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6"/>
              </a:rPr>
              <a:t>nuclear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6"/>
              </a:rPr>
              <a:t>débil</a:t>
            </a:r>
            <a:r>
              <a:rPr dirty="0" sz="18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según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7"/>
              </a:rPr>
              <a:t>modelo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7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7"/>
              </a:rPr>
              <a:t>electrodébil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68217" y="893070"/>
            <a:ext cx="4094479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Fenómenos</a:t>
            </a:r>
            <a:r>
              <a:rPr dirty="0" sz="20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ciencias</a:t>
            </a:r>
            <a:r>
              <a:rPr dirty="0" sz="20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naturales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20</a:t>
            </a:fld>
          </a:p>
        </p:txBody>
      </p:sp>
      <p:sp>
        <p:nvSpPr>
          <p:cNvPr id="5" name="object 5" descr=""/>
          <p:cNvSpPr txBox="1"/>
          <p:nvPr/>
        </p:nvSpPr>
        <p:spPr>
          <a:xfrm>
            <a:off x="380911" y="1544319"/>
            <a:ext cx="10744200" cy="2743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ciencias</a:t>
            </a:r>
            <a:r>
              <a:rPr dirty="0" u="sng" sz="1800" spc="-6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naturales</a:t>
            </a:r>
            <a:r>
              <a:rPr dirty="0" sz="18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cualquier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manifestación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física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constatarse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observación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directa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0911" y="1818639"/>
            <a:ext cx="176974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medición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indirecta.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8065" y="2051310"/>
            <a:ext cx="11182350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posible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elaborar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listado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relevantes,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prácticamente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cualquier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asunto;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ejemplo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campo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óptica</a:t>
            </a:r>
            <a:r>
              <a:rPr dirty="0" sz="18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listar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fenómenos</a:t>
            </a:r>
            <a:r>
              <a:rPr dirty="0" u="sng" sz="18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observados</a:t>
            </a:r>
            <a:r>
              <a:rPr dirty="0" sz="1800" spc="-2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bajo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epígrafe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fenómenos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ópticos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posibilidades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muchas,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ejemplo:</a:t>
            </a:r>
            <a:endParaRPr sz="1800">
              <a:latin typeface="Times New Roman"/>
              <a:cs typeface="Times New Roman"/>
            </a:endParaRPr>
          </a:p>
          <a:p>
            <a:pPr marL="299085" marR="580390" indent="-287020">
              <a:lnSpc>
                <a:spcPct val="100000"/>
              </a:lnSpc>
              <a:buClr>
                <a:srgbClr val="1F2021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Fenómenos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físicos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ocupa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física</a:t>
            </a:r>
            <a:r>
              <a:rPr dirty="0" sz="18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diversas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disciplinas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(los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físicos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aquellas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transformaciones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cuerpo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cambian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naturaleza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materia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cual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constituido).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Estos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subdividirse,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ejemplo,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siguiente:</a:t>
            </a:r>
            <a:endParaRPr sz="18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Font typeface="Arial MT"/>
              <a:buChar char="•"/>
              <a:tabLst>
                <a:tab pos="279400" algn="l"/>
              </a:tabLst>
            </a:pP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9"/>
              </a:rPr>
              <a:t>Fenómenos</a:t>
            </a:r>
            <a:r>
              <a:rPr dirty="0" u="sng" sz="18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9"/>
              </a:rPr>
              <a:t>geológicos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0"/>
              </a:rPr>
              <a:t>Geología</a:t>
            </a:r>
            <a:r>
              <a:rPr dirty="0" sz="1800">
                <a:latin typeface="Times New Roman"/>
                <a:cs typeface="Times New Roman"/>
              </a:rPr>
              <a:t>).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erosión,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deltas,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movimiento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placas,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etc.</a:t>
            </a:r>
            <a:endParaRPr sz="1800">
              <a:latin typeface="Times New Roman"/>
              <a:cs typeface="Times New Roman"/>
            </a:endParaRPr>
          </a:p>
          <a:p>
            <a:pPr marL="279400" marR="444500" indent="-266700">
              <a:lnSpc>
                <a:spcPct val="100000"/>
              </a:lnSpc>
              <a:buFont typeface="Arial MT"/>
              <a:buChar char="•"/>
              <a:tabLst>
                <a:tab pos="279400" algn="l"/>
              </a:tabLst>
            </a:pP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1"/>
              </a:rPr>
              <a:t>Fenómenos</a:t>
            </a:r>
            <a:r>
              <a:rPr dirty="0" u="sng" sz="180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1"/>
              </a:rPr>
              <a:t>hidrológicos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2"/>
              </a:rPr>
              <a:t>Hidrología</a:t>
            </a:r>
            <a:r>
              <a:rPr dirty="0" sz="1800">
                <a:latin typeface="Times New Roman"/>
                <a:cs typeface="Times New Roman"/>
              </a:rPr>
              <a:t>).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ocurrencia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inundaciones,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evaporación,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precipitación </a:t>
            </a:r>
            <a:r>
              <a:rPr dirty="0" sz="1800">
                <a:latin typeface="Times New Roman"/>
                <a:cs typeface="Times New Roman"/>
              </a:rPr>
              <a:t>pluviométrica,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etc.</a:t>
            </a:r>
            <a:endParaRPr sz="18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Font typeface="Arial MT"/>
              <a:buChar char="•"/>
              <a:tabLst>
                <a:tab pos="279400" algn="l"/>
              </a:tabLst>
            </a:pP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3"/>
              </a:rPr>
              <a:t>Fenómenos</a:t>
            </a:r>
            <a:r>
              <a:rPr dirty="0" u="sng" sz="18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3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3"/>
              </a:rPr>
              <a:t>meteorológicos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4"/>
              </a:rPr>
              <a:t>Meteorología</a:t>
            </a:r>
            <a:r>
              <a:rPr dirty="0" sz="1800">
                <a:latin typeface="Times New Roman"/>
                <a:cs typeface="Times New Roman"/>
              </a:rPr>
              <a:t>).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ejemplo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viento,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lluvia,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etc.</a:t>
            </a:r>
            <a:endParaRPr sz="1800">
              <a:latin typeface="Times New Roman"/>
              <a:cs typeface="Times New Roman"/>
            </a:endParaRPr>
          </a:p>
          <a:p>
            <a:pPr marL="279400" marR="676275" indent="-266700">
              <a:lnSpc>
                <a:spcPct val="100000"/>
              </a:lnSpc>
              <a:buFont typeface="Arial MT"/>
              <a:buChar char="•"/>
              <a:tabLst>
                <a:tab pos="279400" algn="l"/>
              </a:tabLst>
            </a:pPr>
            <a:r>
              <a:rPr dirty="0" u="sng" sz="18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15"/>
              </a:rPr>
              <a:t>Fenómenos</a:t>
            </a:r>
            <a:r>
              <a:rPr dirty="0" u="sng" sz="1800" spc="-4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15"/>
              </a:rPr>
              <a:t> </a:t>
            </a:r>
            <a:r>
              <a:rPr dirty="0" u="sng" sz="18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15"/>
              </a:rPr>
              <a:t>eléctricos</a:t>
            </a:r>
            <a:r>
              <a:rPr dirty="0" sz="1800" spc="-6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(</a:t>
            </a:r>
            <a:r>
              <a:rPr dirty="0" u="sng" sz="18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16"/>
              </a:rPr>
              <a:t>Electricidad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).</a:t>
            </a:r>
            <a:r>
              <a:rPr dirty="0" sz="1800" spc="-5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transformación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una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6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movimiento,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la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transformación</a:t>
            </a:r>
            <a:r>
              <a:rPr dirty="0" sz="1800" spc="-6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del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movimiento</a:t>
            </a:r>
            <a:r>
              <a:rPr dirty="0" sz="18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5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eléctrica.</a:t>
            </a:r>
            <a:endParaRPr sz="18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Font typeface="Arial MT"/>
              <a:buChar char="•"/>
              <a:tabLst>
                <a:tab pos="279400" algn="l"/>
              </a:tabLst>
            </a:pP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6"/>
              </a:rPr>
              <a:t>Fenómenos</a:t>
            </a:r>
            <a:r>
              <a:rPr dirty="0" u="sng" sz="18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6"/>
              </a:rPr>
              <a:t>ópticos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</a:t>
            </a:r>
            <a:r>
              <a:rPr dirty="0" u="sng" sz="18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4"/>
              </a:rPr>
              <a:t>Óptica</a:t>
            </a:r>
            <a:r>
              <a:rPr dirty="0" sz="1800" spc="-1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Font typeface="Arial MT"/>
              <a:buChar char="•"/>
              <a:tabLst>
                <a:tab pos="279400" algn="l"/>
              </a:tabLst>
            </a:pP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7"/>
              </a:rPr>
              <a:t>Fenómenos</a:t>
            </a:r>
            <a:r>
              <a:rPr dirty="0" u="sng" sz="1800" spc="-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7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7"/>
              </a:rPr>
              <a:t>térmicos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</a:t>
            </a:r>
            <a:r>
              <a:rPr dirty="0" u="sng" sz="18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8"/>
              </a:rPr>
              <a:t>Termodinámica</a:t>
            </a:r>
            <a:r>
              <a:rPr dirty="0" sz="1800" spc="-1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42337" y="703196"/>
            <a:ext cx="111975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1F2021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Fenómenos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químicos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ocupa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Química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aquellas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transformaciones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cambian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naturaleza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materia.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generalmente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irreversibles.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20</a:t>
            </a:fld>
          </a:p>
        </p:txBody>
      </p:sp>
      <p:sp>
        <p:nvSpPr>
          <p:cNvPr id="5" name="object 5" descr=""/>
          <p:cNvSpPr txBox="1"/>
          <p:nvPr/>
        </p:nvSpPr>
        <p:spPr>
          <a:xfrm>
            <a:off x="621741" y="1293494"/>
            <a:ext cx="9248140" cy="25336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u="sng" sz="18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5"/>
              </a:rPr>
              <a:t>Fenómenos</a:t>
            </a:r>
            <a:r>
              <a:rPr dirty="0" u="sng" sz="1800" spc="-4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18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  <a:hlinkClick r:id="rId5"/>
              </a:rPr>
              <a:t>eléctricos</a:t>
            </a:r>
            <a:r>
              <a:rPr dirty="0" sz="1800" spc="-6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(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Electricidad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).</a:t>
            </a:r>
            <a:r>
              <a:rPr dirty="0" sz="1800" spc="-7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electrólisis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acumulación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baterías.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2338" y="1251836"/>
            <a:ext cx="1101661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6F2F9F"/>
                </a:solidFill>
                <a:latin typeface="Arial MT"/>
                <a:cs typeface="Arial MT"/>
                <a:hlinkClick r:id="rId5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279400" marR="5080" indent="-266700">
              <a:lnSpc>
                <a:spcPct val="100000"/>
              </a:lnSpc>
              <a:buClr>
                <a:srgbClr val="1F2021"/>
              </a:buClr>
              <a:buFont typeface="Arial MT"/>
              <a:buChar char="•"/>
              <a:tabLst>
                <a:tab pos="279400" algn="l"/>
              </a:tabLst>
            </a:pP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Fenómenos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atómicos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ocupa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1F2021"/>
                </a:solidFill>
                <a:latin typeface="Times New Roman"/>
                <a:cs typeface="Times New Roman"/>
              </a:rPr>
              <a:t>física</a:t>
            </a:r>
            <a:r>
              <a:rPr dirty="0" sz="1800" spc="-3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1F2021"/>
                </a:solidFill>
                <a:latin typeface="Times New Roman"/>
                <a:cs typeface="Times New Roman"/>
              </a:rPr>
              <a:t>nuclear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bien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procesos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atómicos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sí,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cambia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naturaleza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íntima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materia,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hecho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suele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usarse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definir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químicos.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Clr>
                <a:srgbClr val="1F2021"/>
              </a:buClr>
              <a:buFont typeface="Arial MT"/>
              <a:buChar char="•"/>
              <a:tabLst>
                <a:tab pos="298450" algn="l"/>
              </a:tabLst>
            </a:pP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Fenómenos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biológicos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ocupa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Biología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42134" y="2349116"/>
            <a:ext cx="11413490" cy="4194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Algunos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comunes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fácilmente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observables;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apreciar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otros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requiere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equipo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costoso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sofisticado.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Algunas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estas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observaciones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condujeron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experimentos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significativos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trajeron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consigo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importantes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descubrimientos.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todas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clasificaciones,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tiene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carácter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absoluto,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mostrado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más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arriba,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debe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ser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tomada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cuidado.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muchos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casos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determinado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englobado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más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estas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categorías.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¿Qué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es</a:t>
            </a:r>
            <a:r>
              <a:rPr dirty="0" sz="1800" spc="-2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un</a:t>
            </a:r>
            <a:r>
              <a:rPr dirty="0" sz="1800" spc="-2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oscilatorio?</a:t>
            </a:r>
            <a:endParaRPr sz="1800">
              <a:latin typeface="Times New Roman"/>
              <a:cs typeface="Times New Roman"/>
            </a:endParaRPr>
          </a:p>
          <a:p>
            <a:pPr algn="just" marL="12700" marR="285115">
              <a:lnSpc>
                <a:spcPct val="10000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partícula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tiene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movimiento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oscilatorio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(vibratorio)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cuando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mueve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periódicamente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alrededor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una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posición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equilibrio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movimiento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péndulo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oscilatorio.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peso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unido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resorte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estirado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comienza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oscilar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cuando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se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suelta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resorte.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815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¿Qué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es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1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oscilatorio?</a:t>
            </a:r>
            <a:endParaRPr sz="1800">
              <a:latin typeface="Times New Roman"/>
              <a:cs typeface="Times New Roman"/>
            </a:endParaRPr>
          </a:p>
          <a:p>
            <a:pPr algn="just" marL="12700" marR="222250">
              <a:lnSpc>
                <a:spcPct val="10000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oscilatorios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refieren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fluctuaciones</a:t>
            </a:r>
            <a:r>
              <a:rPr dirty="0" sz="18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sostenidas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periódicas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observan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sistema,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como</a:t>
            </a:r>
            <a:r>
              <a:rPr dirty="0" sz="18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un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proceso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fermentación,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desencadenadas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por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punto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específico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llamado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singularidad</a:t>
            </a:r>
            <a:r>
              <a:rPr dirty="0" sz="18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Hopf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550"/>
              </a:spcBef>
            </a:pPr>
            <a:r>
              <a:rPr dirty="0" sz="1600" b="1">
                <a:solidFill>
                  <a:srgbClr val="FFC000"/>
                </a:solidFill>
                <a:latin typeface="Times New Roman"/>
                <a:cs typeface="Times New Roman"/>
              </a:rPr>
              <a:t>¿Que</a:t>
            </a:r>
            <a:r>
              <a:rPr dirty="0" sz="1600" spc="-35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C000"/>
                </a:solidFill>
                <a:latin typeface="Times New Roman"/>
                <a:cs typeface="Times New Roman"/>
              </a:rPr>
              <a:t>se</a:t>
            </a:r>
            <a:r>
              <a:rPr dirty="0" sz="1600" spc="-30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C000"/>
                </a:solidFill>
                <a:latin typeface="Times New Roman"/>
                <a:cs typeface="Times New Roman"/>
              </a:rPr>
              <a:t>conoce</a:t>
            </a:r>
            <a:r>
              <a:rPr dirty="0" sz="1600" spc="-30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C000"/>
                </a:solidFill>
                <a:latin typeface="Times New Roman"/>
                <a:cs typeface="Times New Roman"/>
              </a:rPr>
              <a:t>como</a:t>
            </a:r>
            <a:r>
              <a:rPr dirty="0" sz="1600" spc="-5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C000"/>
                </a:solidFill>
                <a:latin typeface="Times New Roman"/>
                <a:cs typeface="Times New Roman"/>
              </a:rPr>
              <a:t>singularidad?</a:t>
            </a:r>
            <a:endParaRPr sz="1600">
              <a:latin typeface="Times New Roman"/>
              <a:cs typeface="Times New Roman"/>
            </a:endParaRPr>
          </a:p>
          <a:p>
            <a:pPr algn="just" marL="12700" marR="143510">
              <a:lnSpc>
                <a:spcPct val="100000"/>
              </a:lnSpc>
            </a:pP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Singularidad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es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una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noción</a:t>
            </a:r>
            <a:r>
              <a:rPr dirty="0" sz="1600" spc="-4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que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tiene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su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origen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en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vocablo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latino</a:t>
            </a:r>
            <a:r>
              <a:rPr dirty="0" sz="1600" spc="-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singularĭtas.</a:t>
            </a:r>
            <a:r>
              <a:rPr dirty="0" sz="1600" spc="-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Se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trata de</a:t>
            </a:r>
            <a:r>
              <a:rPr dirty="0" sz="1600" spc="-3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característica</a:t>
            </a:r>
            <a:r>
              <a:rPr dirty="0" sz="1600" spc="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aquello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que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es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singular: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poco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frecuente,</a:t>
            </a:r>
            <a:r>
              <a:rPr dirty="0" sz="1600" spc="-1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fuera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común</a:t>
            </a:r>
            <a:r>
              <a:rPr dirty="0" sz="1600" spc="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o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asombroso.</a:t>
            </a:r>
            <a:r>
              <a:rPr dirty="0" sz="1600" spc="1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singularidad,</a:t>
            </a:r>
            <a:r>
              <a:rPr dirty="0" sz="1600" spc="-1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por</a:t>
            </a:r>
            <a:r>
              <a:rPr dirty="0" sz="1600" spc="-4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lo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tanto,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es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cualidad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que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distingue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a</a:t>
            </a:r>
            <a:r>
              <a:rPr dirty="0" sz="1600" spc="-2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algo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otras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cosas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C000"/>
                </a:solidFill>
                <a:latin typeface="Times New Roman"/>
                <a:cs typeface="Times New Roman"/>
              </a:rPr>
              <a:t>su</a:t>
            </a:r>
            <a:r>
              <a:rPr dirty="0" sz="1600" spc="-2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C000"/>
                </a:solidFill>
                <a:latin typeface="Times New Roman"/>
                <a:cs typeface="Times New Roman"/>
              </a:rPr>
              <a:t>tipo.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3028" y="143940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27547" y="6557746"/>
            <a:ext cx="56769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"/>
              </a:rPr>
              <a:t>https://catedra.ing.unlp.edu.ar/electrotecnia/sispot/Libros%202007/libros/altatens/at-03/cap3.htm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5832" y="606081"/>
            <a:ext cx="7315200" cy="3961129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1.</a:t>
            </a:r>
            <a:r>
              <a:rPr dirty="0" sz="2800" spc="-4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Procesos</a:t>
            </a:r>
            <a:r>
              <a:rPr dirty="0" sz="2800" spc="-1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electromagnéticos</a:t>
            </a:r>
            <a:r>
              <a:rPr dirty="0" sz="2800" spc="-9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oscilatorios</a:t>
            </a:r>
            <a:endParaRPr sz="2800">
              <a:latin typeface="Arial"/>
              <a:cs typeface="Arial"/>
            </a:endParaRPr>
          </a:p>
          <a:p>
            <a:pPr marL="50165">
              <a:lnSpc>
                <a:spcPct val="100000"/>
              </a:lnSpc>
              <a:spcBef>
                <a:spcPts val="340"/>
              </a:spcBef>
            </a:pPr>
            <a:r>
              <a:rPr dirty="0" sz="2400" spc="-10" b="1">
                <a:latin typeface="Times New Roman"/>
                <a:cs typeface="Times New Roman"/>
              </a:rPr>
              <a:t>Introducción</a:t>
            </a:r>
            <a:endParaRPr sz="2400">
              <a:latin typeface="Times New Roman"/>
              <a:cs typeface="Times New Roman"/>
            </a:endParaRPr>
          </a:p>
          <a:p>
            <a:pPr marL="49530" marR="175895" indent="5588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construcción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instalaciones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requiere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adquirir </a:t>
            </a:r>
            <a:r>
              <a:rPr dirty="0" sz="2000">
                <a:latin typeface="Times New Roman"/>
                <a:cs typeface="Times New Roman"/>
              </a:rPr>
              <a:t>equipamientos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seleccionarse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existentes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mercado,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construyen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especialmente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dada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instalación,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tanto,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inicia</a:t>
            </a:r>
            <a:r>
              <a:rPr dirty="0" sz="2000" spc="-25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DA1F28"/>
                </a:solidFill>
                <a:latin typeface="Times New Roman"/>
                <a:cs typeface="Times New Roman"/>
              </a:rPr>
              <a:t>desarrollando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estudios</a:t>
            </a:r>
            <a:r>
              <a:rPr dirty="0" sz="2000" spc="-5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que</a:t>
            </a:r>
            <a:r>
              <a:rPr dirty="0" sz="2000" spc="-1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tienden</a:t>
            </a:r>
            <a:r>
              <a:rPr dirty="0" sz="2000" spc="-3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fijar</a:t>
            </a:r>
            <a:r>
              <a:rPr dirty="0" sz="2000" spc="-4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características</a:t>
            </a:r>
            <a:r>
              <a:rPr dirty="0" sz="2000" spc="-35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deberían</a:t>
            </a:r>
            <a:r>
              <a:rPr dirty="0" sz="2000" spc="-3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tener</a:t>
            </a:r>
            <a:r>
              <a:rPr dirty="0" sz="2000" spc="-20">
                <a:solidFill>
                  <a:srgbClr val="DA1F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DA1F28"/>
                </a:solidFill>
                <a:latin typeface="Times New Roman"/>
                <a:cs typeface="Times New Roman"/>
              </a:rPr>
              <a:t>estos </a:t>
            </a:r>
            <a:r>
              <a:rPr dirty="0" sz="2000">
                <a:solidFill>
                  <a:srgbClr val="DA1F28"/>
                </a:solidFill>
                <a:latin typeface="Times New Roman"/>
                <a:cs typeface="Times New Roman"/>
              </a:rPr>
              <a:t>equipos</a:t>
            </a:r>
            <a:r>
              <a:rPr dirty="0" sz="2000">
                <a:latin typeface="Times New Roman"/>
                <a:cs typeface="Times New Roman"/>
              </a:rPr>
              <a:t>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verifican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dentro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>
                <a:latin typeface="Times New Roman"/>
                <a:cs typeface="Times New Roman"/>
              </a:rPr>
              <a:t>rangos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normales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producción.</a:t>
            </a:r>
            <a:endParaRPr sz="2000">
              <a:latin typeface="Times New Roman"/>
              <a:cs typeface="Times New Roman"/>
            </a:endParaRPr>
          </a:p>
          <a:p>
            <a:pPr algn="just" marL="49530" marR="3225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cuestión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(con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distintas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finalidades)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reciben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distintos </a:t>
            </a:r>
            <a:r>
              <a:rPr dirty="0" sz="2000">
                <a:latin typeface="Times New Roman"/>
                <a:cs typeface="Times New Roman"/>
              </a:rPr>
              <a:t>nombres,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trata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representar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funcionamiento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normal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1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6397" y="4578819"/>
            <a:ext cx="613600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latin typeface="Times New Roman"/>
                <a:cs typeface="Times New Roman"/>
              </a:rPr>
              <a:t>flujo</a:t>
            </a:r>
            <a:r>
              <a:rPr dirty="0" sz="2000" spc="4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4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</a:t>
            </a:r>
            <a:r>
              <a:rPr dirty="0" sz="2000" spc="43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4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determina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4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corrientes</a:t>
            </a:r>
            <a:r>
              <a:rPr dirty="0" sz="2000" spc="4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nominales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3363" y="4534115"/>
            <a:ext cx="667765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6518275" algn="l"/>
              </a:tabLst>
            </a:pPr>
            <a:r>
              <a:rPr dirty="0" sz="2000" spc="-50">
                <a:latin typeface="Times New Roman"/>
                <a:cs typeface="Times New Roman"/>
              </a:rPr>
              <a:t>(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5">
                <a:latin typeface="Times New Roman"/>
                <a:cs typeface="Times New Roman"/>
              </a:rPr>
              <a:t>),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43293" y="4578819"/>
            <a:ext cx="34036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spc="-25">
                <a:latin typeface="Times New Roman"/>
                <a:cs typeface="Times New Roman"/>
              </a:rPr>
              <a:t>las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52576" y="4877523"/>
            <a:ext cx="340677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condiciones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falla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3363" y="5131523"/>
            <a:ext cx="3968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 spc="-50">
                <a:latin typeface="Times New Roman"/>
                <a:cs typeface="Times New Roman"/>
              </a:rPr>
              <a:t>(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7920" y="5176227"/>
            <a:ext cx="6745605" cy="281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  <a:tabLst>
                <a:tab pos="1022350" algn="l"/>
                <a:tab pos="1454785" algn="l"/>
                <a:tab pos="2942590" algn="l"/>
                <a:tab pos="3571875" algn="l"/>
                <a:tab pos="4864100" algn="l"/>
                <a:tab pos="5239385" algn="l"/>
                <a:tab pos="6444615" algn="l"/>
              </a:tabLst>
            </a:pPr>
            <a:r>
              <a:rPr dirty="0" sz="2000" spc="-10">
                <a:latin typeface="Times New Roman"/>
                <a:cs typeface="Times New Roman"/>
              </a:rPr>
              <a:t>estudios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5">
                <a:latin typeface="Times New Roman"/>
                <a:cs typeface="Times New Roman"/>
              </a:rPr>
              <a:t>de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0">
                <a:latin typeface="Times New Roman"/>
                <a:cs typeface="Times New Roman"/>
              </a:rPr>
              <a:t>cortocircuito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0">
                <a:latin typeface="Times New Roman"/>
                <a:cs typeface="Times New Roman"/>
              </a:rPr>
              <a:t>para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0">
                <a:latin typeface="Times New Roman"/>
                <a:cs typeface="Times New Roman"/>
              </a:rPr>
              <a:t>determinar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5">
                <a:latin typeface="Times New Roman"/>
                <a:cs typeface="Times New Roman"/>
              </a:rPr>
              <a:t>la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0">
                <a:latin typeface="Times New Roman"/>
                <a:cs typeface="Times New Roman"/>
              </a:rPr>
              <a:t>capacidad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5">
                <a:latin typeface="Times New Roman"/>
                <a:cs typeface="Times New Roman"/>
              </a:rPr>
              <a:t>de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2576" y="5474931"/>
            <a:ext cx="2910205" cy="281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interrupción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esfuerzos)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09136" y="5474931"/>
            <a:ext cx="2769870" cy="281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estados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sobretensión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53363" y="5728932"/>
            <a:ext cx="3968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 spc="-50">
                <a:latin typeface="Times New Roman"/>
                <a:cs typeface="Times New Roman"/>
              </a:rPr>
              <a:t>(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7920" y="5773635"/>
            <a:ext cx="6367780" cy="28194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determinar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aislamiento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992671" y="5728932"/>
            <a:ext cx="1746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Times New Roman"/>
                <a:cs typeface="Times New Roman"/>
              </a:rPr>
              <a:t>).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21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7314" y="1311421"/>
            <a:ext cx="4325878" cy="476016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767440" y="6582859"/>
            <a:ext cx="15875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90"/>
              </a:lnSpc>
            </a:pPr>
            <a:r>
              <a:rPr dirty="0" sz="1000" spc="-45">
                <a:latin typeface="Lucida Sans Unicode"/>
                <a:cs typeface="Lucida Sans Unicode"/>
              </a:rPr>
              <a:t>22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587" y="903274"/>
            <a:ext cx="11942826" cy="582575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7181" y="55558"/>
            <a:ext cx="9697085" cy="763270"/>
          </a:xfrm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1016635">
              <a:lnSpc>
                <a:spcPct val="100000"/>
              </a:lnSpc>
              <a:spcBef>
                <a:spcPts val="27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990590" algn="l"/>
              </a:tabLst>
            </a:pPr>
            <a:r>
              <a:rPr dirty="0" baseline="1543" sz="2700">
                <a:latin typeface="Times New Roman"/>
                <a:cs typeface="Times New Roman"/>
              </a:rPr>
              <a:t>Sistema</a:t>
            </a:r>
            <a:r>
              <a:rPr dirty="0" baseline="1543" sz="2700" spc="-37">
                <a:latin typeface="Times New Roman"/>
                <a:cs typeface="Times New Roman"/>
              </a:rPr>
              <a:t> </a:t>
            </a:r>
            <a:r>
              <a:rPr dirty="0" baseline="1543" sz="2700">
                <a:latin typeface="Times New Roman"/>
                <a:cs typeface="Times New Roman"/>
              </a:rPr>
              <a:t>Eléctrico</a:t>
            </a:r>
            <a:r>
              <a:rPr dirty="0" baseline="1543" sz="2700" spc="-44">
                <a:latin typeface="Times New Roman"/>
                <a:cs typeface="Times New Roman"/>
              </a:rPr>
              <a:t> </a:t>
            </a:r>
            <a:r>
              <a:rPr dirty="0" baseline="1543" sz="2700" spc="-15">
                <a:latin typeface="Times New Roman"/>
                <a:cs typeface="Times New Roman"/>
              </a:rPr>
              <a:t>Interconectado</a:t>
            </a:r>
            <a:r>
              <a:rPr dirty="0" baseline="1543" sz="2700" spc="-30">
                <a:latin typeface="Times New Roman"/>
                <a:cs typeface="Times New Roman"/>
              </a:rPr>
              <a:t> </a:t>
            </a:r>
            <a:r>
              <a:rPr dirty="0" baseline="1543" sz="2700" spc="-15">
                <a:latin typeface="Times New Roman"/>
                <a:cs typeface="Times New Roman"/>
              </a:rPr>
              <a:t>Nacional</a:t>
            </a:r>
            <a:r>
              <a:rPr dirty="0" baseline="1543" sz="2700">
                <a:latin typeface="Times New Roman"/>
                <a:cs typeface="Times New Roman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Esquema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Unifilar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nivel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tensión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23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7611" y="641400"/>
            <a:ext cx="6388100" cy="462280"/>
          </a:xfrm>
          <a:prstGeom prst="rect">
            <a:avLst/>
          </a:prstGeom>
          <a:solidFill>
            <a:srgbClr val="B5E9F4"/>
          </a:solidFill>
        </p:spPr>
        <p:txBody>
          <a:bodyPr wrap="square" lIns="0" tIns="3492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Simulación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Sistemas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Eléctricos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Software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1803" y="1250026"/>
            <a:ext cx="7789177" cy="511164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873107" y="2234309"/>
            <a:ext cx="8159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análisis</a:t>
            </a:r>
            <a:r>
              <a:rPr dirty="0" sz="12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la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red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 tierra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09602" y="1457526"/>
            <a:ext cx="91249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estabilidad</a:t>
            </a:r>
            <a:r>
              <a:rPr dirty="0" sz="12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del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generador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506781" y="2465043"/>
            <a:ext cx="819785" cy="37909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>
              <a:lnSpc>
                <a:spcPts val="1340"/>
              </a:lnSpc>
              <a:spcBef>
                <a:spcPts val="225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coordinación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520052" y="2465043"/>
            <a:ext cx="803275" cy="3867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cortocircuito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69152" y="3525137"/>
            <a:ext cx="768985" cy="3867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Harmonicos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547124" y="3473016"/>
            <a:ext cx="532130" cy="569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>
              <a:lnSpc>
                <a:spcPct val="98800"/>
              </a:lnSpc>
              <a:spcBef>
                <a:spcPts val="114"/>
              </a:spcBef>
            </a:pP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estudio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 flujo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2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carga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574507" y="5451016"/>
            <a:ext cx="742315" cy="569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98800"/>
              </a:lnSpc>
              <a:spcBef>
                <a:spcPts val="114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arranque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motores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506628" y="6054368"/>
            <a:ext cx="965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análisis</a:t>
            </a:r>
            <a:r>
              <a:rPr dirty="0" sz="12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1F1F1F"/>
                </a:solidFill>
                <a:latin typeface="Times New Roman"/>
                <a:cs typeface="Times New Roman"/>
              </a:rPr>
              <a:t>arco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eléctrico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910037" y="6304456"/>
            <a:ext cx="685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estabilidad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651463" y="3328389"/>
            <a:ext cx="711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1200" spc="-25">
                <a:solidFill>
                  <a:srgbClr val="1F1F1F"/>
                </a:solidFill>
                <a:latin typeface="Times New Roman"/>
                <a:cs typeface="Times New Roman"/>
              </a:rPr>
              <a:t> de </a:t>
            </a:r>
            <a:r>
              <a:rPr dirty="0" sz="1200" spc="-10">
                <a:solidFill>
                  <a:srgbClr val="1F1F1F"/>
                </a:solidFill>
                <a:latin typeface="Times New Roman"/>
                <a:cs typeface="Times New Roman"/>
              </a:rPr>
              <a:t>transitorios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4224388" y="1721916"/>
            <a:ext cx="2423160" cy="281940"/>
          </a:xfrm>
          <a:custGeom>
            <a:avLst/>
            <a:gdLst/>
            <a:ahLst/>
            <a:cxnLst/>
            <a:rect l="l" t="t" r="r" b="b"/>
            <a:pathLst>
              <a:path w="2423159" h="281939">
                <a:moveTo>
                  <a:pt x="2423160" y="0"/>
                </a:moveTo>
                <a:lnTo>
                  <a:pt x="0" y="0"/>
                </a:lnTo>
                <a:lnTo>
                  <a:pt x="0" y="281939"/>
                </a:lnTo>
                <a:lnTo>
                  <a:pt x="2423160" y="281939"/>
                </a:lnTo>
                <a:lnTo>
                  <a:pt x="24231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934316" y="3855516"/>
            <a:ext cx="589915" cy="281940"/>
          </a:xfrm>
          <a:custGeom>
            <a:avLst/>
            <a:gdLst/>
            <a:ahLst/>
            <a:cxnLst/>
            <a:rect l="l" t="t" r="r" b="b"/>
            <a:pathLst>
              <a:path w="589915" h="281939">
                <a:moveTo>
                  <a:pt x="589788" y="0"/>
                </a:moveTo>
                <a:lnTo>
                  <a:pt x="0" y="0"/>
                </a:lnTo>
                <a:lnTo>
                  <a:pt x="0" y="281939"/>
                </a:lnTo>
                <a:lnTo>
                  <a:pt x="589788" y="281939"/>
                </a:lnTo>
                <a:lnTo>
                  <a:pt x="5897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649072" y="3855516"/>
            <a:ext cx="2741930" cy="281940"/>
          </a:xfrm>
          <a:custGeom>
            <a:avLst/>
            <a:gdLst/>
            <a:ahLst/>
            <a:cxnLst/>
            <a:rect l="l" t="t" r="r" b="b"/>
            <a:pathLst>
              <a:path w="2741929" h="281939">
                <a:moveTo>
                  <a:pt x="2741676" y="0"/>
                </a:moveTo>
                <a:lnTo>
                  <a:pt x="1330452" y="0"/>
                </a:lnTo>
                <a:lnTo>
                  <a:pt x="1271016" y="0"/>
                </a:lnTo>
                <a:lnTo>
                  <a:pt x="0" y="0"/>
                </a:lnTo>
                <a:lnTo>
                  <a:pt x="0" y="281940"/>
                </a:lnTo>
                <a:lnTo>
                  <a:pt x="1271016" y="281940"/>
                </a:lnTo>
                <a:lnTo>
                  <a:pt x="1330452" y="281940"/>
                </a:lnTo>
                <a:lnTo>
                  <a:pt x="2741676" y="281940"/>
                </a:lnTo>
                <a:lnTo>
                  <a:pt x="2741676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690976" y="3855516"/>
            <a:ext cx="1190625" cy="281940"/>
          </a:xfrm>
          <a:custGeom>
            <a:avLst/>
            <a:gdLst/>
            <a:ahLst/>
            <a:cxnLst/>
            <a:rect l="l" t="t" r="r" b="b"/>
            <a:pathLst>
              <a:path w="1190625" h="281939">
                <a:moveTo>
                  <a:pt x="1190244" y="0"/>
                </a:moveTo>
                <a:lnTo>
                  <a:pt x="539496" y="0"/>
                </a:lnTo>
                <a:lnTo>
                  <a:pt x="454152" y="0"/>
                </a:lnTo>
                <a:lnTo>
                  <a:pt x="0" y="0"/>
                </a:lnTo>
                <a:lnTo>
                  <a:pt x="0" y="281940"/>
                </a:lnTo>
                <a:lnTo>
                  <a:pt x="454152" y="281940"/>
                </a:lnTo>
                <a:lnTo>
                  <a:pt x="539496" y="281940"/>
                </a:lnTo>
                <a:lnTo>
                  <a:pt x="1190244" y="281940"/>
                </a:lnTo>
                <a:lnTo>
                  <a:pt x="1190244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36737" y="1372416"/>
            <a:ext cx="10790555" cy="3074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0033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planeamiento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requiere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ingeniería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especializados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evaluar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desempeño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estado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estacionario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dinámico;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así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proponer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soluciones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caso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incumplimiento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criterios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desempeño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operacional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y/o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indicado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las </a:t>
            </a:r>
            <a:r>
              <a:rPr dirty="0" sz="2000">
                <a:latin typeface="Times New Roman"/>
                <a:cs typeface="Times New Roman"/>
              </a:rPr>
              <a:t>normativas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locales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internacionales.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dependen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medida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criterio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experiencia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ingeniero,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modelado </a:t>
            </a:r>
            <a:r>
              <a:rPr dirty="0" sz="2000">
                <a:latin typeface="Times New Roman"/>
                <a:cs typeface="Times New Roman"/>
              </a:rPr>
              <a:t>adecuado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herramientas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adecuadas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simular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analizar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distintos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tipos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eléctricos</a:t>
            </a:r>
            <a:r>
              <a:rPr dirty="0" sz="2000" spc="-10">
                <a:latin typeface="Times New Roman"/>
                <a:cs typeface="Times New Roman"/>
              </a:rPr>
              <a:t>.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A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largo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últimas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décadas,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habido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gran </a:t>
            </a:r>
            <a:r>
              <a:rPr dirty="0" sz="2000">
                <a:latin typeface="Times New Roman"/>
                <a:cs typeface="Times New Roman"/>
              </a:rPr>
              <a:t>avance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desarrollo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software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sofisticado,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80">
                <a:latin typeface="Times New Roman"/>
                <a:cs typeface="Times New Roman"/>
              </a:rPr>
              <a:t>ETAP,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DIgSILENT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PowerFactory,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-70">
                <a:latin typeface="Times New Roman"/>
                <a:cs typeface="Times New Roman"/>
              </a:rPr>
              <a:t>ATP-</a:t>
            </a:r>
            <a:r>
              <a:rPr dirty="0" sz="2000" spc="-10">
                <a:latin typeface="Times New Roman"/>
                <a:cs typeface="Times New Roman"/>
              </a:rPr>
              <a:t>EMTP.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ayudan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ingenieros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requeridos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industria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ámbito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investigación.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58000" y="738758"/>
            <a:ext cx="6388100" cy="462280"/>
          </a:xfrm>
          <a:prstGeom prst="rect">
            <a:avLst/>
          </a:prstGeom>
          <a:solidFill>
            <a:srgbClr val="B5E9F4"/>
          </a:solidFill>
        </p:spPr>
        <p:txBody>
          <a:bodyPr wrap="square" lIns="0" tIns="3492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Simulación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Sistemas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Eléctricos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Software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8553" y="4563986"/>
            <a:ext cx="3640340" cy="2047690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24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939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77316" y="625309"/>
            <a:ext cx="5601335" cy="400685"/>
          </a:xfrm>
          <a:prstGeom prst="rect">
            <a:avLst/>
          </a:prstGeom>
          <a:solidFill>
            <a:srgbClr val="78D5EA"/>
          </a:solidFill>
        </p:spPr>
        <p:txBody>
          <a:bodyPr wrap="square" lIns="0" tIns="3683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Simulación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Software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7916" y="1272664"/>
            <a:ext cx="5971540" cy="4671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¿Qué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es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65" b="1">
                <a:latin typeface="Calibri"/>
                <a:cs typeface="Calibri"/>
              </a:rPr>
              <a:t>ATP-</a:t>
            </a:r>
            <a:r>
              <a:rPr dirty="0" sz="2400" spc="-20" b="1">
                <a:latin typeface="Calibri"/>
                <a:cs typeface="Calibri"/>
              </a:rPr>
              <a:t>EMTP?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dirty="0" sz="2000" spc="-70">
                <a:latin typeface="Times New Roman"/>
                <a:cs typeface="Times New Roman"/>
              </a:rPr>
              <a:t>ATP-</a:t>
            </a:r>
            <a:r>
              <a:rPr dirty="0" sz="2000" spc="-10">
                <a:latin typeface="Times New Roman"/>
                <a:cs typeface="Times New Roman"/>
              </a:rPr>
              <a:t>EMTP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software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simulación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puede </a:t>
            </a:r>
            <a:r>
              <a:rPr dirty="0" sz="2000">
                <a:latin typeface="Times New Roman"/>
                <a:cs typeface="Times New Roman"/>
              </a:rPr>
              <a:t>resolver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ecuaciones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diferenciales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algebraicas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que </a:t>
            </a:r>
            <a:r>
              <a:rPr dirty="0" sz="2000">
                <a:latin typeface="Times New Roman"/>
                <a:cs typeface="Times New Roman"/>
              </a:rPr>
              <a:t>describen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comportamiento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componentes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potencia.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manejar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varios </a:t>
            </a:r>
            <a:r>
              <a:rPr dirty="0" sz="2000">
                <a:latin typeface="Times New Roman"/>
                <a:cs typeface="Times New Roman"/>
              </a:rPr>
              <a:t>tipos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transitorios,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conmutación,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rayos,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fallas, </a:t>
            </a:r>
            <a:r>
              <a:rPr dirty="0" sz="2000">
                <a:latin typeface="Times New Roman"/>
                <a:cs typeface="Times New Roman"/>
              </a:rPr>
              <a:t>armónicos, resonancia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ferroresonancia.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70">
                <a:latin typeface="Times New Roman"/>
                <a:cs typeface="Times New Roman"/>
              </a:rPr>
              <a:t>ATP-</a:t>
            </a:r>
            <a:r>
              <a:rPr dirty="0" sz="2000" spc="-20">
                <a:latin typeface="Times New Roman"/>
                <a:cs typeface="Times New Roman"/>
              </a:rPr>
              <a:t>EMTP </a:t>
            </a:r>
            <a:r>
              <a:rPr dirty="0" sz="2000">
                <a:latin typeface="Times New Roman"/>
                <a:cs typeface="Times New Roman"/>
              </a:rPr>
              <a:t>también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modelar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lineales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dependientes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transformadores, </a:t>
            </a:r>
            <a:r>
              <a:rPr dirty="0" sz="2000">
                <a:latin typeface="Times New Roman"/>
                <a:cs typeface="Times New Roman"/>
              </a:rPr>
              <a:t>cables,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descargadores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filtros.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ATP- </a:t>
            </a:r>
            <a:r>
              <a:rPr dirty="0" sz="2000">
                <a:latin typeface="Times New Roman"/>
                <a:cs typeface="Times New Roman"/>
              </a:rPr>
              <a:t>EMTP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basa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programa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EMTP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original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desarrollado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Instituto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Investigación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Energía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Eléctrica </a:t>
            </a:r>
            <a:r>
              <a:rPr dirty="0" sz="2000">
                <a:latin typeface="Times New Roman"/>
                <a:cs typeface="Times New Roman"/>
              </a:rPr>
              <a:t>(EPRI)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década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1970,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sido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mejorado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ampliado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grupo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usuarios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 </a:t>
            </a:r>
            <a:r>
              <a:rPr dirty="0" sz="2000" spc="-10">
                <a:latin typeface="Times New Roman"/>
                <a:cs typeface="Times New Roman"/>
              </a:rPr>
              <a:t>desarrolladores </a:t>
            </a:r>
            <a:r>
              <a:rPr dirty="0" sz="2000">
                <a:latin typeface="Times New Roman"/>
                <a:cs typeface="Times New Roman"/>
              </a:rPr>
              <a:t>conocido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Grupo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-70">
                <a:latin typeface="Times New Roman"/>
                <a:cs typeface="Times New Roman"/>
              </a:rPr>
              <a:t>ATP-</a:t>
            </a:r>
            <a:r>
              <a:rPr dirty="0" sz="2000" spc="-10">
                <a:latin typeface="Times New Roman"/>
                <a:cs typeface="Times New Roman"/>
              </a:rPr>
              <a:t>EMTP.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4329" y="1259471"/>
            <a:ext cx="4839411" cy="4839402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24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26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85043" y="1066295"/>
            <a:ext cx="335597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https://www.youtube.com/watch?v=vJ_7dgBLEf4</a:t>
            </a:r>
            <a:endParaRPr sz="110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4718" y="1360424"/>
            <a:ext cx="3314033" cy="187242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89753" y="727709"/>
            <a:ext cx="6984170" cy="393158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97738" y="711263"/>
            <a:ext cx="1104265" cy="3536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57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r>
              <a:rPr dirty="0" sz="1800" spc="-70">
                <a:latin typeface="Times New Roman"/>
                <a:cs typeface="Times New Roman"/>
              </a:rPr>
              <a:t>ATP-</a:t>
            </a:r>
            <a:r>
              <a:rPr dirty="0" sz="1800" spc="-20">
                <a:latin typeface="Times New Roman"/>
                <a:cs typeface="Times New Roman"/>
              </a:rPr>
              <a:t>EMTP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53363" y="6667096"/>
            <a:ext cx="291528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https://sites.google.com/site/atpcaue/el-atp-</a:t>
            </a:r>
            <a:r>
              <a:rPr dirty="0" u="sng" sz="9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emtp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1387" y="3279423"/>
            <a:ext cx="4246245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4480" marR="96901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F0F0F"/>
                </a:solidFill>
                <a:latin typeface="Roboto"/>
                <a:cs typeface="Roboto"/>
              </a:rPr>
              <a:t>Modelamiento</a:t>
            </a:r>
            <a:r>
              <a:rPr dirty="0" sz="1200" spc="-4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0F0F0F"/>
                </a:solidFill>
                <a:latin typeface="Roboto"/>
                <a:cs typeface="Roboto"/>
              </a:rPr>
              <a:t>de</a:t>
            </a:r>
            <a:r>
              <a:rPr dirty="0" sz="1200" spc="-2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0F0F0F"/>
                </a:solidFill>
                <a:latin typeface="Roboto"/>
                <a:cs typeface="Roboto"/>
              </a:rPr>
              <a:t>Líneas</a:t>
            </a:r>
            <a:r>
              <a:rPr dirty="0" sz="1200" spc="-2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0F0F0F"/>
                </a:solidFill>
                <a:latin typeface="Roboto"/>
                <a:cs typeface="Roboto"/>
              </a:rPr>
              <a:t>de</a:t>
            </a:r>
            <a:r>
              <a:rPr dirty="0" sz="12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0F0F0F"/>
                </a:solidFill>
                <a:latin typeface="Roboto"/>
                <a:cs typeface="Roboto"/>
              </a:rPr>
              <a:t>Transmisión</a:t>
            </a:r>
            <a:r>
              <a:rPr dirty="0" sz="1200" spc="-4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200" spc="-25" b="1">
                <a:solidFill>
                  <a:srgbClr val="0F0F0F"/>
                </a:solidFill>
                <a:latin typeface="Roboto"/>
                <a:cs typeface="Roboto"/>
              </a:rPr>
              <a:t>en </a:t>
            </a:r>
            <a:r>
              <a:rPr dirty="0" sz="1200" b="1">
                <a:solidFill>
                  <a:srgbClr val="0F0F0F"/>
                </a:solidFill>
                <a:latin typeface="Roboto"/>
                <a:cs typeface="Roboto"/>
              </a:rPr>
              <a:t>ATP-</a:t>
            </a:r>
            <a:r>
              <a:rPr dirty="0" sz="1200" spc="-20" b="1">
                <a:solidFill>
                  <a:srgbClr val="0F0F0F"/>
                </a:solidFill>
                <a:latin typeface="Roboto"/>
                <a:cs typeface="Roboto"/>
              </a:rPr>
              <a:t>EMTP</a:t>
            </a:r>
            <a:endParaRPr sz="12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programa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transitorios</a:t>
            </a:r>
            <a:r>
              <a:rPr dirty="0" sz="1800" spc="-4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electromagnéticos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44081" y="4057065"/>
            <a:ext cx="4023995" cy="2743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EMTP</a:t>
            </a:r>
            <a:r>
              <a:rPr dirty="0" sz="1800" spc="-8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(</a:t>
            </a:r>
            <a:r>
              <a:rPr dirty="0" u="sng" sz="1800" spc="-1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E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lectro</a:t>
            </a:r>
            <a:r>
              <a:rPr dirty="0" u="sng" sz="1800" spc="-1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agnetic</a:t>
            </a:r>
            <a:r>
              <a:rPr dirty="0" sz="1800" spc="-7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ransient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rogram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42630" y="4015408"/>
            <a:ext cx="1587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),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02577" y="4331385"/>
            <a:ext cx="421640" cy="2533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 spc="-70">
                <a:solidFill>
                  <a:srgbClr val="1C1C1C"/>
                </a:solidFill>
                <a:latin typeface="Times New Roman"/>
                <a:cs typeface="Times New Roman"/>
              </a:rPr>
              <a:t>ATP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31386" y="4289728"/>
            <a:ext cx="41649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6110" algn="l"/>
              </a:tabLst>
            </a:pP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ó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	(</a:t>
            </a:r>
            <a:r>
              <a:rPr dirty="0" u="sng" sz="180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lternative</a:t>
            </a:r>
            <a:r>
              <a:rPr dirty="0" sz="1800" spc="-10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ransient</a:t>
            </a:r>
            <a:r>
              <a:rPr dirty="0" sz="1800" spc="-6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1C1C1C"/>
                </a:solidFill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rogram),</a:t>
            </a:r>
            <a:r>
              <a:rPr dirty="0" sz="1800" spc="-5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es</a:t>
            </a: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31387" y="4564046"/>
            <a:ext cx="11398885" cy="1705610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marL="12700" marR="7808595">
              <a:lnSpc>
                <a:spcPts val="2020"/>
              </a:lnSpc>
              <a:spcBef>
                <a:spcPts val="284"/>
              </a:spcBef>
            </a:pP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programa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digital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utilizado</a:t>
            </a:r>
            <a:r>
              <a:rPr dirty="0" sz="1800" spc="-4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simular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transitorios</a:t>
            </a:r>
            <a:r>
              <a:rPr dirty="0" sz="1800" spc="-7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electromagnéticos,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60"/>
              </a:spcBef>
            </a:pP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electromecánicos</a:t>
            </a:r>
            <a:r>
              <a:rPr dirty="0" sz="1800" spc="-6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control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eléctricos</a:t>
            </a: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polifásicos</a:t>
            </a: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potencia.</a:t>
            </a:r>
            <a:r>
              <a:rPr dirty="0" sz="1800" spc="-4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Inicialmente</a:t>
            </a: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fue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desarrollado</a:t>
            </a:r>
            <a:r>
              <a:rPr dirty="0" sz="1800" spc="-4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junto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con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otros</a:t>
            </a:r>
            <a:r>
              <a:rPr dirty="0" sz="1800" spc="-1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programas,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como</a:t>
            </a:r>
            <a:r>
              <a:rPr dirty="0" sz="1800" spc="-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alternativa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digital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del</a:t>
            </a:r>
            <a:r>
              <a:rPr dirty="0" sz="1800" spc="-11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Analizador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Transitorios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Redes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(TNA</a:t>
            </a:r>
            <a:r>
              <a:rPr dirty="0" sz="1800" spc="-10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-</a:t>
            </a:r>
            <a:r>
              <a:rPr dirty="0" sz="1800" spc="-4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Transient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Network</a:t>
            </a:r>
            <a:r>
              <a:rPr dirty="0" sz="1800" spc="-10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Analyzer).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Posteriormente,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durante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un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período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quince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años,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lo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ha</a:t>
            </a:r>
            <a:r>
              <a:rPr dirty="0" sz="1800" spc="-3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ampliado</a:t>
            </a:r>
            <a:r>
              <a:rPr dirty="0" sz="1800" spc="-3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considerablemente,</a:t>
            </a: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resultando</a:t>
            </a:r>
            <a:r>
              <a:rPr dirty="0" sz="1800" spc="-4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actualmente</a:t>
            </a:r>
            <a:r>
              <a:rPr dirty="0" sz="1800" spc="-4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un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programa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amplia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difusión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utilización</a:t>
            </a:r>
            <a:r>
              <a:rPr dirty="0" sz="1800" spc="-5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todo</a:t>
            </a:r>
            <a:r>
              <a:rPr dirty="0" sz="1800" spc="-25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C1C1C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C1C1C"/>
                </a:solidFill>
                <a:latin typeface="Times New Roman"/>
                <a:cs typeface="Times New Roman"/>
              </a:rPr>
              <a:t>mundo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939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77316" y="625309"/>
            <a:ext cx="5601335" cy="400685"/>
          </a:xfrm>
          <a:prstGeom prst="rect">
            <a:avLst/>
          </a:prstGeom>
          <a:solidFill>
            <a:srgbClr val="78D5EA"/>
          </a:solidFill>
        </p:spPr>
        <p:txBody>
          <a:bodyPr wrap="square" lIns="0" tIns="3683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Simulación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Software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77316" y="1375079"/>
            <a:ext cx="7231380" cy="3785870"/>
          </a:xfrm>
          <a:custGeom>
            <a:avLst/>
            <a:gdLst/>
            <a:ahLst/>
            <a:cxnLst/>
            <a:rect l="l" t="t" r="r" b="b"/>
            <a:pathLst>
              <a:path w="7231380" h="3785870">
                <a:moveTo>
                  <a:pt x="0" y="0"/>
                </a:moveTo>
                <a:lnTo>
                  <a:pt x="7231176" y="0"/>
                </a:lnTo>
                <a:lnTo>
                  <a:pt x="7231176" y="3785654"/>
                </a:lnTo>
                <a:lnTo>
                  <a:pt x="0" y="378565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AF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56063" y="1398959"/>
            <a:ext cx="6025515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Soluciones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gestión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energía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diseñar,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explotar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automatizar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68756" y="2053259"/>
            <a:ext cx="80772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 spc="-10">
                <a:latin typeface="Times New Roman"/>
                <a:cs typeface="Times New Roman"/>
              </a:rPr>
              <a:t>ETAP</a:t>
            </a:r>
            <a:r>
              <a:rPr dirty="0" baseline="25641" sz="1950" spc="-15">
                <a:latin typeface="Times New Roman"/>
                <a:cs typeface="Times New Roman"/>
              </a:rPr>
              <a:t>®</a:t>
            </a:r>
            <a:endParaRPr baseline="25641" sz="19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63783" y="2008559"/>
            <a:ext cx="55835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ofrece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soluciones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software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líderes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mercado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para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55974" y="2313460"/>
            <a:ext cx="6973570" cy="2770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944244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ingeniería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hasta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las </a:t>
            </a:r>
            <a:r>
              <a:rPr dirty="0" sz="2000">
                <a:latin typeface="Times New Roman"/>
                <a:cs typeface="Times New Roman"/>
              </a:rPr>
              <a:t>operaciones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mantenimiento.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 spc="-20">
                <a:latin typeface="Times New Roman"/>
                <a:cs typeface="Times New Roman"/>
              </a:rPr>
              <a:t>A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través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plataforma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integrada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gemelo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digital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eléctrico, </a:t>
            </a:r>
            <a:r>
              <a:rPr dirty="0" sz="2000" spc="-55">
                <a:latin typeface="Times New Roman"/>
                <a:cs typeface="Times New Roman"/>
              </a:rPr>
              <a:t>ETAP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ofrece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mejor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experiencia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cliente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tecnologías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aprovechamiento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nube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garantizan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accesibilidad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universal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diseñadores,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ingenieros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operadores,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permite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usuarios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aumentar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productividad,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colaboración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eficiencia,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facilita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viaje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transición energética.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10779" y="1375083"/>
            <a:ext cx="4045112" cy="2265262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27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939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77316" y="721652"/>
            <a:ext cx="5601335" cy="831215"/>
          </a:xfrm>
          <a:prstGeom prst="rect">
            <a:avLst/>
          </a:prstGeom>
          <a:solidFill>
            <a:srgbClr val="78D5EA"/>
          </a:solidFill>
        </p:spPr>
        <p:txBody>
          <a:bodyPr wrap="square" lIns="0" tIns="34925" rIns="0" bIns="0" rtlCol="0" vert="horz">
            <a:spAutoFit/>
          </a:bodyPr>
          <a:lstStyle/>
          <a:p>
            <a:pPr marL="91440" marR="558800">
              <a:lnSpc>
                <a:spcPct val="100000"/>
              </a:lnSpc>
              <a:spcBef>
                <a:spcPts val="27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Simulación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Sistemas</a:t>
            </a:r>
            <a:r>
              <a:rPr dirty="0" sz="24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Eléctricos</a:t>
            </a:r>
            <a:r>
              <a:rPr dirty="0" sz="24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con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Software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68756" y="1721485"/>
            <a:ext cx="286512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spc="-10">
                <a:latin typeface="Times New Roman"/>
                <a:cs typeface="Times New Roman"/>
              </a:rPr>
              <a:t>DIgSILENT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PowerFactory,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7316" y="1652904"/>
            <a:ext cx="5325110" cy="4709160"/>
          </a:xfrm>
          <a:prstGeom prst="rect">
            <a:avLst/>
          </a:prstGeom>
          <a:ln w="9525">
            <a:solidFill>
              <a:srgbClr val="2CA1BE"/>
            </a:solidFill>
          </a:ln>
        </p:spPr>
        <p:txBody>
          <a:bodyPr wrap="square" lIns="0" tIns="36830" rIns="0" bIns="0" rtlCol="0" vert="horz">
            <a:spAutoFit/>
          </a:bodyPr>
          <a:lstStyle/>
          <a:p>
            <a:pPr marL="91440" marR="191770" indent="2864485">
              <a:lnSpc>
                <a:spcPct val="100000"/>
              </a:lnSpc>
              <a:spcBef>
                <a:spcPts val="290"/>
              </a:spcBef>
            </a:pP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 </a:t>
            </a:r>
            <a:r>
              <a:rPr dirty="0" sz="2000" spc="-25">
                <a:latin typeface="Times New Roman"/>
                <a:cs typeface="Times New Roman"/>
              </a:rPr>
              <a:t>las </a:t>
            </a:r>
            <a:r>
              <a:rPr dirty="0" sz="2000">
                <a:latin typeface="Times New Roman"/>
                <a:cs typeface="Times New Roman"/>
              </a:rPr>
              <a:t>herramientas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análisis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eléctricos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poderosas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existen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mercado,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cual </a:t>
            </a:r>
            <a:r>
              <a:rPr dirty="0" sz="2000">
                <a:latin typeface="Times New Roman"/>
                <a:cs typeface="Times New Roman"/>
              </a:rPr>
              <a:t>satisface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ampliamente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requerimientos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operación,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mantenimiento,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planeación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estudios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cualquier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empresa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electricidad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ámbito </a:t>
            </a:r>
            <a:r>
              <a:rPr dirty="0" sz="2000">
                <a:latin typeface="Times New Roman"/>
                <a:cs typeface="Times New Roman"/>
              </a:rPr>
              <a:t>nacional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internacional,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áreas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Sistemas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diferentes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niveles</a:t>
            </a:r>
            <a:r>
              <a:rPr dirty="0" sz="2000" spc="-25">
                <a:latin typeface="Times New Roman"/>
                <a:cs typeface="Times New Roman"/>
              </a:rPr>
              <a:t> de </a:t>
            </a:r>
            <a:r>
              <a:rPr dirty="0" sz="2000" spc="-10">
                <a:latin typeface="Times New Roman"/>
                <a:cs typeface="Times New Roman"/>
              </a:rPr>
              <a:t>aplicación.</a:t>
            </a:r>
            <a:endParaRPr sz="20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10"/>
              </a:spcBef>
            </a:pPr>
            <a:r>
              <a:rPr dirty="0" sz="2000" spc="-10" b="1">
                <a:latin typeface="Times New Roman"/>
                <a:cs typeface="Times New Roman"/>
              </a:rPr>
              <a:t>Objetivo</a:t>
            </a:r>
            <a:endParaRPr sz="2000">
              <a:latin typeface="Times New Roman"/>
              <a:cs typeface="Times New Roman"/>
            </a:endParaRPr>
          </a:p>
          <a:p>
            <a:pPr marL="91440" marR="9080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pretende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asistentes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entrenamiento </a:t>
            </a:r>
            <a:r>
              <a:rPr dirty="0" sz="2000">
                <a:latin typeface="Times New Roman"/>
                <a:cs typeface="Times New Roman"/>
              </a:rPr>
              <a:t>básico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manejo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programa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simulación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digital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DIgSILENT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PowerFactory, </a:t>
            </a:r>
            <a:r>
              <a:rPr dirty="0" sz="2000">
                <a:latin typeface="Times New Roman"/>
                <a:cs typeface="Times New Roman"/>
              </a:rPr>
              <a:t>incluyendo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funciones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nuevas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mejoradas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última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versión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software.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8783" y="1652904"/>
            <a:ext cx="5875693" cy="3902506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27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28109" y="950493"/>
            <a:ext cx="69107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Estudios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Flujos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Potencia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Estáticos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Dinámicos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29</a:t>
            </a:fld>
          </a:p>
        </p:txBody>
      </p:sp>
      <p:sp>
        <p:nvSpPr>
          <p:cNvPr id="16" name="object 16" descr=""/>
          <p:cNvSpPr txBox="1"/>
          <p:nvPr/>
        </p:nvSpPr>
        <p:spPr>
          <a:xfrm>
            <a:off x="266363" y="6609450"/>
            <a:ext cx="417639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90"/>
              </a:lnSpc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https://www.arteche.com/es/estudios-</a:t>
            </a:r>
            <a:r>
              <a:rPr dirty="0" u="sng" sz="1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de-</a:t>
            </a: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flujos-de-potencia-estaticos-</a:t>
            </a:r>
            <a:r>
              <a:rPr dirty="0" u="sng" sz="10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y-</a:t>
            </a: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dinamicos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01292" y="1373924"/>
            <a:ext cx="163258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estudio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estático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8110" y="1329217"/>
            <a:ext cx="109048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04745" algn="l"/>
              </a:tabLst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	se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evalúa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capacidad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planta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términos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una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gráfica</a:t>
            </a:r>
            <a:r>
              <a:rPr dirty="0" sz="20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PQ referenciada</a:t>
            </a:r>
            <a:r>
              <a:rPr dirty="0" sz="2000" spc="-5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8110" y="1634118"/>
            <a:ext cx="64668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requerimientos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normativos</a:t>
            </a:r>
            <a:r>
              <a:rPr dirty="0" sz="2000" spc="-5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país;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mientras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caso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943725" y="1678724"/>
            <a:ext cx="302704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estudio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potencia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dinámico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57653" y="1634118"/>
            <a:ext cx="14401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evalúa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si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182993" y="1983524"/>
            <a:ext cx="172720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potencia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reactiva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8110" y="1939018"/>
            <a:ext cx="85578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481060" algn="l"/>
              </a:tabLst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central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tiene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capacidad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suficiente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cumplir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consignas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034653" y="1983524"/>
            <a:ext cx="187960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factor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potencia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900859" y="1939018"/>
            <a:ext cx="1530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28110" y="2243919"/>
            <a:ext cx="11035665" cy="3380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27813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tensión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punto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conexión,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además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cumplir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requerimientos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código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red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normativa aplicable.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ambos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casos,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determinan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capacidades</a:t>
            </a:r>
            <a:r>
              <a:rPr dirty="0" sz="20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compensación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necesarios,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podrían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ser:</a:t>
            </a:r>
            <a:endParaRPr sz="2000">
              <a:latin typeface="Times New Roman"/>
              <a:cs typeface="Times New Roman"/>
            </a:endParaRPr>
          </a:p>
          <a:p>
            <a:pPr marL="100330" indent="-97155">
              <a:lnSpc>
                <a:spcPct val="100000"/>
              </a:lnSpc>
              <a:buSzPct val="95000"/>
              <a:buFont typeface="Arial MT"/>
              <a:buChar char="•"/>
              <a:tabLst>
                <a:tab pos="100330" algn="l"/>
              </a:tabLst>
            </a:pP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Solución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pasiva: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baterías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condensadores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inductancias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shunt</a:t>
            </a:r>
            <a:endParaRPr sz="2000">
              <a:latin typeface="Times New Roman"/>
              <a:cs typeface="Times New Roman"/>
            </a:endParaRPr>
          </a:p>
          <a:p>
            <a:pPr marL="100330" indent="-97155">
              <a:lnSpc>
                <a:spcPct val="100000"/>
              </a:lnSpc>
              <a:buSzPct val="95000"/>
              <a:buFont typeface="Arial MT"/>
              <a:buChar char="•"/>
              <a:tabLst>
                <a:tab pos="100330" algn="l"/>
              </a:tabLst>
            </a:pP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Solución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activa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dinámica: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STATCOM</a:t>
            </a:r>
            <a:endParaRPr sz="2000">
              <a:latin typeface="Times New Roman"/>
              <a:cs typeface="Times New Roman"/>
            </a:endParaRPr>
          </a:p>
          <a:p>
            <a:pPr marL="12700" marR="968375" indent="-10160">
              <a:lnSpc>
                <a:spcPct val="100000"/>
              </a:lnSpc>
              <a:buSzPct val="95000"/>
              <a:buFont typeface="Arial MT"/>
              <a:buChar char="•"/>
              <a:tabLst>
                <a:tab pos="12700" algn="l"/>
                <a:tab pos="99695" algn="l"/>
              </a:tabLst>
            </a:pP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Solución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híbrida: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STATCOM+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baterías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condensadores</a:t>
            </a:r>
            <a:r>
              <a:rPr dirty="0" sz="20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inductancias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shunt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Independientemente</a:t>
            </a:r>
            <a:r>
              <a:rPr dirty="0" sz="20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tipo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solución,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verifica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respuesta</a:t>
            </a:r>
            <a:r>
              <a:rPr dirty="0" sz="2000" spc="-5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frente</a:t>
            </a:r>
            <a:r>
              <a:rPr dirty="0" sz="20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escenarios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anteriormente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analizados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con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equipo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reactiva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propuesto.</a:t>
            </a:r>
            <a:endParaRPr sz="2000">
              <a:latin typeface="Times New Roman"/>
              <a:cs typeface="Times New Roman"/>
            </a:endParaRPr>
          </a:p>
          <a:p>
            <a:pPr marL="12700" marR="31115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Este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análisis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estará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enfocado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verificar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respuesta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considerando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inclusión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los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compensación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potencia</a:t>
            </a:r>
            <a:r>
              <a:rPr dirty="0" sz="20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reactiva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podrían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proponer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modificaciones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o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mejoras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las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especificaciones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compensación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caso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estuvieran</a:t>
            </a:r>
            <a:r>
              <a:rPr dirty="0" sz="20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33333"/>
                </a:solidFill>
                <a:latin typeface="Times New Roman"/>
                <a:cs typeface="Times New Roman"/>
              </a:rPr>
              <a:t>pre-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definidos.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3279" y="1219873"/>
            <a:ext cx="6792886" cy="509466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27547" y="1246997"/>
            <a:ext cx="4610100" cy="4324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análisis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flujos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potencia</a:t>
            </a:r>
            <a:endParaRPr sz="2400">
              <a:latin typeface="Times New Roman"/>
              <a:cs typeface="Times New Roman"/>
            </a:endParaRPr>
          </a:p>
          <a:p>
            <a:pPr marL="12700" marR="50165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fundamental</a:t>
            </a:r>
            <a:r>
              <a:rPr dirty="0" sz="2000" spc="-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realiza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eléctricos.</a:t>
            </a:r>
            <a:r>
              <a:rPr dirty="0" sz="2000" spc="-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objetivo</a:t>
            </a:r>
            <a:r>
              <a:rPr dirty="0" sz="20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un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flujo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potencia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es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calcular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los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 voltajes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(magnitud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ángulo)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para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carga,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generación</a:t>
            </a:r>
            <a:r>
              <a:rPr dirty="0" sz="20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condición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red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determinadas.</a:t>
            </a:r>
            <a:endParaRPr sz="2000">
              <a:latin typeface="Times New Roman"/>
              <a:cs typeface="Times New Roman"/>
            </a:endParaRPr>
          </a:p>
          <a:p>
            <a:pPr marL="59690" marR="5080">
              <a:lnSpc>
                <a:spcPct val="100000"/>
              </a:lnSpc>
              <a:spcBef>
                <a:spcPts val="2145"/>
              </a:spcBef>
            </a:pP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estudio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Flujos</a:t>
            </a:r>
            <a:r>
              <a:rPr dirty="0" sz="20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Potencia</a:t>
            </a:r>
            <a:r>
              <a:rPr dirty="0" sz="20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sirve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para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determinar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necesidades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compensación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reactiva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Punto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Conexión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Común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(PCC)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cumplir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con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diferentes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requisitos</a:t>
            </a:r>
            <a:r>
              <a:rPr dirty="0" sz="20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Código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Red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evaluar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las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pérdidas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internas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caídas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tensión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planta.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27547" y="6581419"/>
            <a:ext cx="567690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https://catedra.ing.unlp.edu.ar/electrotecnia/sispot/Libros%202007/libros/altatens/at-03/cap3.htm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17910" y="803625"/>
            <a:ext cx="5556885" cy="5078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138555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8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estudio</a:t>
            </a:r>
            <a:r>
              <a:rPr dirty="0" sz="28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8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cortocircuito</a:t>
            </a:r>
            <a:r>
              <a:rPr dirty="0" sz="28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50" b="1">
                <a:solidFill>
                  <a:srgbClr val="0000FF"/>
                </a:solidFill>
                <a:latin typeface="Times New Roman"/>
                <a:cs typeface="Times New Roman"/>
              </a:rPr>
              <a:t>y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coordinación</a:t>
            </a:r>
            <a:r>
              <a:rPr dirty="0" sz="28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8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protecciones</a:t>
            </a:r>
            <a:endParaRPr sz="2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40"/>
              </a:spcBef>
            </a:pP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Se</a:t>
            </a:r>
            <a:r>
              <a:rPr dirty="0" sz="1800" spc="32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realiza</a:t>
            </a:r>
            <a:r>
              <a:rPr dirty="0" sz="1800" spc="3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para</a:t>
            </a:r>
            <a:r>
              <a:rPr dirty="0" sz="1800" spc="32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reducir</a:t>
            </a:r>
            <a:r>
              <a:rPr dirty="0" sz="1800" spc="32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al</a:t>
            </a:r>
            <a:r>
              <a:rPr dirty="0" sz="1800" spc="32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mínimo</a:t>
            </a:r>
            <a:r>
              <a:rPr dirty="0" sz="1800" spc="3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las</a:t>
            </a:r>
            <a:r>
              <a:rPr dirty="0" sz="1800" spc="3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afectaciones</a:t>
            </a:r>
            <a:r>
              <a:rPr dirty="0" sz="1800" spc="3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en</a:t>
            </a:r>
            <a:r>
              <a:rPr dirty="0" sz="1800" spc="31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71717"/>
                </a:solidFill>
                <a:latin typeface="Times New Roman"/>
                <a:cs typeface="Times New Roman"/>
              </a:rPr>
              <a:t>las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instalaciones</a:t>
            </a:r>
            <a:r>
              <a:rPr dirty="0" sz="1800" spc="170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industriales</a:t>
            </a:r>
            <a:r>
              <a:rPr dirty="0" sz="1800" spc="175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cuando</a:t>
            </a:r>
            <a:r>
              <a:rPr dirty="0" sz="1800" spc="185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se</a:t>
            </a:r>
            <a:r>
              <a:rPr dirty="0" sz="1800" spc="180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presenta</a:t>
            </a:r>
            <a:r>
              <a:rPr dirty="0" sz="1800" spc="175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un</a:t>
            </a:r>
            <a:r>
              <a:rPr dirty="0" sz="1800" spc="185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corto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circuito</a:t>
            </a:r>
            <a:r>
              <a:rPr dirty="0" sz="1800" spc="8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en</a:t>
            </a:r>
            <a:r>
              <a:rPr dirty="0" sz="1800" spc="7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el</a:t>
            </a:r>
            <a:r>
              <a:rPr dirty="0" sz="1800" spc="8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sistema.</a:t>
            </a:r>
            <a:r>
              <a:rPr dirty="0" sz="1800" spc="9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Este</a:t>
            </a:r>
            <a:r>
              <a:rPr dirty="0" sz="1800" spc="8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corto</a:t>
            </a:r>
            <a:r>
              <a:rPr dirty="0" sz="1800" spc="7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circuito</a:t>
            </a:r>
            <a:r>
              <a:rPr dirty="0" sz="1800" spc="8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puede</a:t>
            </a:r>
            <a:r>
              <a:rPr dirty="0" sz="1800" spc="8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presentarse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siguientes</a:t>
            </a:r>
            <a:r>
              <a:rPr dirty="0" sz="1800" spc="-3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formas: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Falla</a:t>
            </a:r>
            <a:r>
              <a:rPr dirty="0" sz="1800" spc="-4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fase</a:t>
            </a:r>
            <a:r>
              <a:rPr dirty="0" sz="1800" spc="-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tierra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Falla</a:t>
            </a:r>
            <a:r>
              <a:rPr dirty="0" sz="1800" spc="-3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dos</a:t>
            </a:r>
            <a:r>
              <a:rPr dirty="0" sz="1800" spc="-3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fases</a:t>
            </a:r>
            <a:r>
              <a:rPr dirty="0" sz="1800" spc="-2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tierra</a:t>
            </a:r>
            <a:endParaRPr sz="1800">
              <a:latin typeface="Times New Roman"/>
              <a:cs typeface="Times New Roman"/>
            </a:endParaRPr>
          </a:p>
          <a:p>
            <a:pPr marL="299720" indent="-286385">
              <a:lnSpc>
                <a:spcPct val="100000"/>
              </a:lnSpc>
              <a:buFont typeface="Arial MT"/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Falla</a:t>
            </a:r>
            <a:r>
              <a:rPr dirty="0" sz="1800" spc="-3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tres</a:t>
            </a:r>
            <a:r>
              <a:rPr dirty="0" sz="1800" spc="-3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fases</a:t>
            </a:r>
            <a:r>
              <a:rPr dirty="0" sz="1800" spc="-3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a</a:t>
            </a:r>
            <a:r>
              <a:rPr dirty="0" sz="1800" spc="-10">
                <a:solidFill>
                  <a:srgbClr val="171717"/>
                </a:solidFill>
                <a:latin typeface="Times New Roman"/>
                <a:cs typeface="Times New Roman"/>
              </a:rPr>
              <a:t> tierra</a:t>
            </a:r>
            <a:endParaRPr sz="1800">
              <a:latin typeface="Times New Roman"/>
              <a:cs typeface="Times New Roman"/>
            </a:endParaRPr>
          </a:p>
          <a:p>
            <a:pPr marL="299720" indent="-286385">
              <a:lnSpc>
                <a:spcPct val="100000"/>
              </a:lnSpc>
              <a:buFont typeface="Arial MT"/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Falla</a:t>
            </a:r>
            <a:r>
              <a:rPr dirty="0" sz="1800" spc="-4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71717"/>
                </a:solidFill>
                <a:latin typeface="Times New Roman"/>
                <a:cs typeface="Times New Roman"/>
              </a:rPr>
              <a:t>entre</a:t>
            </a:r>
            <a:r>
              <a:rPr dirty="0" sz="1800" spc="-25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171717"/>
                </a:solidFill>
                <a:latin typeface="Times New Roman"/>
                <a:cs typeface="Times New Roman"/>
              </a:rPr>
              <a:t>fases</a:t>
            </a:r>
            <a:endParaRPr sz="1800">
              <a:latin typeface="Times New Roman"/>
              <a:cs typeface="Times New Roman"/>
            </a:endParaRPr>
          </a:p>
          <a:p>
            <a:pPr marL="12700" marR="77470">
              <a:lnSpc>
                <a:spcPct val="100000"/>
              </a:lnSpc>
              <a:spcBef>
                <a:spcPts val="630"/>
              </a:spcBef>
            </a:pP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estudio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coordinación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protecciones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define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el </a:t>
            </a:r>
            <a:r>
              <a:rPr dirty="0" sz="1800">
                <a:latin typeface="Times New Roman"/>
                <a:cs typeface="Times New Roman"/>
              </a:rPr>
              <a:t>comportamiento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elementos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protección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buscar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menor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afectación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continuidad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la </a:t>
            </a:r>
            <a:r>
              <a:rPr dirty="0" sz="1800">
                <a:latin typeface="Times New Roman"/>
                <a:cs typeface="Times New Roman"/>
              </a:rPr>
              <a:t>operación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desarrollo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fallas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circuito,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cuidando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integridad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personas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equipos.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estudio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resultado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principal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cédula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ajustes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18138" y="5856387"/>
            <a:ext cx="40652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parámetros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comportamiento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27346" y="5898045"/>
            <a:ext cx="125730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elementos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30834" y="6172365"/>
            <a:ext cx="102298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 spc="-10">
                <a:latin typeface="Times New Roman"/>
                <a:cs typeface="Times New Roman"/>
              </a:rPr>
              <a:t>protección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0666" y="6130707"/>
            <a:ext cx="332930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configurar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planta.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0786" y="678269"/>
            <a:ext cx="5712748" cy="5953755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5720905" y="795908"/>
            <a:ext cx="1125220" cy="338455"/>
          </a:xfrm>
          <a:custGeom>
            <a:avLst/>
            <a:gdLst/>
            <a:ahLst/>
            <a:cxnLst/>
            <a:rect l="l" t="t" r="r" b="b"/>
            <a:pathLst>
              <a:path w="1125220" h="338455">
                <a:moveTo>
                  <a:pt x="1124712" y="0"/>
                </a:moveTo>
                <a:lnTo>
                  <a:pt x="0" y="0"/>
                </a:lnTo>
                <a:lnTo>
                  <a:pt x="0" y="338327"/>
                </a:lnTo>
                <a:lnTo>
                  <a:pt x="1124712" y="338327"/>
                </a:lnTo>
                <a:lnTo>
                  <a:pt x="1124712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04106" y="745112"/>
            <a:ext cx="67322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Estudio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coordinación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protecciones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z="2400">
                <a:solidFill>
                  <a:srgbClr val="0000FF"/>
                </a:solidFill>
                <a:latin typeface="Times New Roman"/>
                <a:cs typeface="Times New Roman"/>
              </a:rPr>
              <a:t>Unidad</a:t>
            </a:r>
            <a:r>
              <a:rPr dirty="0" sz="2400" spc="-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400" spc="-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55316" y="3743591"/>
            <a:ext cx="3218217" cy="214613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03420" y="1113920"/>
            <a:ext cx="7693659" cy="277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define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comportamiento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elementos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protección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buscar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menor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afectación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continuidad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operación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ante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el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desarrollo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fallas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por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corto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circuito,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cuidando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integridad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personas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los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equipos.</a:t>
            </a:r>
            <a:endParaRPr sz="18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80"/>
              </a:spcBef>
            </a:pPr>
            <a:r>
              <a:rPr dirty="0" sz="1800" b="1">
                <a:solidFill>
                  <a:srgbClr val="2C0A0A"/>
                </a:solidFill>
                <a:latin typeface="Times New Roman"/>
                <a:cs typeface="Times New Roman"/>
              </a:rPr>
              <a:t>Coordinación</a:t>
            </a:r>
            <a:r>
              <a:rPr dirty="0" sz="1800" spc="-45" b="1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0A0A"/>
                </a:solidFill>
                <a:latin typeface="Times New Roman"/>
                <a:cs typeface="Times New Roman"/>
              </a:rPr>
              <a:t>de</a:t>
            </a:r>
            <a:r>
              <a:rPr dirty="0" sz="1800" spc="-15" b="1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2C0A0A"/>
                </a:solidFill>
                <a:latin typeface="Times New Roman"/>
                <a:cs typeface="Times New Roman"/>
              </a:rPr>
              <a:t>protecciones,</a:t>
            </a:r>
            <a:r>
              <a:rPr dirty="0" sz="1800" spc="-40" b="1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0A0A"/>
                </a:solidFill>
                <a:latin typeface="Times New Roman"/>
                <a:cs typeface="Times New Roman"/>
              </a:rPr>
              <a:t>importancia</a:t>
            </a:r>
            <a:r>
              <a:rPr dirty="0" sz="1800" spc="-30" b="1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0A0A"/>
                </a:solidFill>
                <a:latin typeface="Times New Roman"/>
                <a:cs typeface="Times New Roman"/>
              </a:rPr>
              <a:t>y</a:t>
            </a:r>
            <a:r>
              <a:rPr dirty="0" sz="1800" spc="-25" b="1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0A0A"/>
                </a:solidFill>
                <a:latin typeface="Times New Roman"/>
                <a:cs typeface="Times New Roman"/>
              </a:rPr>
              <a:t>aspectos</a:t>
            </a:r>
            <a:r>
              <a:rPr dirty="0" sz="1800" spc="-40" b="1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2C0A0A"/>
                </a:solidFill>
                <a:latin typeface="Times New Roman"/>
                <a:cs typeface="Times New Roman"/>
              </a:rPr>
              <a:t>generales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 indent="635">
              <a:lnSpc>
                <a:spcPct val="100000"/>
              </a:lnSpc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</a:t>
            </a:r>
            <a:r>
              <a:rPr dirty="0" sz="1800" spc="215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objetivo</a:t>
            </a:r>
            <a:r>
              <a:rPr dirty="0" sz="1800" spc="210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principal</a:t>
            </a:r>
            <a:r>
              <a:rPr dirty="0" sz="1800" spc="215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</a:t>
            </a:r>
            <a:r>
              <a:rPr dirty="0" sz="1800" spc="220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un</a:t>
            </a:r>
            <a:r>
              <a:rPr dirty="0" sz="1800" spc="210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sistema</a:t>
            </a:r>
            <a:r>
              <a:rPr dirty="0" sz="1800" spc="215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215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es</a:t>
            </a:r>
            <a:r>
              <a:rPr dirty="0" sz="1800" spc="215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prevenir</a:t>
            </a:r>
            <a:r>
              <a:rPr dirty="0" sz="1800" spc="204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</a:t>
            </a:r>
            <a:r>
              <a:rPr dirty="0" sz="1800" spc="215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daño</a:t>
            </a:r>
            <a:r>
              <a:rPr dirty="0" sz="1800" spc="210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a</a:t>
            </a:r>
            <a:r>
              <a:rPr dirty="0" sz="1800" spc="220">
                <a:solidFill>
                  <a:srgbClr val="2C0A0A"/>
                </a:solidFill>
                <a:latin typeface="Times New Roman"/>
                <a:cs typeface="Times New Roman"/>
              </a:rPr>
              <a:t>  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las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personas,</a:t>
            </a:r>
            <a:r>
              <a:rPr dirty="0" sz="1800" spc="5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minimizar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daño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a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los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elementos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del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sistema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y</a:t>
            </a:r>
            <a:r>
              <a:rPr dirty="0" sz="1800" spc="6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limitar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la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5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interrupción</a:t>
            </a:r>
            <a:r>
              <a:rPr dirty="0" sz="1800" spc="3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del</a:t>
            </a:r>
            <a:r>
              <a:rPr dirty="0" sz="1800" spc="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servicio</a:t>
            </a:r>
            <a:r>
              <a:rPr dirty="0" sz="1800" spc="3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cuando</a:t>
            </a:r>
            <a:r>
              <a:rPr dirty="0" sz="1800" spc="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se</a:t>
            </a:r>
            <a:r>
              <a:rPr dirty="0" sz="1800" spc="5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presentan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fallas</a:t>
            </a:r>
            <a:r>
              <a:rPr dirty="0" sz="1800" spc="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ya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sea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por</a:t>
            </a:r>
            <a:r>
              <a:rPr dirty="0" sz="1800" spc="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error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humano,</a:t>
            </a:r>
            <a:r>
              <a:rPr dirty="0" sz="1800" spc="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o</a:t>
            </a:r>
            <a:r>
              <a:rPr dirty="0" sz="1800" spc="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por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situaciones</a:t>
            </a:r>
            <a:r>
              <a:rPr dirty="0" sz="1800" spc="-5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externas</a:t>
            </a:r>
            <a:r>
              <a:rPr dirty="0" sz="1800" spc="-3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actúan</a:t>
            </a:r>
            <a:r>
              <a:rPr dirty="0" sz="1800" spc="-4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sobre</a:t>
            </a:r>
            <a:r>
              <a:rPr dirty="0" sz="1800" spc="-2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sistema.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deberá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ser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diseñado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mantenido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protegerse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sí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mismo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3649" y="3867730"/>
            <a:ext cx="106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2C0A0A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3313" y="3909390"/>
            <a:ext cx="6992620" cy="2743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prevención</a:t>
            </a:r>
            <a:r>
              <a:rPr dirty="0" sz="1800" spc="-3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al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daño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humano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es</a:t>
            </a:r>
            <a:r>
              <a:rPr dirty="0" sz="1800" spc="-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objetivo</a:t>
            </a:r>
            <a:r>
              <a:rPr dirty="0" sz="1800" spc="-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más</a:t>
            </a:r>
            <a:r>
              <a:rPr dirty="0" sz="1800" spc="-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importante</a:t>
            </a:r>
            <a:r>
              <a:rPr dirty="0" sz="1800" spc="-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2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03313" y="4183710"/>
            <a:ext cx="96774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protección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557866" y="4142050"/>
            <a:ext cx="82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2C0A0A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3649" y="4416370"/>
            <a:ext cx="259842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Las</a:t>
            </a:r>
            <a:r>
              <a:rPr dirty="0" sz="1800" spc="-6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descargas</a:t>
            </a:r>
            <a:r>
              <a:rPr dirty="0" sz="1800" spc="-6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eléctricas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efectos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térmicos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sobrecorrientes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Las</a:t>
            </a:r>
            <a:r>
              <a:rPr dirty="0" sz="1800" spc="-4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corrientes</a:t>
            </a:r>
            <a:r>
              <a:rPr dirty="0" sz="1800" spc="-50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fallas</a:t>
            </a:r>
            <a:r>
              <a:rPr dirty="0" sz="1800" spc="-50">
                <a:solidFill>
                  <a:srgbClr val="2C0A0A"/>
                </a:solidFill>
                <a:latin typeface="Times New Roman"/>
                <a:cs typeface="Times New Roman"/>
              </a:rPr>
              <a:t> y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2C0A0A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2C0A0A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0A0A"/>
                </a:solidFill>
                <a:latin typeface="Times New Roman"/>
                <a:cs typeface="Times New Roman"/>
              </a:rPr>
              <a:t>sobretensiones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402944" y="887370"/>
            <a:ext cx="31800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https://www.youtube.com/watch?v=zFWgFDRxz4Y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4082" y="1118860"/>
            <a:ext cx="3242623" cy="1832086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8522829" y="3055814"/>
            <a:ext cx="303847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COORDINACION</a:t>
            </a:r>
            <a:r>
              <a:rPr dirty="0" sz="1000" spc="2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DE</a:t>
            </a:r>
            <a:r>
              <a:rPr dirty="0" sz="1000" spc="2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PROTECCIONES</a:t>
            </a:r>
            <a:r>
              <a:rPr dirty="0" sz="1000" spc="3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ELECTRICAS</a:t>
            </a:r>
            <a:r>
              <a:rPr dirty="0" sz="1000" spc="3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spc="-25" b="1">
                <a:solidFill>
                  <a:srgbClr val="0F0F0F"/>
                </a:solidFill>
                <a:latin typeface="Roboto"/>
                <a:cs typeface="Roboto"/>
              </a:rPr>
              <a:t>en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Media</a:t>
            </a:r>
            <a:r>
              <a:rPr dirty="0" sz="1000" spc="-10" b="1">
                <a:solidFill>
                  <a:srgbClr val="0F0F0F"/>
                </a:solidFill>
                <a:latin typeface="Roboto"/>
                <a:cs typeface="Roboto"/>
              </a:rPr>
              <a:t> Tensión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32</a:t>
            </a:fld>
          </a:p>
        </p:txBody>
      </p:sp>
      <p:sp>
        <p:nvSpPr>
          <p:cNvPr id="17" name="object 17" descr=""/>
          <p:cNvSpPr txBox="1"/>
          <p:nvPr/>
        </p:nvSpPr>
        <p:spPr>
          <a:xfrm>
            <a:off x="127085" y="6697584"/>
            <a:ext cx="567690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https://catedra.ing.unlp.edu.ar/electrotecnia/sispot/Libros%202007/libros/altatens/at-03/cap3.htm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76843" y="772171"/>
            <a:ext cx="10843260" cy="4114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Coordinación</a:t>
            </a:r>
            <a:r>
              <a:rPr dirty="0" sz="28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8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8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niveles</a:t>
            </a:r>
            <a:r>
              <a:rPr dirty="0" sz="28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8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aislación:</a:t>
            </a:r>
            <a:endParaRPr sz="2800">
              <a:latin typeface="Times New Roman"/>
              <a:cs typeface="Times New Roman"/>
            </a:endParaRPr>
          </a:p>
          <a:p>
            <a:pPr marL="12700" marR="88265">
              <a:lnSpc>
                <a:spcPct val="100000"/>
              </a:lnSpc>
              <a:spcBef>
                <a:spcPts val="30"/>
              </a:spcBef>
            </a:pPr>
            <a:r>
              <a:rPr dirty="0" sz="2000">
                <a:latin typeface="Times New Roman"/>
                <a:cs typeface="Times New Roman"/>
              </a:rPr>
              <a:t>Parecería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siendo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normales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servicio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solicitaciones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dieléctricas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menor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magnitud</a:t>
            </a:r>
            <a:r>
              <a:rPr dirty="0" sz="2000" spc="-25">
                <a:latin typeface="Times New Roman"/>
                <a:cs typeface="Times New Roman"/>
              </a:rPr>
              <a:t> que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ultimas,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factores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predominantes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considerar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 spc="-10">
                <a:latin typeface="Times New Roman"/>
                <a:cs typeface="Times New Roman"/>
              </a:rPr>
              <a:t>aislamientos.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embargo,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solo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presentan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ocasionalmente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son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muy corta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duración,</a:t>
            </a:r>
            <a:r>
              <a:rPr dirty="0" sz="20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resultando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así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mayoría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casos,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más</a:t>
            </a:r>
            <a:r>
              <a:rPr dirty="0" sz="20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conveniente</a:t>
            </a:r>
            <a:r>
              <a:rPr dirty="0" sz="20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adoptar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medidas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especiales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controlarlas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y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reducirlas</a:t>
            </a:r>
            <a:r>
              <a:rPr dirty="0" sz="20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modo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no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actúen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directamente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sobre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aislamientos</a:t>
            </a:r>
            <a:r>
              <a:rPr dirty="0" sz="20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principales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dirty="0" sz="20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mientras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estos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últimos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dimensionan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fundamentalmente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base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tensiones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normales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servicio,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son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las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solicitaciones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realmente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inevitables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están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presente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durante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toda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la vida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útil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aislamiento.</a:t>
            </a:r>
            <a:endParaRPr sz="2000">
              <a:latin typeface="Times New Roman"/>
              <a:cs typeface="Times New Roman"/>
            </a:endParaRPr>
          </a:p>
          <a:p>
            <a:pPr marL="12700" marR="2159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Dentro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filosofía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evaluación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técnico-económica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será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siempre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defina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dimensionamiento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final.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implementación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técnicos,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adoptan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controlar</a:t>
            </a:r>
            <a:r>
              <a:rPr dirty="0" sz="2000" spc="-50">
                <a:latin typeface="Times New Roman"/>
                <a:cs typeface="Times New Roman"/>
              </a:rPr>
              <a:t> o </a:t>
            </a:r>
            <a:r>
              <a:rPr dirty="0" sz="2000">
                <a:latin typeface="Times New Roman"/>
                <a:cs typeface="Times New Roman"/>
              </a:rPr>
              <a:t>reducir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 sobretensiones,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deberán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ocasionar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gasto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inferior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ahorro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del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principal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posibilita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correspondiente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reducción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solicitaciones.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253363" y="6630435"/>
            <a:ext cx="722820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https://www.frro.utn.edu.ar/repositorio/catedras/electrica/5_anio/transmision_distribucion_energia_electrica/files/Aislacion.pdf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19011" y="1367408"/>
            <a:ext cx="10252075" cy="281940"/>
          </a:xfrm>
          <a:custGeom>
            <a:avLst/>
            <a:gdLst/>
            <a:ahLst/>
            <a:cxnLst/>
            <a:rect l="l" t="t" r="r" b="b"/>
            <a:pathLst>
              <a:path w="10252075" h="281939">
                <a:moveTo>
                  <a:pt x="10251948" y="0"/>
                </a:moveTo>
                <a:lnTo>
                  <a:pt x="0" y="0"/>
                </a:lnTo>
                <a:lnTo>
                  <a:pt x="0" y="281939"/>
                </a:lnTo>
                <a:lnTo>
                  <a:pt x="10251948" y="281939"/>
                </a:lnTo>
                <a:lnTo>
                  <a:pt x="102519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06311" y="892940"/>
            <a:ext cx="11375390" cy="2894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Coordinación</a:t>
            </a:r>
            <a:r>
              <a:rPr dirty="0" sz="28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8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8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niveles</a:t>
            </a:r>
            <a:r>
              <a:rPr dirty="0" sz="28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8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aislación: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primer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factor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considerar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nominal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servicio,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ajustando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vista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técnico-</a:t>
            </a:r>
            <a:r>
              <a:rPr dirty="0" sz="2000">
                <a:latin typeface="Times New Roman"/>
                <a:cs typeface="Times New Roman"/>
              </a:rPr>
              <a:t>económico,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teniendo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 cuenta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magnitud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 clase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las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esperan,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probable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repetición,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controlarlas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limitarlas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compatible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confiabilidad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requerible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latin typeface="Times New Roman"/>
                <a:cs typeface="Times New Roman"/>
              </a:rPr>
              <a:t>La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coordinación</a:t>
            </a:r>
            <a:r>
              <a:rPr dirty="0" sz="2000" spc="-6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debe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realizarse</a:t>
            </a:r>
            <a:r>
              <a:rPr dirty="0" sz="2000" spc="-2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en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dos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sentidos: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AutoNum type="alphaLcPeriod"/>
              <a:tabLst>
                <a:tab pos="354965" algn="l"/>
              </a:tabLst>
            </a:pPr>
            <a:r>
              <a:rPr dirty="0" sz="2000">
                <a:latin typeface="Times New Roman"/>
                <a:cs typeface="Times New Roman"/>
              </a:rPr>
              <a:t>seleccionar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cada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adecuado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soportar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solicitaciones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previstas</a:t>
            </a:r>
            <a:endParaRPr sz="2000">
              <a:latin typeface="Times New Roman"/>
              <a:cs typeface="Times New Roman"/>
            </a:endParaRPr>
          </a:p>
          <a:p>
            <a:pPr marL="354965" marR="314960" indent="-342900">
              <a:lnSpc>
                <a:spcPct val="100000"/>
              </a:lnSpc>
              <a:buAutoNum type="alphaLcPeriod"/>
              <a:tabLst>
                <a:tab pos="354965" algn="l"/>
              </a:tabLst>
            </a:pPr>
            <a:r>
              <a:rPr dirty="0" sz="2000">
                <a:latin typeface="Times New Roman"/>
                <a:cs typeface="Times New Roman"/>
              </a:rPr>
              <a:t>coordinar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aislación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dispositivos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protección,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modo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minimizar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costo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determinado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33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53363" y="6630435"/>
            <a:ext cx="722820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https://www.frro.utn.edu.ar/repositorio/catedras/electrica/5_anio/transmision_distribucion_energia_electrica/files/Aislacion.pdf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14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38107" y="827063"/>
            <a:ext cx="38811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Coordinación</a:t>
            </a:r>
            <a:r>
              <a:rPr dirty="0" sz="24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1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Aislamiento.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35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147750" y="6582167"/>
            <a:ext cx="7017384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https://www.udb.edu.sv/udb_files/recursos_guias/electrica-ingenieria/diseno-de-lineas-de-transmision/2019/i/guia-6.pdf</a:t>
            </a:r>
            <a:endParaRPr sz="900">
              <a:latin typeface="Lucida Sans Unicode"/>
              <a:cs typeface="Lucida Sans Unicode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350812" y="1239050"/>
          <a:ext cx="11374120" cy="1196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6405"/>
                <a:gridCol w="5428614"/>
                <a:gridCol w="173990"/>
                <a:gridCol w="169545"/>
              </a:tblGrid>
              <a:tr h="293370">
                <a:tc gridSpan="3">
                  <a:txBody>
                    <a:bodyPr/>
                    <a:lstStyle/>
                    <a:p>
                      <a:pPr>
                        <a:lnSpc>
                          <a:spcPts val="215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coordinación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aislamiento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eléctrico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correlación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esfuerzos</a:t>
                      </a:r>
                      <a:r>
                        <a:rPr dirty="0" sz="20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dieléctricos</a:t>
                      </a:r>
                      <a:r>
                        <a:rPr dirty="0" sz="20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aislamientos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los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04800">
                <a:tc gridSpan="4">
                  <a:txBody>
                    <a:bodyPr/>
                    <a:lstStyle/>
                    <a:p>
                      <a:pPr>
                        <a:lnSpc>
                          <a:spcPts val="224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distintos</a:t>
                      </a:r>
                      <a:r>
                        <a:rPr dirty="0" sz="2000" spc="4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componentes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sistema</a:t>
                      </a:r>
                      <a:r>
                        <a:rPr dirty="0" sz="2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eléctrico</a:t>
                      </a:r>
                      <a:r>
                        <a:rPr dirty="0" sz="2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alta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tensión,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objeto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minimizar el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riesgo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2">
                  <a:txBody>
                    <a:bodyPr/>
                    <a:lstStyle/>
                    <a:p>
                      <a:pPr marL="635">
                        <a:lnSpc>
                          <a:spcPts val="224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perdida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suministro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Energía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Eléctrica,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causado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sobretensiones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pudieran</a:t>
                      </a:r>
                      <a:r>
                        <a:rPr dirty="0" sz="20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causar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daños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el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3370">
                <a:tc>
                  <a:txBody>
                    <a:bodyPr/>
                    <a:lstStyle/>
                    <a:p>
                      <a:pPr marL="1270">
                        <a:lnSpc>
                          <a:spcPts val="221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equipo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2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distintos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elementos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instalación.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00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338107" y="2413949"/>
            <a:ext cx="11366500" cy="3399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00990" marR="54102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00990" algn="l"/>
                <a:tab pos="2210435" algn="l"/>
                <a:tab pos="2640330" algn="l"/>
                <a:tab pos="3935729" algn="l"/>
              </a:tabLst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4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coordinación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5">
                <a:latin typeface="Times New Roman"/>
                <a:cs typeface="Times New Roman"/>
              </a:rPr>
              <a:t>de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0">
                <a:latin typeface="Times New Roman"/>
                <a:cs typeface="Times New Roman"/>
              </a:rPr>
              <a:t>aislamiento</a:t>
            </a:r>
            <a:r>
              <a:rPr dirty="0" sz="2000">
                <a:latin typeface="Times New Roman"/>
                <a:cs typeface="Times New Roman"/>
              </a:rPr>
              <a:t>	es</a:t>
            </a:r>
            <a:r>
              <a:rPr dirty="0" sz="2000" spc="4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necesaria</a:t>
            </a:r>
            <a:r>
              <a:rPr dirty="0" sz="2000" spc="459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ya</a:t>
            </a:r>
            <a:r>
              <a:rPr dirty="0" sz="2000" spc="4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transmisión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están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expuestos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a </a:t>
            </a:r>
            <a:r>
              <a:rPr dirty="0" sz="2000">
                <a:latin typeface="Times New Roman"/>
                <a:cs typeface="Times New Roman"/>
              </a:rPr>
              <a:t>sobrevoltajes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temporales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ocurrir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variedad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causas,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importantes </a:t>
            </a:r>
            <a:r>
              <a:rPr dirty="0" sz="2000">
                <a:latin typeface="Times New Roman"/>
                <a:cs typeface="Times New Roman"/>
              </a:rPr>
              <a:t>tenemos: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interruptores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rayos.</a:t>
            </a:r>
            <a:endParaRPr sz="2000">
              <a:latin typeface="Times New Roman"/>
              <a:cs typeface="Times New Roman"/>
            </a:endParaRPr>
          </a:p>
          <a:p>
            <a:pPr marL="301625" marR="5080" indent="-287020">
              <a:lnSpc>
                <a:spcPct val="100000"/>
              </a:lnSpc>
              <a:buFont typeface="Arial MT"/>
              <a:buChar char="•"/>
              <a:tabLst>
                <a:tab pos="301625" algn="l"/>
              </a:tabLst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seleccionado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función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altitud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línea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mar,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manteniendo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básico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impulso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tensión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nominal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operación.</a:t>
            </a:r>
            <a:endParaRPr sz="2000">
              <a:latin typeface="Times New Roman"/>
              <a:cs typeface="Times New Roman"/>
            </a:endParaRPr>
          </a:p>
          <a:p>
            <a:pPr marL="302260" marR="631825" indent="-287655">
              <a:lnSpc>
                <a:spcPct val="100000"/>
              </a:lnSpc>
              <a:buFont typeface="Arial MT"/>
              <a:buChar char="•"/>
              <a:tabLst>
                <a:tab pos="302260" algn="l"/>
                <a:tab pos="1754505" algn="l"/>
              </a:tabLst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consistirá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selección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espaciamiento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fases,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fases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numero </a:t>
            </a:r>
            <a:r>
              <a:rPr dirty="0" sz="2000">
                <a:latin typeface="Times New Roman"/>
                <a:cs typeface="Times New Roman"/>
              </a:rPr>
              <a:t>adecuado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0">
                <a:latin typeface="Times New Roman"/>
                <a:cs typeface="Times New Roman"/>
              </a:rPr>
              <a:t>aisladores.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6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¿Qué</a:t>
            </a:r>
            <a:r>
              <a:rPr dirty="0" sz="24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son</a:t>
            </a:r>
            <a:r>
              <a:rPr dirty="0" sz="24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4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estudios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coordinación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aislamiento?</a:t>
            </a:r>
            <a:endParaRPr sz="2400">
              <a:latin typeface="Times New Roman"/>
              <a:cs typeface="Times New Roman"/>
            </a:endParaRPr>
          </a:p>
          <a:p>
            <a:pPr marL="12700" marR="73533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estudio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coordinación</a:t>
            </a:r>
            <a:r>
              <a:rPr dirty="0" sz="20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aislamiento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tipo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análisis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tiene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como</a:t>
            </a:r>
            <a:r>
              <a:rPr dirty="0" sz="20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objetivo</a:t>
            </a:r>
            <a:r>
              <a:rPr dirty="0" sz="20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determinar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los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niveles</a:t>
            </a:r>
            <a:r>
              <a:rPr dirty="0" sz="20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óptimos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aislamiento</a:t>
            </a:r>
            <a:r>
              <a:rPr dirty="0" sz="20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diferentes</a:t>
            </a:r>
            <a:r>
              <a:rPr dirty="0" sz="20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componentes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40B28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eléctrica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67320" y="2414840"/>
            <a:ext cx="4842510" cy="696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solidFill>
                  <a:srgbClr val="0000FF"/>
                </a:solidFill>
                <a:latin typeface="Arial"/>
                <a:cs typeface="Arial"/>
              </a:rPr>
              <a:t>2.</a:t>
            </a:r>
            <a:r>
              <a:rPr dirty="0" sz="4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400" spc="-1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48716" y="3597185"/>
            <a:ext cx="3886200" cy="281940"/>
          </a:xfrm>
          <a:custGeom>
            <a:avLst/>
            <a:gdLst/>
            <a:ahLst/>
            <a:cxnLst/>
            <a:rect l="l" t="t" r="r" b="b"/>
            <a:pathLst>
              <a:path w="3886200" h="281939">
                <a:moveTo>
                  <a:pt x="3886200" y="0"/>
                </a:moveTo>
                <a:lnTo>
                  <a:pt x="3886200" y="0"/>
                </a:lnTo>
                <a:lnTo>
                  <a:pt x="0" y="0"/>
                </a:lnTo>
                <a:lnTo>
                  <a:pt x="0" y="281927"/>
                </a:lnTo>
                <a:lnTo>
                  <a:pt x="3886200" y="281927"/>
                </a:lnTo>
                <a:lnTo>
                  <a:pt x="3886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36011" y="746781"/>
            <a:ext cx="10171430" cy="698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¿Qué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son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las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sobretensiones?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Una</a:t>
            </a:r>
            <a:r>
              <a:rPr dirty="0" sz="2000" spc="14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sobretensión</a:t>
            </a:r>
            <a:r>
              <a:rPr dirty="0" sz="2000" spc="15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se</a:t>
            </a:r>
            <a:r>
              <a:rPr dirty="0" sz="2000" spc="1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produce</a:t>
            </a:r>
            <a:r>
              <a:rPr dirty="0" sz="2000" spc="13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cuando</a:t>
            </a:r>
            <a:r>
              <a:rPr dirty="0" sz="2000" spc="15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hay</a:t>
            </a:r>
            <a:r>
              <a:rPr dirty="0" sz="2000" spc="14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un</a:t>
            </a:r>
            <a:r>
              <a:rPr dirty="0" sz="2000" spc="15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aumento</a:t>
            </a:r>
            <a:r>
              <a:rPr dirty="0" sz="2000" spc="16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inesperado</a:t>
            </a:r>
            <a:r>
              <a:rPr dirty="0" sz="2000" spc="15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del</a:t>
            </a:r>
            <a:r>
              <a:rPr dirty="0" sz="2000" spc="14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voltaje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,</a:t>
            </a:r>
            <a:r>
              <a:rPr dirty="0" sz="2000" spc="15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por</a:t>
            </a:r>
            <a:r>
              <a:rPr dirty="0" sz="2000" spc="15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encima</a:t>
            </a:r>
            <a:r>
              <a:rPr dirty="0" sz="2000" spc="15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16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02429"/>
                </a:solidFill>
                <a:latin typeface="Times New Roman"/>
                <a:cs typeface="Times New Roman"/>
              </a:rPr>
              <a:t>los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0580852" y="1158773"/>
            <a:ext cx="794385" cy="281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valores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48716" y="1463573"/>
            <a:ext cx="2784475" cy="281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establecidos</a:t>
            </a:r>
            <a:r>
              <a:rPr dirty="0" sz="2000" spc="-6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y/o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habituales.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1684" y="1723866"/>
            <a:ext cx="10991850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3970" marR="5080" indent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Este</a:t>
            </a:r>
            <a:r>
              <a:rPr dirty="0" sz="2000" spc="3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aumento</a:t>
            </a:r>
            <a:r>
              <a:rPr dirty="0" sz="2000" spc="40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se</a:t>
            </a:r>
            <a:r>
              <a:rPr dirty="0" sz="2000" spc="40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da</a:t>
            </a:r>
            <a:r>
              <a:rPr dirty="0" sz="2000" spc="40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entre</a:t>
            </a:r>
            <a:r>
              <a:rPr dirty="0" sz="2000" spc="3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dos</a:t>
            </a:r>
            <a:r>
              <a:rPr dirty="0" sz="2000" spc="3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puntos</a:t>
            </a:r>
            <a:r>
              <a:rPr dirty="0" sz="2000" spc="3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3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una</a:t>
            </a:r>
            <a:r>
              <a:rPr dirty="0" sz="2000" spc="39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instalación</a:t>
            </a:r>
            <a:r>
              <a:rPr dirty="0" sz="2000" spc="409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eléctrica,</a:t>
            </a:r>
            <a:r>
              <a:rPr dirty="0" sz="2000" spc="409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y</a:t>
            </a:r>
            <a:r>
              <a:rPr dirty="0" sz="2000" spc="40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puede</a:t>
            </a:r>
            <a:r>
              <a:rPr dirty="0" sz="2000" spc="40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llegar</a:t>
            </a:r>
            <a:r>
              <a:rPr dirty="0" sz="2000" spc="409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</a:t>
            </a:r>
            <a:r>
              <a:rPr dirty="0" sz="2000" spc="3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ocasionar</a:t>
            </a:r>
            <a:r>
              <a:rPr dirty="0" sz="2000" spc="37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graves </a:t>
            </a:r>
            <a:r>
              <a:rPr dirty="0" sz="2000" b="1">
                <a:latin typeface="Times New Roman"/>
                <a:cs typeface="Times New Roman"/>
              </a:rPr>
              <a:t>problemas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,</a:t>
            </a:r>
            <a:r>
              <a:rPr dirty="0" sz="2000" spc="17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no</a:t>
            </a:r>
            <a:r>
              <a:rPr dirty="0" sz="2000" spc="18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solo</a:t>
            </a:r>
            <a:r>
              <a:rPr dirty="0" sz="2000" spc="18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</a:t>
            </a:r>
            <a:r>
              <a:rPr dirty="0" sz="2000" spc="18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</a:t>
            </a:r>
            <a:r>
              <a:rPr dirty="0" sz="2000" spc="19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instalación</a:t>
            </a:r>
            <a:r>
              <a:rPr dirty="0" sz="2000" spc="1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</a:t>
            </a:r>
            <a:r>
              <a:rPr dirty="0" sz="2000" spc="18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general,</a:t>
            </a:r>
            <a:r>
              <a:rPr dirty="0" sz="2000" spc="18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sino</a:t>
            </a:r>
            <a:r>
              <a:rPr dirty="0" sz="2000" spc="20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también</a:t>
            </a:r>
            <a:r>
              <a:rPr dirty="0" sz="2000" spc="20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</a:t>
            </a:r>
            <a:r>
              <a:rPr dirty="0" sz="2000" spc="18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todos</a:t>
            </a:r>
            <a:r>
              <a:rPr dirty="0" sz="2000" spc="18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los</a:t>
            </a:r>
            <a:r>
              <a:rPr dirty="0" sz="2000" spc="17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equipos</a:t>
            </a:r>
            <a:r>
              <a:rPr dirty="0" sz="2000" spc="18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18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conectados</a:t>
            </a:r>
            <a:r>
              <a:rPr dirty="0" sz="2000" spc="18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02429"/>
                </a:solidFill>
                <a:latin typeface="Times New Roman"/>
                <a:cs typeface="Times New Roman"/>
              </a:rPr>
              <a:t>a 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ella.</a:t>
            </a:r>
            <a:endParaRPr sz="2000">
              <a:latin typeface="Times New Roman"/>
              <a:cs typeface="Times New Roman"/>
            </a:endParaRPr>
          </a:p>
          <a:p>
            <a:pPr algn="just" marL="12700" marR="5715" indent="1270">
              <a:lnSpc>
                <a:spcPct val="100000"/>
              </a:lnSpc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Los</a:t>
            </a:r>
            <a:r>
              <a:rPr dirty="0" sz="2000" spc="3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dispositivos</a:t>
            </a:r>
            <a:r>
              <a:rPr dirty="0" sz="2000" spc="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</a:t>
            </a:r>
            <a:r>
              <a:rPr dirty="0" sz="2000" spc="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control</a:t>
            </a:r>
            <a:r>
              <a:rPr dirty="0" sz="2000" spc="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y</a:t>
            </a:r>
            <a:r>
              <a:rPr dirty="0" sz="2000" spc="4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protección</a:t>
            </a:r>
            <a:r>
              <a:rPr dirty="0" sz="2000" spc="45" b="1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que</a:t>
            </a:r>
            <a:r>
              <a:rPr dirty="0" sz="2000" spc="3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se</a:t>
            </a:r>
            <a:r>
              <a:rPr dirty="0" sz="2000" spc="2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hallan</a:t>
            </a:r>
            <a:r>
              <a:rPr dirty="0" sz="2000" spc="4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</a:t>
            </a:r>
            <a:r>
              <a:rPr dirty="0" sz="2000" spc="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</a:t>
            </a:r>
            <a:r>
              <a:rPr dirty="0" sz="2000" spc="4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instalación</a:t>
            </a:r>
            <a:r>
              <a:rPr dirty="0" sz="2000" spc="3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son,</a:t>
            </a:r>
            <a:r>
              <a:rPr dirty="0" sz="2000" spc="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precisamente,</a:t>
            </a:r>
            <a:r>
              <a:rPr dirty="0" sz="2000" spc="4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los</a:t>
            </a:r>
            <a:r>
              <a:rPr dirty="0" sz="2000" spc="4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encargados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evitar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que</a:t>
            </a:r>
            <a:r>
              <a:rPr dirty="0" sz="2000" spc="-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se</a:t>
            </a:r>
            <a:r>
              <a:rPr dirty="0" sz="2000" spc="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produzcan</a:t>
            </a:r>
            <a:r>
              <a:rPr dirty="0" sz="2000" spc="-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las sobretensiones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.</a:t>
            </a:r>
            <a:r>
              <a:rPr dirty="0" sz="2000" spc="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Pero,</a:t>
            </a:r>
            <a:r>
              <a:rPr dirty="0" sz="2000" spc="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además</a:t>
            </a:r>
            <a:r>
              <a:rPr dirty="0" sz="2000" spc="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evitarlas,</a:t>
            </a:r>
            <a:r>
              <a:rPr dirty="0" sz="2000" spc="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consiguen</a:t>
            </a:r>
            <a:r>
              <a:rPr dirty="0" sz="2000" spc="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que</a:t>
            </a:r>
            <a:r>
              <a:rPr dirty="0" sz="2000" spc="-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estas</a:t>
            </a:r>
            <a:r>
              <a:rPr dirty="0" sz="2000" spc="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no</a:t>
            </a:r>
            <a:r>
              <a:rPr dirty="0" sz="2000" spc="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afecten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0666" y="3248369"/>
            <a:ext cx="73882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Times New Roman"/>
                <a:cs typeface="Times New Roman"/>
              </a:rPr>
              <a:t>a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la</a:t>
            </a:r>
            <a:r>
              <a:rPr dirty="0" sz="2000" spc="-1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instalación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eléctrica,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ya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no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solo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corre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riesgo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ésta,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sino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 también,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75168" y="3292373"/>
            <a:ext cx="359981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seguridad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personas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02429"/>
                </a:solidFill>
                <a:latin typeface="Times New Roman"/>
                <a:cs typeface="Times New Roman"/>
              </a:rPr>
              <a:t>se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30157" y="3553270"/>
            <a:ext cx="1098994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hallan</a:t>
            </a:r>
            <a:r>
              <a:rPr dirty="0" sz="2000" spc="-2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inmueble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ese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momento..</a:t>
            </a:r>
            <a:endParaRPr sz="2000">
              <a:latin typeface="Times New Roman"/>
              <a:cs typeface="Times New Roman"/>
            </a:endParaRPr>
          </a:p>
          <a:p>
            <a:pPr marL="12700" marR="5080" indent="1270">
              <a:lnSpc>
                <a:spcPct val="100000"/>
              </a:lnSpc>
            </a:pP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Las</a:t>
            </a:r>
            <a:r>
              <a:rPr dirty="0" sz="2000" spc="1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no</a:t>
            </a:r>
            <a:r>
              <a:rPr dirty="0" sz="2000" spc="1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solo</a:t>
            </a:r>
            <a:r>
              <a:rPr dirty="0" sz="2000" spc="10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pueden</a:t>
            </a:r>
            <a:r>
              <a:rPr dirty="0" sz="2000" spc="114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afectar</a:t>
            </a:r>
            <a:r>
              <a:rPr dirty="0" sz="2000" spc="1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a</a:t>
            </a:r>
            <a:r>
              <a:rPr dirty="0" sz="2000" spc="1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</a:t>
            </a:r>
            <a:r>
              <a:rPr dirty="0" sz="2000" spc="114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red</a:t>
            </a:r>
            <a:r>
              <a:rPr dirty="0" sz="2000" spc="114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eléctrica.</a:t>
            </a:r>
            <a:r>
              <a:rPr dirty="0" sz="2000" spc="114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También</a:t>
            </a:r>
            <a:r>
              <a:rPr dirty="0" sz="2000" spc="114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es</a:t>
            </a:r>
            <a:r>
              <a:rPr dirty="0" sz="2000" spc="10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posible</a:t>
            </a:r>
            <a:r>
              <a:rPr dirty="0" sz="2000" spc="9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que</a:t>
            </a:r>
            <a:r>
              <a:rPr dirty="0" sz="2000" spc="114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este</a:t>
            </a:r>
            <a:r>
              <a:rPr dirty="0" sz="2000" spc="1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problema</a:t>
            </a:r>
            <a:r>
              <a:rPr dirty="0" sz="2000" spc="1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pueda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darse</a:t>
            </a:r>
            <a:r>
              <a:rPr dirty="0" sz="2000" spc="-3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2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corrientes</a:t>
            </a:r>
            <a:r>
              <a:rPr dirty="0" sz="2000" spc="-4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débiles:</a:t>
            </a:r>
            <a:r>
              <a:rPr dirty="0" sz="2000" spc="-4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línea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telefónica,</a:t>
            </a:r>
            <a:r>
              <a:rPr dirty="0" sz="2000" spc="-4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radiofrecuencia,</a:t>
            </a:r>
            <a:r>
              <a:rPr dirty="0" sz="2000" spc="-4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red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02429"/>
                </a:solidFill>
                <a:latin typeface="Times New Roman"/>
                <a:cs typeface="Times New Roman"/>
              </a:rPr>
              <a:t>datos,</a:t>
            </a:r>
            <a:r>
              <a:rPr dirty="0" sz="2000" spc="-35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202429"/>
                </a:solidFill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063142" y="1378272"/>
            <a:ext cx="371856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https://www.editores.com.ar/revistas/ie/341/hgr_sobreten</a:t>
            </a:r>
            <a:r>
              <a:rPr dirty="0" sz="10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siones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52999" y="1921399"/>
            <a:ext cx="3868693" cy="217614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49031" y="702559"/>
            <a:ext cx="7131050" cy="694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">
              <a:lnSpc>
                <a:spcPts val="287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Tipos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tipos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permanentes.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349031" y="1378440"/>
            <a:ext cx="29635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10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transitorias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9031" y="1678760"/>
            <a:ext cx="10818495" cy="46653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aumentos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ocurren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manera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momentánea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producen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conductores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tierra</a:t>
            </a:r>
            <a:endParaRPr sz="2000">
              <a:latin typeface="Times New Roman"/>
              <a:cs typeface="Times New Roman"/>
            </a:endParaRPr>
          </a:p>
          <a:p>
            <a:pPr marL="299085" marR="4545965" indent="-287020">
              <a:lnSpc>
                <a:spcPts val="238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deberse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conmutaciones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maquinaria,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descargas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atmosféricas,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defectos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suministro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eléctrico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ts val="2345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habituales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telefonía,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comunicación,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medición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datos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80"/>
              </a:lnSpc>
              <a:spcBef>
                <a:spcPts val="35"/>
              </a:spcBef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10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permanentes</a:t>
            </a:r>
            <a:endParaRPr sz="2000">
              <a:latin typeface="Times New Roman"/>
              <a:cs typeface="Times New Roman"/>
            </a:endParaRPr>
          </a:p>
          <a:p>
            <a:pPr marL="299085" marR="3373120" indent="-287020">
              <a:lnSpc>
                <a:spcPts val="2380"/>
              </a:lnSpc>
              <a:spcBef>
                <a:spcPts val="8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aumentos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mantienen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tiempo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durante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varios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ciclos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forma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permanente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ts val="2345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Superan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 10%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valor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nominal</a:t>
            </a:r>
            <a:endParaRPr sz="2000">
              <a:latin typeface="Times New Roman"/>
              <a:cs typeface="Times New Roman"/>
            </a:endParaRPr>
          </a:p>
          <a:p>
            <a:pPr marL="299085" marR="3383279" indent="-287020">
              <a:lnSpc>
                <a:spcPts val="238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causas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más</a:t>
            </a:r>
            <a:r>
              <a:rPr dirty="0" sz="2000" spc="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comunes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suelen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ser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fallos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conexión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bien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cortes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neutro.</a:t>
            </a:r>
            <a:endParaRPr sz="2000">
              <a:latin typeface="Times New Roman"/>
              <a:cs typeface="Times New Roman"/>
            </a:endParaRPr>
          </a:p>
          <a:p>
            <a:pPr marL="273050" marR="758190">
              <a:lnSpc>
                <a:spcPct val="100000"/>
              </a:lnSpc>
              <a:spcBef>
                <a:spcPts val="405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causar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daños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aislamiento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fallos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red.</a:t>
            </a:r>
            <a:r>
              <a:rPr dirty="0" sz="2000" spc="-7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También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afectar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calidad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suministro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eléctrico.</a:t>
            </a:r>
            <a:endParaRPr sz="2000">
              <a:latin typeface="Times New Roman"/>
              <a:cs typeface="Times New Roman"/>
            </a:endParaRPr>
          </a:p>
          <a:p>
            <a:pPr marL="273050" marR="5080">
              <a:lnSpc>
                <a:spcPct val="100000"/>
              </a:lnSpc>
              <a:spcBef>
                <a:spcPts val="60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proteger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sobretensiones,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instalar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dispositivos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protección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contra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(SPD).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849255" y="4523092"/>
            <a:ext cx="5111750" cy="281940"/>
          </a:xfrm>
          <a:custGeom>
            <a:avLst/>
            <a:gdLst/>
            <a:ahLst/>
            <a:cxnLst/>
            <a:rect l="l" t="t" r="r" b="b"/>
            <a:pathLst>
              <a:path w="5111750" h="281939">
                <a:moveTo>
                  <a:pt x="2424671" y="0"/>
                </a:moveTo>
                <a:lnTo>
                  <a:pt x="731520" y="0"/>
                </a:lnTo>
                <a:lnTo>
                  <a:pt x="0" y="0"/>
                </a:lnTo>
                <a:lnTo>
                  <a:pt x="0" y="281940"/>
                </a:lnTo>
                <a:lnTo>
                  <a:pt x="731520" y="281940"/>
                </a:lnTo>
                <a:lnTo>
                  <a:pt x="2424671" y="281940"/>
                </a:lnTo>
                <a:lnTo>
                  <a:pt x="2424671" y="0"/>
                </a:lnTo>
                <a:close/>
              </a:path>
              <a:path w="5111750" h="281939">
                <a:moveTo>
                  <a:pt x="4427207" y="0"/>
                </a:moveTo>
                <a:lnTo>
                  <a:pt x="4427207" y="0"/>
                </a:lnTo>
                <a:lnTo>
                  <a:pt x="2424684" y="0"/>
                </a:lnTo>
                <a:lnTo>
                  <a:pt x="2424684" y="281940"/>
                </a:lnTo>
                <a:lnTo>
                  <a:pt x="4427207" y="281940"/>
                </a:lnTo>
                <a:lnTo>
                  <a:pt x="4427207" y="0"/>
                </a:lnTo>
                <a:close/>
              </a:path>
              <a:path w="5111750" h="281939">
                <a:moveTo>
                  <a:pt x="5111496" y="0"/>
                </a:moveTo>
                <a:lnTo>
                  <a:pt x="4604004" y="0"/>
                </a:lnTo>
                <a:lnTo>
                  <a:pt x="4555236" y="0"/>
                </a:lnTo>
                <a:lnTo>
                  <a:pt x="4427220" y="0"/>
                </a:lnTo>
                <a:lnTo>
                  <a:pt x="4427220" y="281940"/>
                </a:lnTo>
                <a:lnTo>
                  <a:pt x="4555236" y="281940"/>
                </a:lnTo>
                <a:lnTo>
                  <a:pt x="4604004" y="281940"/>
                </a:lnTo>
                <a:lnTo>
                  <a:pt x="5111496" y="281940"/>
                </a:lnTo>
                <a:lnTo>
                  <a:pt x="51114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30339" y="4827892"/>
            <a:ext cx="3086100" cy="281940"/>
          </a:xfrm>
          <a:custGeom>
            <a:avLst/>
            <a:gdLst/>
            <a:ahLst/>
            <a:cxnLst/>
            <a:rect l="l" t="t" r="r" b="b"/>
            <a:pathLst>
              <a:path w="3086100" h="281939">
                <a:moveTo>
                  <a:pt x="3086087" y="0"/>
                </a:moveTo>
                <a:lnTo>
                  <a:pt x="2211324" y="0"/>
                </a:lnTo>
                <a:lnTo>
                  <a:pt x="2151888" y="0"/>
                </a:lnTo>
                <a:lnTo>
                  <a:pt x="1199388" y="0"/>
                </a:lnTo>
                <a:lnTo>
                  <a:pt x="0" y="0"/>
                </a:lnTo>
                <a:lnTo>
                  <a:pt x="0" y="281940"/>
                </a:lnTo>
                <a:lnTo>
                  <a:pt x="1199388" y="281940"/>
                </a:lnTo>
                <a:lnTo>
                  <a:pt x="2151888" y="281940"/>
                </a:lnTo>
                <a:lnTo>
                  <a:pt x="2211324" y="281940"/>
                </a:lnTo>
                <a:lnTo>
                  <a:pt x="3086087" y="281940"/>
                </a:lnTo>
                <a:lnTo>
                  <a:pt x="30860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17644" y="758306"/>
            <a:ext cx="8632825" cy="1612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Origen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las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latin typeface="Times New Roman"/>
                <a:cs typeface="Times New Roman"/>
              </a:rPr>
              <a:t>Históricamente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clasificaron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origen,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externas</a:t>
            </a:r>
            <a:r>
              <a:rPr dirty="0" sz="2000" spc="-5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e</a:t>
            </a:r>
            <a:r>
              <a:rPr dirty="0" sz="2000" spc="-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internas</a:t>
            </a:r>
            <a:r>
              <a:rPr dirty="0" sz="2000" spc="-10">
                <a:latin typeface="Times New Roman"/>
                <a:cs typeface="Times New Roman"/>
              </a:rPr>
              <a:t>,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primeras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debidas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rayos,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descargas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atmosféricas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segundas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debidas </a:t>
            </a:r>
            <a:r>
              <a:rPr dirty="0" sz="2000">
                <a:latin typeface="Times New Roman"/>
                <a:cs typeface="Times New Roman"/>
              </a:rPr>
              <a:t>particularmente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red.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solicitaciones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equipamientos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originan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por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17644" y="2345193"/>
            <a:ext cx="76930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diversas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depende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mucho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evento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investigado.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57019" y="2389492"/>
            <a:ext cx="31750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 spc="-25">
                <a:latin typeface="Times New Roman"/>
                <a:cs typeface="Times New Roman"/>
              </a:rPr>
              <a:t>Se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0339" y="2694292"/>
            <a:ext cx="717550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hacen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cuyo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objetivo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obtener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valores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30339" y="2999092"/>
            <a:ext cx="812165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correspondientes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transitorios,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resultados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30339" y="3303892"/>
            <a:ext cx="304419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2000">
                <a:latin typeface="Times New Roman"/>
                <a:cs typeface="Times New Roman"/>
              </a:rPr>
              <a:t>especificación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equipos.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17644" y="3869695"/>
            <a:ext cx="8602980" cy="2160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realizar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programas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computadora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incluyen </a:t>
            </a:r>
            <a:r>
              <a:rPr dirty="0" sz="2000">
                <a:latin typeface="Times New Roman"/>
                <a:cs typeface="Times New Roman"/>
              </a:rPr>
              <a:t>modelos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cálculo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numérico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resuelve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ecuaciones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diferenciales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que </a:t>
            </a:r>
            <a:r>
              <a:rPr dirty="0" sz="2000">
                <a:latin typeface="Times New Roman"/>
                <a:cs typeface="Times New Roman"/>
              </a:rPr>
              <a:t>corresponden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(EMTP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ElectroMagnetic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Transient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Program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–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ATP </a:t>
            </a:r>
            <a:r>
              <a:rPr dirty="0" sz="2000">
                <a:latin typeface="Times New Roman"/>
                <a:cs typeface="Times New Roman"/>
              </a:rPr>
              <a:t>Alternative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Transient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Program).</a:t>
            </a:r>
            <a:endParaRPr sz="2000">
              <a:latin typeface="Times New Roman"/>
              <a:cs typeface="Times New Roman"/>
            </a:endParaRPr>
          </a:p>
          <a:p>
            <a:pPr marL="12700" marR="13271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Anteriormente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realizaban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mediante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modelos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escala,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simuladores </a:t>
            </a:r>
            <a:r>
              <a:rPr dirty="0" sz="2000">
                <a:latin typeface="Times New Roman"/>
                <a:cs typeface="Times New Roman"/>
              </a:rPr>
              <a:t>analógicos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donde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están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representados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(TNA </a:t>
            </a:r>
            <a:r>
              <a:rPr dirty="0" sz="2000">
                <a:latin typeface="Times New Roman"/>
                <a:cs typeface="Times New Roman"/>
              </a:rPr>
              <a:t>Transient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Network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Analizer).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9147974" y="735965"/>
            <a:ext cx="2805430" cy="5854700"/>
            <a:chOff x="9147974" y="735965"/>
            <a:chExt cx="2805430" cy="5854700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7974" y="4951958"/>
              <a:ext cx="2560231" cy="16385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7974" y="735965"/>
              <a:ext cx="2805112" cy="4202416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970697"/>
            <a:ext cx="5490248" cy="33082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5650" y="968730"/>
            <a:ext cx="3226199" cy="8061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355" y="0"/>
            <a:ext cx="78810" cy="95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2263" y="0"/>
            <a:ext cx="78816" cy="95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8163" y="0"/>
            <a:ext cx="78816" cy="95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4063" y="0"/>
            <a:ext cx="78816" cy="95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955" y="0"/>
            <a:ext cx="78823" cy="9556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137096" y="128968"/>
            <a:ext cx="1311910" cy="550545"/>
            <a:chOff x="137096" y="128968"/>
            <a:chExt cx="1311910" cy="550545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096" y="128968"/>
              <a:ext cx="1311800" cy="4616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355" y="633762"/>
              <a:ext cx="78810" cy="4571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6355" y="802043"/>
            <a:ext cx="78810" cy="4571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18822" y="801493"/>
            <a:ext cx="5957570" cy="5609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6F2F9F"/>
                </a:solidFill>
                <a:latin typeface="Times New Roman"/>
                <a:cs typeface="Times New Roman"/>
              </a:rPr>
              <a:t>Clasificación</a:t>
            </a:r>
            <a:r>
              <a:rPr dirty="0" sz="2400" spc="-6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24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endParaRPr sz="2400">
              <a:latin typeface="Times New Roman"/>
              <a:cs typeface="Times New Roman"/>
            </a:endParaRPr>
          </a:p>
          <a:p>
            <a:pPr algn="just" marL="12700" marR="516890">
              <a:lnSpc>
                <a:spcPct val="100000"/>
              </a:lnSpc>
              <a:spcBef>
                <a:spcPts val="45"/>
              </a:spcBef>
            </a:pP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primera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clasificación</a:t>
            </a:r>
            <a:r>
              <a:rPr dirty="0" sz="1800" spc="-5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basa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el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origen,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cual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ser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interno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o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externo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red.</a:t>
            </a:r>
            <a:endParaRPr sz="1800">
              <a:latin typeface="Times New Roman"/>
              <a:cs typeface="Times New Roman"/>
            </a:endParaRPr>
          </a:p>
          <a:p>
            <a:pPr algn="just" marL="297815" marR="26733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origen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externo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,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i.e.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debidas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causas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ajenas</a:t>
            </a:r>
            <a:r>
              <a:rPr dirty="0" sz="1800" spc="-5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al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sistema,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son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originadas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principalmente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rayos.</a:t>
            </a:r>
            <a:endParaRPr sz="1800">
              <a:latin typeface="Times New Roman"/>
              <a:cs typeface="Times New Roman"/>
            </a:endParaRPr>
          </a:p>
          <a:p>
            <a:pPr algn="just" marL="297815" marR="55562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origen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interno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son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causadas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el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propio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sistema,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y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dividen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su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vez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sobretensiones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temporales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maniobra.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Una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clasificación</a:t>
            </a:r>
            <a:r>
              <a:rPr dirty="0" sz="1800" spc="-6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más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completa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se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basa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principales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características</a:t>
            </a:r>
            <a:r>
              <a:rPr dirty="0" sz="1800" spc="-7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sobretensión</a:t>
            </a:r>
            <a:r>
              <a:rPr dirty="0" sz="1800" spc="-4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transitoria,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acuerdo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esto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se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pueden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distinguir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las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siguientes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categorías:</a:t>
            </a:r>
            <a:endParaRPr sz="1800">
              <a:latin typeface="Times New Roman"/>
              <a:cs typeface="Times New Roman"/>
            </a:endParaRPr>
          </a:p>
          <a:p>
            <a:pPr marL="355600" marR="83185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temporales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:</a:t>
            </a:r>
            <a:r>
              <a:rPr dirty="0" sz="1800" spc="-4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son</a:t>
            </a:r>
            <a:r>
              <a:rPr dirty="0" sz="1800" spc="-4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larga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(ms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s),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-5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igual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o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próxima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nominal.</a:t>
            </a:r>
            <a:endParaRPr sz="1800">
              <a:latin typeface="Times New Roman"/>
              <a:cs typeface="Times New Roman"/>
            </a:endParaRPr>
          </a:p>
          <a:p>
            <a:pPr marL="355600" marR="42799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maniobra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:</a:t>
            </a:r>
            <a:r>
              <a:rPr dirty="0" sz="1800" spc="-4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originadas</a:t>
            </a:r>
            <a:r>
              <a:rPr dirty="0" sz="1800" spc="-6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maniobra,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corta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(pocos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ms),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-4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entre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2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20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kHz.</a:t>
            </a:r>
            <a:endParaRPr sz="1800">
              <a:latin typeface="Times New Roman"/>
              <a:cs typeface="Times New Roman"/>
            </a:endParaRPr>
          </a:p>
          <a:p>
            <a:pPr marL="355600" marR="9017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frente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lento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: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generalmente</a:t>
            </a:r>
            <a:r>
              <a:rPr dirty="0" sz="1800" spc="-7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causadas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por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rayo,</a:t>
            </a:r>
            <a:r>
              <a:rPr dirty="0" sz="1800" spc="-5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corta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(µs).</a:t>
            </a:r>
            <a:endParaRPr sz="1800">
              <a:latin typeface="Times New Roman"/>
              <a:cs typeface="Times New Roman"/>
            </a:endParaRPr>
          </a:p>
          <a:p>
            <a:pPr marL="355600" marR="14351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5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frente</a:t>
            </a:r>
            <a:r>
              <a:rPr dirty="0" sz="1800" spc="-5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muy</a:t>
            </a:r>
            <a:r>
              <a:rPr dirty="0" sz="1800" spc="-5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rápido</a:t>
            </a:r>
            <a:r>
              <a:rPr dirty="0" sz="1800" spc="-6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(VFTO):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originadas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por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maniobras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subestaciones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SF6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(GIS),</a:t>
            </a:r>
            <a:r>
              <a:rPr dirty="0" sz="1800" spc="-2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-5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pocos</a:t>
            </a:r>
            <a:r>
              <a:rPr dirty="0" sz="1800" spc="-4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µs,</a:t>
            </a:r>
            <a:r>
              <a:rPr dirty="0" sz="1800" spc="-1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-4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superior</a:t>
            </a:r>
            <a:r>
              <a:rPr dirty="0" sz="1800" spc="-3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70708"/>
                </a:solidFill>
                <a:latin typeface="Times New Roman"/>
                <a:cs typeface="Times New Roman"/>
              </a:rPr>
              <a:t>1</a:t>
            </a:r>
            <a:r>
              <a:rPr dirty="0" sz="1800" spc="-25">
                <a:solidFill>
                  <a:srgbClr val="07070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70708"/>
                </a:solidFill>
                <a:latin typeface="Times New Roman"/>
                <a:cs typeface="Times New Roman"/>
              </a:rPr>
              <a:t>MHz..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40</a:t>
            </a:fld>
          </a:p>
        </p:txBody>
      </p:sp>
      <p:sp>
        <p:nvSpPr>
          <p:cNvPr id="16" name="object 16" descr=""/>
          <p:cNvSpPr txBox="1"/>
          <p:nvPr/>
        </p:nvSpPr>
        <p:spPr>
          <a:xfrm>
            <a:off x="152063" y="6596554"/>
            <a:ext cx="913511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8"/>
              </a:rPr>
              <a:t>https://web.facebook.com/inelinc/posts/clasificaci%C3%B3n-de-sobretensiones-%EF%B8%8F-la-primera-clasificaci%C3%B3n-de-las-sobretensiones/773512483244180/?_rdc=1&amp;_rdr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325" y="1052842"/>
            <a:ext cx="9573283" cy="535509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41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42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04875" y="1102436"/>
            <a:ext cx="2429510" cy="253365"/>
          </a:xfrm>
          <a:custGeom>
            <a:avLst/>
            <a:gdLst/>
            <a:ahLst/>
            <a:cxnLst/>
            <a:rect l="l" t="t" r="r" b="b"/>
            <a:pathLst>
              <a:path w="2429510" h="253365">
                <a:moveTo>
                  <a:pt x="2429256" y="0"/>
                </a:moveTo>
                <a:lnTo>
                  <a:pt x="0" y="0"/>
                </a:lnTo>
                <a:lnTo>
                  <a:pt x="0" y="252984"/>
                </a:lnTo>
                <a:lnTo>
                  <a:pt x="2429256" y="252984"/>
                </a:lnTo>
                <a:lnTo>
                  <a:pt x="242925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92171" y="1335093"/>
            <a:ext cx="513143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transformador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estudio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inyección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subestación,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incluyéndose,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 </a:t>
            </a:r>
            <a:r>
              <a:rPr dirty="0" sz="1800">
                <a:latin typeface="Times New Roman"/>
                <a:cs typeface="Times New Roman"/>
              </a:rPr>
              <a:t>tanto,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efecto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10">
                <a:latin typeface="Times New Roman"/>
                <a:cs typeface="Times New Roman"/>
              </a:rPr>
              <a:t> descargadores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limitan</a:t>
            </a:r>
            <a:r>
              <a:rPr dirty="0" sz="1800" spc="-25">
                <a:latin typeface="Times New Roman"/>
                <a:cs typeface="Times New Roman"/>
              </a:rPr>
              <a:t> la </a:t>
            </a:r>
            <a:r>
              <a:rPr dirty="0" sz="1800">
                <a:latin typeface="Times New Roman"/>
                <a:cs typeface="Times New Roman"/>
              </a:rPr>
              <a:t>amplitud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sobretensión.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435" y="2515387"/>
            <a:ext cx="4254855" cy="235598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92171" y="786453"/>
            <a:ext cx="102793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62625" algn="l"/>
              </a:tabLst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figura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5.1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representa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típico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una</a:t>
            </a:r>
            <a:r>
              <a:rPr dirty="0" sz="1800">
                <a:latin typeface="Times New Roman"/>
                <a:cs typeface="Times New Roman"/>
              </a:rPr>
              <a:t>	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figura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5.2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representa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típico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255016" y="1102436"/>
            <a:ext cx="258064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 b="1">
                <a:latin typeface="Times New Roman"/>
                <a:cs typeface="Times New Roman"/>
              </a:rPr>
              <a:t>sobretensión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maniobra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92171" y="1060774"/>
            <a:ext cx="11092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42630" algn="l"/>
              </a:tabLst>
            </a:pPr>
            <a:r>
              <a:rPr dirty="0" sz="1800" b="1">
                <a:latin typeface="Times New Roman"/>
                <a:cs typeface="Times New Roman"/>
              </a:rPr>
              <a:t>sobretensión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atmosférica</a:t>
            </a:r>
            <a:r>
              <a:rPr dirty="0" sz="1800">
                <a:latin typeface="Times New Roman"/>
                <a:cs typeface="Times New Roman"/>
              </a:rPr>
              <a:t>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obtenida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bornes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</a:t>
            </a:r>
            <a:r>
              <a:rPr dirty="0" sz="1800">
                <a:latin typeface="Times New Roman"/>
                <a:cs typeface="Times New Roman"/>
              </a:rPr>
              <a:t>	fuertemente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amortiguada,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que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42314" y="1335093"/>
            <a:ext cx="505079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corresponde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simulación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energización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una </a:t>
            </a:r>
            <a:r>
              <a:rPr dirty="0" sz="1800">
                <a:latin typeface="Times New Roman"/>
                <a:cs typeface="Times New Roman"/>
              </a:rPr>
              <a:t>larga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transmisión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(alimentada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extremo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>
                <a:latin typeface="Times New Roman"/>
                <a:cs typeface="Times New Roman"/>
              </a:rPr>
              <a:t>abierta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otro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extremo).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3432" y="2632011"/>
            <a:ext cx="5030024" cy="2275090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6641532" y="5099951"/>
            <a:ext cx="4559935" cy="37782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ts val="1330"/>
              </a:lnSpc>
              <a:spcBef>
                <a:spcPts val="235"/>
              </a:spcBef>
            </a:pPr>
            <a:r>
              <a:rPr dirty="0" sz="1200" spc="-45" b="1">
                <a:solidFill>
                  <a:srgbClr val="FF0000"/>
                </a:solidFill>
                <a:latin typeface="Tahoma"/>
                <a:cs typeface="Tahoma"/>
              </a:rPr>
              <a:t>Figura</a:t>
            </a:r>
            <a:r>
              <a:rPr dirty="0" sz="12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85" b="1">
                <a:solidFill>
                  <a:srgbClr val="FF0000"/>
                </a:solidFill>
                <a:latin typeface="Tahoma"/>
                <a:cs typeface="Tahoma"/>
              </a:rPr>
              <a:t>5.2</a:t>
            </a:r>
            <a:r>
              <a:rPr dirty="0" sz="12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200" spc="-10">
                <a:solidFill>
                  <a:srgbClr val="FF0000"/>
                </a:solidFill>
                <a:latin typeface="Verdana"/>
                <a:cs typeface="Verdana"/>
              </a:rPr>
              <a:t>Representación</a:t>
            </a:r>
            <a:r>
              <a:rPr dirty="0" sz="1200" spc="-5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200" spc="65">
                <a:solidFill>
                  <a:srgbClr val="FF0000"/>
                </a:solidFill>
                <a:latin typeface="Verdana"/>
                <a:cs typeface="Verdana"/>
              </a:rPr>
              <a:t>de</a:t>
            </a:r>
            <a:r>
              <a:rPr dirty="0" sz="1200" spc="-9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FF0000"/>
                </a:solidFill>
                <a:latin typeface="Verdana"/>
                <a:cs typeface="Verdana"/>
              </a:rPr>
              <a:t>una</a:t>
            </a:r>
            <a:r>
              <a:rPr dirty="0" sz="1200" spc="-7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200" spc="-45">
                <a:solidFill>
                  <a:srgbClr val="FF0000"/>
                </a:solidFill>
                <a:latin typeface="Verdana"/>
                <a:cs typeface="Verdana"/>
              </a:rPr>
              <a:t>sobretensión</a:t>
            </a:r>
            <a:r>
              <a:rPr dirty="0" sz="1200" spc="-6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200" spc="-10">
                <a:solidFill>
                  <a:srgbClr val="FF0000"/>
                </a:solidFill>
                <a:latin typeface="Verdana"/>
                <a:cs typeface="Verdana"/>
              </a:rPr>
              <a:t>por</a:t>
            </a:r>
            <a:r>
              <a:rPr dirty="0" sz="1200" spc="-6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200" spc="-10">
                <a:solidFill>
                  <a:srgbClr val="FF0000"/>
                </a:solidFill>
                <a:latin typeface="Verdana"/>
                <a:cs typeface="Verdana"/>
              </a:rPr>
              <a:t>maniobra </a:t>
            </a:r>
            <a:r>
              <a:rPr dirty="0" sz="1200" spc="-25">
                <a:solidFill>
                  <a:srgbClr val="FF0000"/>
                </a:solidFill>
                <a:latin typeface="Verdana"/>
                <a:cs typeface="Verdana"/>
              </a:rPr>
              <a:t>fuertemente</a:t>
            </a:r>
            <a:r>
              <a:rPr dirty="0" sz="1200" spc="-4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200" spc="-10">
                <a:solidFill>
                  <a:srgbClr val="FF0000"/>
                </a:solidFill>
                <a:latin typeface="Verdana"/>
                <a:cs typeface="Verdana"/>
              </a:rPr>
              <a:t>amortiguada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5222" y="4937157"/>
            <a:ext cx="4405630" cy="17811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69595">
              <a:lnSpc>
                <a:spcPts val="1210"/>
              </a:lnSpc>
              <a:spcBef>
                <a:spcPts val="235"/>
              </a:spcBef>
            </a:pPr>
            <a:r>
              <a:rPr dirty="0" sz="1000" spc="-40" b="1">
                <a:solidFill>
                  <a:srgbClr val="FF0000"/>
                </a:solidFill>
                <a:latin typeface="Tahoma"/>
                <a:cs typeface="Tahoma"/>
              </a:rPr>
              <a:t>Figura</a:t>
            </a:r>
            <a:r>
              <a:rPr dirty="0" sz="10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000" spc="-75" b="1">
                <a:solidFill>
                  <a:srgbClr val="FF0000"/>
                </a:solidFill>
                <a:latin typeface="Tahoma"/>
                <a:cs typeface="Tahoma"/>
              </a:rPr>
              <a:t>5.1</a:t>
            </a:r>
            <a:r>
              <a:rPr dirty="0" sz="1000" spc="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100" spc="-10">
                <a:solidFill>
                  <a:srgbClr val="FF0000"/>
                </a:solidFill>
                <a:latin typeface="Verdana"/>
                <a:cs typeface="Verdana"/>
              </a:rPr>
              <a:t>Representación</a:t>
            </a:r>
            <a:r>
              <a:rPr dirty="0" sz="1100" spc="-9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100" spc="60">
                <a:solidFill>
                  <a:srgbClr val="FF0000"/>
                </a:solidFill>
                <a:latin typeface="Verdana"/>
                <a:cs typeface="Verdana"/>
              </a:rPr>
              <a:t>de</a:t>
            </a:r>
            <a:r>
              <a:rPr dirty="0" sz="1100" spc="-8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100">
                <a:solidFill>
                  <a:srgbClr val="FF0000"/>
                </a:solidFill>
                <a:latin typeface="Verdana"/>
                <a:cs typeface="Verdana"/>
              </a:rPr>
              <a:t>una</a:t>
            </a:r>
            <a:r>
              <a:rPr dirty="0" sz="1100" spc="-7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100" spc="-35">
                <a:solidFill>
                  <a:srgbClr val="FF0000"/>
                </a:solidFill>
                <a:latin typeface="Verdana"/>
                <a:cs typeface="Verdana"/>
              </a:rPr>
              <a:t>sobretensión</a:t>
            </a:r>
            <a:r>
              <a:rPr dirty="0" sz="1100" spc="-9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100" spc="60">
                <a:solidFill>
                  <a:srgbClr val="FF0000"/>
                </a:solidFill>
                <a:latin typeface="Verdana"/>
                <a:cs typeface="Verdana"/>
              </a:rPr>
              <a:t>de</a:t>
            </a:r>
            <a:r>
              <a:rPr dirty="0" sz="1100" spc="-7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100" spc="-10">
                <a:solidFill>
                  <a:srgbClr val="FF0000"/>
                </a:solidFill>
                <a:latin typeface="Verdana"/>
                <a:cs typeface="Verdana"/>
              </a:rPr>
              <a:t>origen atmosférico</a:t>
            </a:r>
            <a:endParaRPr sz="1100">
              <a:latin typeface="Verdana"/>
              <a:cs typeface="Verdana"/>
            </a:endParaRPr>
          </a:p>
          <a:p>
            <a:pPr marL="40005" marR="5080">
              <a:lnSpc>
                <a:spcPct val="100000"/>
              </a:lnSpc>
              <a:spcBef>
                <a:spcPts val="465"/>
              </a:spcBef>
            </a:pP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observar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resultante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es </a:t>
            </a:r>
            <a:r>
              <a:rPr dirty="0" sz="1800">
                <a:latin typeface="Times New Roman"/>
                <a:cs typeface="Times New Roman"/>
              </a:rPr>
              <a:t>unidireccional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pico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máximo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bien </a:t>
            </a:r>
            <a:r>
              <a:rPr dirty="0" sz="1800">
                <a:latin typeface="Times New Roman"/>
                <a:cs typeface="Times New Roman"/>
              </a:rPr>
              <a:t>definido.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maniobra </a:t>
            </a:r>
            <a:r>
              <a:rPr dirty="0" sz="1800">
                <a:latin typeface="Times New Roman"/>
                <a:cs typeface="Times New Roman"/>
              </a:rPr>
              <a:t>resultan,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principalmente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apertura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cierre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circuitos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eléctrico.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97675" y="1131163"/>
            <a:ext cx="1876425" cy="253365"/>
          </a:xfrm>
          <a:custGeom>
            <a:avLst/>
            <a:gdLst/>
            <a:ahLst/>
            <a:cxnLst/>
            <a:rect l="l" t="t" r="r" b="b"/>
            <a:pathLst>
              <a:path w="1876425" h="253365">
                <a:moveTo>
                  <a:pt x="1876044" y="0"/>
                </a:moveTo>
                <a:lnTo>
                  <a:pt x="0" y="0"/>
                </a:lnTo>
                <a:lnTo>
                  <a:pt x="0" y="252984"/>
                </a:lnTo>
                <a:lnTo>
                  <a:pt x="1876044" y="252984"/>
                </a:lnTo>
                <a:lnTo>
                  <a:pt x="187604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84978" y="815182"/>
            <a:ext cx="4389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La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figura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5.3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muestra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típico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17274" y="856843"/>
            <a:ext cx="148590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sobretensión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4978" y="1089502"/>
            <a:ext cx="584898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maniobra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oscilatoria,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simulación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reconexión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carga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sistema.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comunes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eventos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que </a:t>
            </a:r>
            <a:r>
              <a:rPr dirty="0" sz="1800">
                <a:latin typeface="Times New Roman"/>
                <a:cs typeface="Times New Roman"/>
              </a:rPr>
              <a:t>provocan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maniobra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energización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>
                <a:latin typeface="Times New Roman"/>
                <a:cs typeface="Times New Roman"/>
              </a:rPr>
              <a:t>reconexión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transmisión,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ocurrencia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con </a:t>
            </a:r>
            <a:r>
              <a:rPr dirty="0" sz="1800">
                <a:latin typeface="Times New Roman"/>
                <a:cs typeface="Times New Roman"/>
              </a:rPr>
              <a:t>desplazamiento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eliminación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energización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transformadores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reconexión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carga.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247" y="2890864"/>
            <a:ext cx="5448896" cy="2526523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15832" y="5514068"/>
            <a:ext cx="55054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Figura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5.3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Representación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una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sobretensión</a:t>
            </a:r>
            <a:r>
              <a:rPr dirty="0" sz="1400" spc="-7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por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maniobra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oscilatoria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8000" y="789782"/>
            <a:ext cx="1928314" cy="260011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9118099" y="3512311"/>
            <a:ext cx="824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latin typeface="Tahoma"/>
                <a:cs typeface="Tahoma"/>
              </a:rPr>
              <a:t>Referencia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43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924568" y="2364143"/>
            <a:ext cx="1559560" cy="281940"/>
          </a:xfrm>
          <a:custGeom>
            <a:avLst/>
            <a:gdLst/>
            <a:ahLst/>
            <a:cxnLst/>
            <a:rect l="l" t="t" r="r" b="b"/>
            <a:pathLst>
              <a:path w="1559560" h="281939">
                <a:moveTo>
                  <a:pt x="1559052" y="0"/>
                </a:moveTo>
                <a:lnTo>
                  <a:pt x="0" y="0"/>
                </a:lnTo>
                <a:lnTo>
                  <a:pt x="0" y="281939"/>
                </a:lnTo>
                <a:lnTo>
                  <a:pt x="1559052" y="281939"/>
                </a:lnTo>
                <a:lnTo>
                  <a:pt x="15590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53659" y="728984"/>
            <a:ext cx="11087735" cy="192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095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4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sistemas</a:t>
            </a:r>
            <a:r>
              <a:rPr dirty="0" sz="24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eléctricos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45"/>
              </a:spcBef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distintas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producir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colapsos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aislación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consecuencia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y/o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pérdida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servicio.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elegida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económicamente, </a:t>
            </a:r>
            <a:r>
              <a:rPr dirty="0" sz="2000">
                <a:latin typeface="Times New Roman"/>
                <a:cs typeface="Times New Roman"/>
              </a:rPr>
              <a:t>sobredimensionarla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implica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tamaño 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peso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cables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al </a:t>
            </a:r>
            <a:r>
              <a:rPr dirty="0" sz="2000">
                <a:latin typeface="Times New Roman"/>
                <a:cs typeface="Times New Roman"/>
              </a:rPr>
              <a:t>flujo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calor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consecuencia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disminución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densidades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aprovechamiento),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factores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reflejan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mayores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costos.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474814" y="2865145"/>
            <a:ext cx="42989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91981" y="2820440"/>
            <a:ext cx="15240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sobretensiones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401150" y="2865145"/>
            <a:ext cx="885952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59055">
              <a:lnSpc>
                <a:spcPts val="2150"/>
              </a:lnSpc>
            </a:pP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elevaciones</a:t>
            </a:r>
            <a:r>
              <a:rPr dirty="0" sz="20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que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aparecer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distribución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eléctrica,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4814" y="3169945"/>
            <a:ext cx="1052639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datos,</a:t>
            </a:r>
            <a:r>
              <a:rPr dirty="0" sz="20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comunicaciones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telefonía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produciéndose</a:t>
            </a:r>
            <a:r>
              <a:rPr dirty="0" sz="2000" spc="-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envejecimiento</a:t>
            </a:r>
            <a:r>
              <a:rPr dirty="0" sz="20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prematuro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componentes</a:t>
            </a:r>
            <a:r>
              <a:rPr dirty="0" sz="20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Times New Roman"/>
                <a:cs typeface="Times New Roman"/>
              </a:rPr>
              <a:t>y/o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4814" y="3474745"/>
            <a:ext cx="418592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daños</a:t>
            </a:r>
            <a:r>
              <a:rPr dirty="0" sz="20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en los</a:t>
            </a:r>
            <a:r>
              <a:rPr dirty="0" sz="20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conectados</a:t>
            </a:r>
            <a:r>
              <a:rPr dirty="0" sz="20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1F1F"/>
                </a:solidFill>
                <a:latin typeface="Times New Roman"/>
                <a:cs typeface="Times New Roman"/>
              </a:rPr>
              <a:t>a la</a:t>
            </a:r>
            <a:r>
              <a:rPr dirty="0" sz="20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Times New Roman"/>
                <a:cs typeface="Times New Roman"/>
              </a:rPr>
              <a:t>red.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74814" y="3969791"/>
            <a:ext cx="10332720" cy="30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2021"/>
                </a:solidFill>
                <a:latin typeface="Times New Roman"/>
                <a:cs typeface="Times New Roman"/>
              </a:rPr>
              <a:t>sobretensión</a:t>
            </a:r>
            <a:r>
              <a:rPr dirty="0" sz="2000" spc="-5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aumento,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encima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valores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establecidos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máximos,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tensión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74814" y="4274591"/>
            <a:ext cx="6463665" cy="30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eléctrica</a:t>
            </a:r>
            <a:r>
              <a:rPr dirty="0" sz="2000" spc="-2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puntos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circuito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instalación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eléctrica.</a:t>
            </a:r>
            <a:r>
              <a:rPr dirty="0" u="sng" baseline="25641" sz="1950" spc="-1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1</a:t>
            </a:r>
            <a:endParaRPr baseline="25641" sz="19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74814" y="4579391"/>
            <a:ext cx="1072769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mayoría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casos,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causar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graves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problemas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conectados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línea,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su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4814" y="4884191"/>
            <a:ext cx="1097026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envejecimiento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prematuro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hasta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incendios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destrucción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mismos. 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otros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pocos,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efecto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74814" y="5188991"/>
            <a:ext cx="814070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positivo,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recarga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rápida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forzada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baterías</a:t>
            </a:r>
            <a:r>
              <a:rPr dirty="0" u="sng" sz="20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de</a:t>
            </a:r>
            <a:r>
              <a:rPr dirty="0" u="sng" sz="2000" spc="-1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litio-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ferrofosfato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6613" y="764070"/>
            <a:ext cx="6100761" cy="488060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091396" y="5739706"/>
            <a:ext cx="558355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Gráfica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sobretensión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permanente.</a:t>
            </a:r>
            <a:r>
              <a:rPr dirty="0" sz="1600" spc="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Si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totalidad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parte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nuestra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instalación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monofásica</a:t>
            </a:r>
            <a:r>
              <a:rPr dirty="0" sz="160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conectada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fase</a:t>
            </a:r>
            <a:r>
              <a:rPr dirty="0" u="sng" sz="16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L2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los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conectados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ella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destruirán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(zona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marcada</a:t>
            </a:r>
            <a:r>
              <a:rPr dirty="0" sz="1600" spc="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rojo).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45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78739" y="6584709"/>
            <a:ext cx="4116704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u="sng" sz="10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  <a:hlinkClick r:id="rId9"/>
              </a:rPr>
              <a:t>https://www.editores.com.ar/revistas/ie/341/hgr_sobretensiones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3287" y="535635"/>
            <a:ext cx="5361305" cy="497840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Tipos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800" b="1">
                <a:latin typeface="Times New Roman"/>
                <a:cs typeface="Times New Roman"/>
              </a:rPr>
              <a:t>Sobretensiones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permanentes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permanentes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aumentos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tensión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superior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10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ciento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nominal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indeterminada,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generalmente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debido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descompensación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fases,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habitualmente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causada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por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rotura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neutro.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rotura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neutro</a:t>
            </a:r>
            <a:r>
              <a:rPr dirty="0" sz="1800" spc="-4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provoca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una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descompensación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tensiones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simples,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produce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receptores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reducción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vida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útil,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destrucción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inmediata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incluso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incendios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361950">
              <a:lnSpc>
                <a:spcPct val="100000"/>
              </a:lnSpc>
              <a:spcBef>
                <a:spcPts val="86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alimentación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superior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aquella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diseñados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generar: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sobrecalentamiento</a:t>
            </a:r>
            <a:r>
              <a:rPr dirty="0" sz="18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reducción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vida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útil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incendios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destrucción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interrupción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servicio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3439" y="5488597"/>
            <a:ext cx="54298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uso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protectores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indispensable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áreas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donde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dan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fluctuaciones</a:t>
            </a:r>
            <a:r>
              <a:rPr dirty="0" u="sng" sz="1800" spc="-5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del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valor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de</a:t>
            </a:r>
            <a:r>
              <a:rPr dirty="0" u="sng" sz="1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tensión</a:t>
            </a:r>
            <a:r>
              <a:rPr dirty="0" sz="1800" spc="-2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red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701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46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8310" y="782319"/>
            <a:ext cx="294957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b="1">
                <a:latin typeface="Times New Roman"/>
                <a:cs typeface="Times New Roman"/>
              </a:rPr>
              <a:t>Sobretensiones</a:t>
            </a:r>
            <a:r>
              <a:rPr dirty="0" sz="2000" spc="-10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transitorias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8310" y="1085596"/>
            <a:ext cx="515620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transitorias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picos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98310" y="1359916"/>
            <a:ext cx="517588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alcanzar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valores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decenas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kilovoltios</a:t>
            </a:r>
            <a:r>
              <a:rPr dirty="0" sz="1800" spc="-4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98310" y="1634235"/>
            <a:ext cx="562102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duración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orden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microsegundos.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originados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98310" y="1908555"/>
            <a:ext cx="515620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impacto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rayo</a:t>
            </a:r>
            <a:r>
              <a:rPr dirty="0" sz="18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atmosféricos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(la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8310" y="2182876"/>
            <a:ext cx="4319270" cy="2743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principal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causa)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conmutaciones</a:t>
            </a:r>
            <a:r>
              <a:rPr dirty="0" sz="18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red.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98310" y="2457195"/>
            <a:ext cx="552450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causar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destrucción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conectados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la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8310" y="2731503"/>
            <a:ext cx="149352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red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provocando: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84822" y="3005835"/>
            <a:ext cx="384873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daños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graves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destrucción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85682" y="2964173"/>
            <a:ext cx="1060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1F202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0">
                <a:solidFill>
                  <a:srgbClr val="1F202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84822" y="3280155"/>
            <a:ext cx="225044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interrupción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servicio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73825" y="827511"/>
            <a:ext cx="5794409" cy="3170092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3044558" y="6040716"/>
            <a:ext cx="210058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coordinación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aislamiento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53363" y="6660239"/>
            <a:ext cx="964311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sz="800" spc="-10">
                <a:solidFill>
                  <a:srgbClr val="00AF50"/>
                </a:solidFill>
                <a:latin typeface="Lucida Sans Unicode"/>
                <a:cs typeface="Lucida Sans Unicode"/>
              </a:rPr>
              <a:t>https://es.wikipedia.org/wiki/Sobretensi%C3%B3n_(electricidad)#:~:text=encontrados%20en%20este.-,Tipos%20de%20sobretensiones,permanentes%20y%20las%20sobretensiones%20transitorias.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85606" y="6005163"/>
            <a:ext cx="113239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59020" algn="l"/>
              </a:tabLst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norma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IEC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60664-1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ocupa</a:t>
            </a:r>
            <a:r>
              <a:rPr dirty="0" sz="14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	para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equipos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en sistemas de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baja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tensión.</a:t>
            </a:r>
            <a:r>
              <a:rPr dirty="0" sz="14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aplica</a:t>
            </a:r>
            <a:r>
              <a:rPr dirty="0" sz="14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equipos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tensión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nominal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hasta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85784" y="6218597"/>
            <a:ext cx="103632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1000</a:t>
            </a:r>
            <a:r>
              <a:rPr dirty="0" sz="1400" spc="-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0">
                <a:solidFill>
                  <a:srgbClr val="FF0000"/>
                </a:solidFill>
                <a:latin typeface="Times New Roman"/>
                <a:cs typeface="Times New Roman"/>
              </a:rPr>
              <a:t>V,</a:t>
            </a: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frecuencia</a:t>
            </a:r>
            <a:r>
              <a:rPr dirty="0" sz="14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nominal</a:t>
            </a:r>
            <a:r>
              <a:rPr dirty="0" sz="14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 hasta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30</a:t>
            </a:r>
            <a:r>
              <a:rPr dirty="0" sz="14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kHz o tensión</a:t>
            </a:r>
            <a:r>
              <a:rPr dirty="0" sz="14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nominal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hasta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CC</a:t>
            </a: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500</a:t>
            </a:r>
            <a:r>
              <a:rPr dirty="0" sz="14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0">
                <a:solidFill>
                  <a:srgbClr val="FF0000"/>
                </a:solidFill>
                <a:latin typeface="Times New Roman"/>
                <a:cs typeface="Times New Roman"/>
              </a:rPr>
              <a:t>V,</a:t>
            </a:r>
            <a:r>
              <a:rPr dirty="0" sz="14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uso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altitudes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 hasta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2000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m sobre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4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nivel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FF0000"/>
                </a:solidFill>
                <a:latin typeface="Times New Roman"/>
                <a:cs typeface="Times New Roman"/>
              </a:rPr>
              <a:t>mar.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02356" y="3730101"/>
            <a:ext cx="11306810" cy="1976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Categorías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10" b="1">
                <a:latin typeface="Times New Roman"/>
                <a:cs typeface="Times New Roman"/>
              </a:rPr>
              <a:t> sobretensiones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transitorias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normativa</a:t>
            </a:r>
            <a:r>
              <a:rPr dirty="0" u="sng" sz="1600" spc="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IEC</a:t>
            </a:r>
            <a:r>
              <a:rPr dirty="0" u="sng" sz="16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16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60664-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1</a:t>
            </a:r>
            <a:r>
              <a:rPr dirty="0" sz="16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establece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cuatro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categorías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sobretensión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eléctrica:</a:t>
            </a:r>
            <a:endParaRPr sz="1600">
              <a:latin typeface="Times New Roman"/>
              <a:cs typeface="Times New Roman"/>
            </a:endParaRPr>
          </a:p>
          <a:p>
            <a:pPr marL="299085" marR="20891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Categoría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I: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equipo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conectado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red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especial</a:t>
            </a:r>
            <a:r>
              <a:rPr dirty="0" sz="1600" spc="-8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AC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medidas</a:t>
            </a:r>
            <a:r>
              <a:rPr dirty="0" sz="1600" spc="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reducir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transitorios.</a:t>
            </a:r>
            <a:r>
              <a:rPr dirty="0" sz="16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Ejemplo:</a:t>
            </a:r>
            <a:r>
              <a:rPr dirty="0" sz="1600" spc="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Equipos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tensión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suministrada</a:t>
            </a:r>
            <a:r>
              <a:rPr dirty="0" sz="1600" spc="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través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filtro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externo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generador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impulsado</a:t>
            </a:r>
            <a:r>
              <a:rPr dirty="0" sz="16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motor.</a:t>
            </a:r>
            <a:endParaRPr sz="16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Categoría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II: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equipo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conectado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(permanentemente</a:t>
            </a:r>
            <a:r>
              <a:rPr dirty="0" sz="1600" spc="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no)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tensión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suministrada</a:t>
            </a:r>
            <a:r>
              <a:rPr dirty="0" sz="1600" spc="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cableado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edificio.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esta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categoría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entran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mayoría</a:t>
            </a:r>
            <a:r>
              <a:rPr dirty="0" sz="1600" spc="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aparatos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conectados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edificio.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Ejemplo:</a:t>
            </a:r>
            <a:r>
              <a:rPr dirty="0" sz="16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Electrodomésticos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Categoría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III:</a:t>
            </a:r>
            <a:r>
              <a:rPr dirty="0" sz="16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equipo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será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parte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integral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cableado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edificio.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Ejemplo:</a:t>
            </a:r>
            <a:r>
              <a:rPr dirty="0" sz="1600" spc="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Paneles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fusibles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Categoría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IV: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equipo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conectará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punto</a:t>
            </a:r>
            <a:r>
              <a:rPr dirty="0" sz="16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donde</a:t>
            </a:r>
            <a:r>
              <a:rPr dirty="0" sz="16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red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eléctrica entra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edificio.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Ejemplo:</a:t>
            </a:r>
            <a:r>
              <a:rPr dirty="0" sz="1600" spc="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Contadores</a:t>
            </a:r>
            <a:r>
              <a:rPr dirty="0" u="sng" sz="16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de</a:t>
            </a:r>
            <a:r>
              <a:rPr dirty="0" u="sng" sz="16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 </a:t>
            </a:r>
            <a:r>
              <a:rPr dirty="0" u="sng" sz="16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electricidad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1048" y="744776"/>
            <a:ext cx="11086465" cy="18726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2.</a:t>
            </a:r>
            <a:r>
              <a:rPr dirty="0" sz="28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dirty="0" sz="2000" spc="-10" b="1">
                <a:latin typeface="Times New Roman"/>
                <a:cs typeface="Times New Roman"/>
              </a:rPr>
              <a:t>Efectos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distintos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daños,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cualquiera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representan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pérdidas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económicas,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ya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necesario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reponer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dañados,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además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interrupción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servicios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proporcionan </a:t>
            </a:r>
            <a:r>
              <a:rPr dirty="0" sz="2000">
                <a:latin typeface="Times New Roman"/>
                <a:cs typeface="Times New Roman"/>
              </a:rPr>
              <a:t>o,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peor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casos,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personas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encuentran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ese</a:t>
            </a:r>
            <a:r>
              <a:rPr dirty="0" sz="2000" spc="-10">
                <a:latin typeface="Times New Roman"/>
                <a:cs typeface="Times New Roman"/>
              </a:rPr>
              <a:t> momento.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11048" y="2895754"/>
            <a:ext cx="14655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4465" indent="-15176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16446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Disrupción: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11048" y="3505555"/>
            <a:ext cx="16497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4465" indent="-151765">
              <a:lnSpc>
                <a:spcPct val="100000"/>
              </a:lnSpc>
              <a:spcBef>
                <a:spcPts val="105"/>
              </a:spcBef>
              <a:buChar char="•"/>
              <a:tabLst>
                <a:tab pos="16446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Degradación: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11048" y="4420257"/>
            <a:ext cx="94424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4465" indent="-151765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6446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Daños: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39942" y="2895754"/>
            <a:ext cx="9309100" cy="24657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609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pérdida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corrupción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datos,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fallos </a:t>
            </a:r>
            <a:r>
              <a:rPr dirty="0" sz="2000">
                <a:latin typeface="Times New Roman"/>
                <a:cs typeface="Times New Roman"/>
              </a:rPr>
              <a:t>inexplicables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ordenadores,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etcétera.</a:t>
            </a:r>
            <a:endParaRPr sz="2000">
              <a:latin typeface="Times New Roman"/>
              <a:cs typeface="Times New Roman"/>
            </a:endParaRPr>
          </a:p>
          <a:p>
            <a:pPr marL="12700" marR="9969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exposición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degradará,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usuario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perciba,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componentes </a:t>
            </a:r>
            <a:r>
              <a:rPr dirty="0" sz="2000">
                <a:latin typeface="Times New Roman"/>
                <a:cs typeface="Times New Roman"/>
              </a:rPr>
              <a:t>electrónicos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reduciendo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vida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efectiva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aumentando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 spc="-10">
                <a:latin typeface="Times New Roman"/>
                <a:cs typeface="Times New Roman"/>
              </a:rPr>
              <a:t>fallos.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dañarse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componente,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placas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pudiendo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provocar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destrucción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convertirse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foco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incendio.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Afectan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electrónicos,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informáticos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telecomunicaciones.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701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7551" y="2700045"/>
            <a:ext cx="7952536" cy="361221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743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85620" y="641776"/>
            <a:ext cx="11281410" cy="5442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2.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 Sobretensiones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2000" spc="-10" b="1">
                <a:latin typeface="Times New Roman"/>
                <a:cs typeface="Times New Roman"/>
              </a:rPr>
              <a:t>Protección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protección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tiene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objeto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mantener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continuidad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servicio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reducir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las </a:t>
            </a:r>
            <a:r>
              <a:rPr dirty="0" sz="2000">
                <a:latin typeface="Times New Roman"/>
                <a:cs typeface="Times New Roman"/>
              </a:rPr>
              <a:t>probabilidades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incidentes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resguardar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seguridad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personas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bienes.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principal </a:t>
            </a:r>
            <a:r>
              <a:rPr dirty="0" sz="2000">
                <a:latin typeface="Times New Roman"/>
                <a:cs typeface="Times New Roman"/>
              </a:rPr>
              <a:t>característica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rapidez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respuesta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(entre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100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nanosegundos),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transitorias </a:t>
            </a:r>
            <a:r>
              <a:rPr dirty="0" sz="2000">
                <a:latin typeface="Times New Roman"/>
                <a:cs typeface="Times New Roman"/>
              </a:rPr>
              <a:t>llegan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varios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kilovoltios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pocos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microsegundos</a:t>
            </a:r>
            <a:endParaRPr sz="2000">
              <a:latin typeface="Times New Roman"/>
              <a:cs typeface="Times New Roman"/>
            </a:endParaRPr>
          </a:p>
          <a:p>
            <a:pPr marL="12700" marR="8193405">
              <a:lnSpc>
                <a:spcPct val="99400"/>
              </a:lnSpc>
              <a:spcBef>
                <a:spcPts val="1465"/>
              </a:spcBef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dispositivos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contra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pueden </a:t>
            </a:r>
            <a:r>
              <a:rPr dirty="0" sz="2000">
                <a:latin typeface="Times New Roman"/>
                <a:cs typeface="Times New Roman"/>
              </a:rPr>
              <a:t>instalarse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serie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paralelo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línea,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cualquier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permanecer </a:t>
            </a:r>
            <a:r>
              <a:rPr dirty="0" sz="2000">
                <a:latin typeface="Times New Roman"/>
                <a:cs typeface="Times New Roman"/>
              </a:rPr>
              <a:t>inactivos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mientras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señal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sea </a:t>
            </a:r>
            <a:r>
              <a:rPr dirty="0" sz="2000">
                <a:latin typeface="Times New Roman"/>
                <a:cs typeface="Times New Roman"/>
              </a:rPr>
              <a:t>normal.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vez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 </a:t>
            </a:r>
            <a:r>
              <a:rPr dirty="0" sz="2000">
                <a:latin typeface="Times New Roman"/>
                <a:cs typeface="Times New Roman"/>
              </a:rPr>
              <a:t>produce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sobretensión,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dispositivo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comienza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a </a:t>
            </a:r>
            <a:r>
              <a:rPr dirty="0" sz="2000">
                <a:latin typeface="Times New Roman"/>
                <a:cs typeface="Times New Roman"/>
              </a:rPr>
              <a:t>funcionar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conduciendo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rayo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tierra.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374" y="4246257"/>
            <a:ext cx="3467577" cy="198422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0581" y="662112"/>
            <a:ext cx="7884159" cy="5257800"/>
          </a:xfrm>
          <a:prstGeom prst="rect">
            <a:avLst/>
          </a:prstGeom>
        </p:spPr>
        <p:txBody>
          <a:bodyPr wrap="square" lIns="0" tIns="168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Fenómenos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Transitorios</a:t>
            </a:r>
            <a:r>
              <a:rPr dirty="0" sz="20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Líneas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Extra</a:t>
            </a:r>
            <a:r>
              <a:rPr dirty="0" sz="2000" spc="-114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Alta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600">
                <a:latin typeface="Lucida Sans Unicode"/>
                <a:cs typeface="Lucida Sans Unicode"/>
              </a:rPr>
              <a:t>Fenómenos</a:t>
            </a:r>
            <a:r>
              <a:rPr dirty="0" sz="1600" spc="-35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Transitorios</a:t>
            </a:r>
            <a:r>
              <a:rPr dirty="0" sz="1600" spc="-35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en</a:t>
            </a:r>
            <a:r>
              <a:rPr dirty="0" sz="1600" spc="5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Líneas</a:t>
            </a:r>
            <a:r>
              <a:rPr dirty="0" sz="1600" spc="-35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de EAT</a:t>
            </a:r>
            <a:r>
              <a:rPr dirty="0" sz="1600" spc="-15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L.T 500</a:t>
            </a:r>
            <a:r>
              <a:rPr dirty="0" sz="1600" spc="-15">
                <a:latin typeface="Lucida Sans Unicode"/>
                <a:cs typeface="Lucida Sans Unicode"/>
              </a:rPr>
              <a:t> </a:t>
            </a:r>
            <a:r>
              <a:rPr dirty="0" sz="1600" spc="-25">
                <a:latin typeface="Lucida Sans Unicode"/>
                <a:cs typeface="Lucida Sans Unicode"/>
              </a:rPr>
              <a:t>kV</a:t>
            </a:r>
            <a:endParaRPr sz="1600">
              <a:latin typeface="Lucida Sans Unicode"/>
              <a:cs typeface="Lucida Sans Unicode"/>
            </a:endParaRPr>
          </a:p>
          <a:p>
            <a:pPr marL="220979" indent="-215900">
              <a:lnSpc>
                <a:spcPct val="100000"/>
              </a:lnSpc>
              <a:spcBef>
                <a:spcPts val="1335"/>
              </a:spcBef>
              <a:buFont typeface="SimSun-ExtB"/>
              <a:buChar char="◻"/>
              <a:tabLst>
                <a:tab pos="220979" algn="l"/>
              </a:tabLst>
            </a:pPr>
            <a:r>
              <a:rPr dirty="0" sz="1600">
                <a:latin typeface="Arial MT"/>
                <a:cs typeface="Arial MT"/>
              </a:rPr>
              <a:t>Efecto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Ferranti</a:t>
            </a:r>
            <a:endParaRPr sz="1600">
              <a:latin typeface="Arial MT"/>
              <a:cs typeface="Arial MT"/>
            </a:endParaRPr>
          </a:p>
          <a:p>
            <a:pPr marL="220979" indent="-215900">
              <a:lnSpc>
                <a:spcPct val="100000"/>
              </a:lnSpc>
              <a:buFont typeface="SimSun-ExtB"/>
              <a:buChar char="◻"/>
              <a:tabLst>
                <a:tab pos="220979" algn="l"/>
              </a:tabLst>
            </a:pPr>
            <a:r>
              <a:rPr dirty="0" sz="1600">
                <a:latin typeface="Arial MT"/>
                <a:cs typeface="Arial MT"/>
              </a:rPr>
              <a:t>Desbalances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tensión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corriente.</a:t>
            </a:r>
            <a:endParaRPr sz="1600">
              <a:latin typeface="Arial MT"/>
              <a:cs typeface="Arial MT"/>
            </a:endParaRPr>
          </a:p>
          <a:p>
            <a:pPr marL="220979" indent="-215900">
              <a:lnSpc>
                <a:spcPct val="100000"/>
              </a:lnSpc>
              <a:buFont typeface="SimSun-ExtB"/>
              <a:buChar char="◻"/>
              <a:tabLst>
                <a:tab pos="220979" algn="l"/>
              </a:tabLst>
            </a:pPr>
            <a:r>
              <a:rPr dirty="0" sz="1600">
                <a:latin typeface="Arial MT"/>
                <a:cs typeface="Arial MT"/>
              </a:rPr>
              <a:t>Corrientes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Inrush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Energizaciones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14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Autotransformadores.</a:t>
            </a:r>
            <a:endParaRPr sz="1600">
              <a:latin typeface="Arial MT"/>
              <a:cs typeface="Arial MT"/>
            </a:endParaRPr>
          </a:p>
          <a:p>
            <a:pPr marL="220979" indent="-215900">
              <a:lnSpc>
                <a:spcPct val="100000"/>
              </a:lnSpc>
              <a:buFont typeface="SimSun-ExtB"/>
              <a:buChar char="◻"/>
              <a:tabLst>
                <a:tab pos="220979" algn="l"/>
              </a:tabLst>
            </a:pPr>
            <a:r>
              <a:rPr dirty="0" sz="1600">
                <a:latin typeface="Arial MT"/>
                <a:cs typeface="Arial MT"/>
              </a:rPr>
              <a:t>Solicitaciones</a:t>
            </a:r>
            <a:r>
              <a:rPr dirty="0" sz="1600" spc="-7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térmicas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dinámicas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reactores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descargadores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neutro</a:t>
            </a:r>
            <a:endParaRPr sz="1600">
              <a:latin typeface="Arial MT"/>
              <a:cs typeface="Arial MT"/>
            </a:endParaRPr>
          </a:p>
          <a:p>
            <a:pPr marL="217804" indent="-215900">
              <a:lnSpc>
                <a:spcPct val="100000"/>
              </a:lnSpc>
              <a:buFont typeface="SimSun-ExtB"/>
              <a:buChar char="◻"/>
              <a:tabLst>
                <a:tab pos="217804" algn="l"/>
              </a:tabLst>
            </a:pPr>
            <a:r>
              <a:rPr dirty="0" sz="1600" spc="-20">
                <a:latin typeface="Arial MT"/>
                <a:cs typeface="Arial MT"/>
              </a:rPr>
              <a:t>Tensión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Recuperación</a:t>
            </a:r>
            <a:r>
              <a:rPr dirty="0" sz="1600" spc="-7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Transitoria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 spc="-30">
                <a:latin typeface="Arial MT"/>
                <a:cs typeface="Arial MT"/>
              </a:rPr>
              <a:t>TRV,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Re-</a:t>
            </a:r>
            <a:r>
              <a:rPr dirty="0" sz="1600">
                <a:latin typeface="Arial MT"/>
                <a:cs typeface="Arial MT"/>
              </a:rPr>
              <a:t>strike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Interruptores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Potencia.</a:t>
            </a:r>
            <a:endParaRPr sz="1600">
              <a:latin typeface="Arial MT"/>
              <a:cs typeface="Arial MT"/>
            </a:endParaRPr>
          </a:p>
          <a:p>
            <a:pPr marL="193675" marR="215900" indent="-189230">
              <a:lnSpc>
                <a:spcPct val="100000"/>
              </a:lnSpc>
              <a:buFont typeface="SimSun-ExtB"/>
              <a:buChar char="◻"/>
              <a:tabLst>
                <a:tab pos="193675" algn="l"/>
                <a:tab pos="220345" algn="l"/>
              </a:tabLst>
            </a:pPr>
            <a:r>
              <a:rPr dirty="0" sz="1600">
                <a:latin typeface="Arial MT"/>
                <a:cs typeface="Arial MT"/>
              </a:rPr>
              <a:t>	</a:t>
            </a:r>
            <a:r>
              <a:rPr dirty="0" sz="1600">
                <a:latin typeface="Arial MT"/>
                <a:cs typeface="Arial MT"/>
              </a:rPr>
              <a:t>Fenómenos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Resonancia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Líneas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Transmisión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Compensadas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Extra</a:t>
            </a:r>
            <a:r>
              <a:rPr dirty="0" sz="1600" spc="-10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Alta </a:t>
            </a:r>
            <a:r>
              <a:rPr dirty="0" sz="1600" spc="-10">
                <a:latin typeface="Arial MT"/>
                <a:cs typeface="Arial MT"/>
              </a:rPr>
              <a:t>Tensión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1600">
              <a:latin typeface="Arial MT"/>
              <a:cs typeface="Arial MT"/>
            </a:endParaRPr>
          </a:p>
          <a:p>
            <a:pPr marL="12700" marR="448183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Lucida Sans Unicode"/>
                <a:cs typeface="Lucida Sans Unicode"/>
              </a:rPr>
              <a:t>Corrientes</a:t>
            </a:r>
            <a:r>
              <a:rPr dirty="0" sz="1400" spc="-7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Inrush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en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Energizaciones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de </a:t>
            </a:r>
            <a:r>
              <a:rPr dirty="0" sz="1400" spc="-10">
                <a:latin typeface="Lucida Sans Unicode"/>
                <a:cs typeface="Lucida Sans Unicode"/>
              </a:rPr>
              <a:t>Autotransformadores.</a:t>
            </a:r>
            <a:endParaRPr sz="1400">
              <a:latin typeface="Lucida Sans Unicode"/>
              <a:cs typeface="Lucida Sans Unicode"/>
            </a:endParaRPr>
          </a:p>
          <a:p>
            <a:pPr marL="12700" marR="3275965">
              <a:lnSpc>
                <a:spcPct val="100000"/>
              </a:lnSpc>
              <a:spcBef>
                <a:spcPts val="459"/>
              </a:spcBef>
            </a:pP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Corriente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inrush</a:t>
            </a:r>
            <a:r>
              <a:rPr dirty="0" sz="1600" spc="-3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se</a:t>
            </a:r>
            <a:r>
              <a:rPr dirty="0" sz="1600" spc="-3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denomina</a:t>
            </a:r>
            <a:r>
              <a:rPr dirty="0" sz="1600" spc="-3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a</a:t>
            </a:r>
            <a:r>
              <a:rPr dirty="0" sz="1600" spc="-3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corriente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que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toma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red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el</a:t>
            </a:r>
            <a:r>
              <a:rPr dirty="0" sz="1600" spc="-4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transformador</a:t>
            </a:r>
            <a:r>
              <a:rPr dirty="0" sz="1600" spc="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durante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los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primeros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ciclos</a:t>
            </a:r>
            <a:r>
              <a:rPr dirty="0" sz="1600" spc="-4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desde</a:t>
            </a:r>
            <a:r>
              <a:rPr dirty="0" sz="1600" spc="-3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el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momento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en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que</a:t>
            </a:r>
            <a:r>
              <a:rPr dirty="0" sz="1600" spc="-3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es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energizado.</a:t>
            </a:r>
            <a:r>
              <a:rPr dirty="0" sz="1600" spc="-4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Se</a:t>
            </a:r>
            <a:r>
              <a:rPr dirty="0" sz="1600" spc="-4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trata</a:t>
            </a:r>
            <a:r>
              <a:rPr dirty="0" sz="1600" spc="-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un</a:t>
            </a:r>
            <a:r>
              <a:rPr dirty="0" sz="1600" spc="-4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fenómeno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transitorio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de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unos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pocos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ciclos</a:t>
            </a:r>
            <a:r>
              <a:rPr dirty="0" sz="1600" spc="-4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red</a:t>
            </a:r>
            <a:r>
              <a:rPr dirty="0" sz="1600" spc="-1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que</a:t>
            </a:r>
            <a:r>
              <a:rPr dirty="0" sz="1600" spc="-1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por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naturaleza</a:t>
            </a:r>
            <a:r>
              <a:rPr dirty="0" sz="1600" spc="-1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no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lineal</a:t>
            </a:r>
            <a:r>
              <a:rPr dirty="0" sz="1600" spc="-3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del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núcleo</a:t>
            </a:r>
            <a:r>
              <a:rPr dirty="0" sz="1600" spc="-15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magnético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lleva</a:t>
            </a:r>
            <a:r>
              <a:rPr dirty="0" sz="1600" spc="-4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a la</a:t>
            </a:r>
            <a:r>
              <a:rPr dirty="0" sz="1600" spc="-3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máquina</a:t>
            </a:r>
            <a:r>
              <a:rPr dirty="0" sz="1600" spc="-20">
                <a:solidFill>
                  <a:srgbClr val="6F2F9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a </a:t>
            </a:r>
            <a:r>
              <a:rPr dirty="0" sz="1600" spc="-25">
                <a:solidFill>
                  <a:srgbClr val="6F2F9F"/>
                </a:solidFill>
                <a:latin typeface="Arial MT"/>
                <a:cs typeface="Arial MT"/>
              </a:rPr>
              <a:t>la </a:t>
            </a:r>
            <a:r>
              <a:rPr dirty="0" sz="1600" spc="-10">
                <a:solidFill>
                  <a:srgbClr val="6F2F9F"/>
                </a:solidFill>
                <a:latin typeface="Arial MT"/>
                <a:cs typeface="Arial MT"/>
              </a:rPr>
              <a:t>saturación.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63203" y="4159567"/>
            <a:ext cx="3120212" cy="258725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33878" y="634212"/>
            <a:ext cx="2557716" cy="345507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9601" rIns="0" bIns="0" rtlCol="0" vert="horz">
            <a:spAutoFit/>
          </a:bodyPr>
          <a:lstStyle/>
          <a:p>
            <a:pPr marL="10858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97370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Transitorios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8904" y="922711"/>
            <a:ext cx="8217128" cy="579019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1782" y="829488"/>
            <a:ext cx="7918640" cy="590791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9195" y="891044"/>
            <a:ext cx="8011827" cy="576497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5525" y="813549"/>
            <a:ext cx="8011150" cy="595951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8371" y="907580"/>
            <a:ext cx="8089310" cy="586548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8904" y="870165"/>
            <a:ext cx="8011405" cy="585886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8896" y="847452"/>
            <a:ext cx="8196601" cy="592561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279" y="829488"/>
            <a:ext cx="8612008" cy="583545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47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6769" y="64973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163472" y="1628139"/>
            <a:ext cx="4259580" cy="281940"/>
          </a:xfrm>
          <a:custGeom>
            <a:avLst/>
            <a:gdLst/>
            <a:ahLst/>
            <a:cxnLst/>
            <a:rect l="l" t="t" r="r" b="b"/>
            <a:pathLst>
              <a:path w="4259580" h="281939">
                <a:moveTo>
                  <a:pt x="4259580" y="0"/>
                </a:moveTo>
                <a:lnTo>
                  <a:pt x="0" y="0"/>
                </a:lnTo>
                <a:lnTo>
                  <a:pt x="0" y="281939"/>
                </a:lnTo>
                <a:lnTo>
                  <a:pt x="4259580" y="281939"/>
                </a:lnTo>
                <a:lnTo>
                  <a:pt x="42595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97916" y="454778"/>
            <a:ext cx="10760075" cy="45091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1671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Fenómenos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Transitorios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Líneas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Extra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Alta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  <a:spcBef>
                <a:spcPts val="1945"/>
              </a:spcBef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dirty="0" sz="1800" spc="-10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FERRORESONANCIA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400"/>
              </a:lnSpc>
              <a:spcBef>
                <a:spcPts val="70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resonancia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lineal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comportamiento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impredecible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puede </a:t>
            </a:r>
            <a:r>
              <a:rPr dirty="0" sz="2000">
                <a:latin typeface="Times New Roman"/>
                <a:cs typeface="Times New Roman"/>
              </a:rPr>
              <a:t>afectar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distribución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pesar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iniciado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eventos </a:t>
            </a:r>
            <a:r>
              <a:rPr dirty="0" sz="2000">
                <a:latin typeface="Times New Roman"/>
                <a:cs typeface="Times New Roman"/>
              </a:rPr>
              <a:t>transitorios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manifiesta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sobre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tensiones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sobre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corrientes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formas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onda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distorsionadas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se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mantienen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vez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establecido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sistema,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esto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es,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régimen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permanente,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cual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puede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causar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serios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daños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0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afectados</a:t>
            </a:r>
            <a:r>
              <a:rPr dirty="0" sz="2000" spc="-1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27940">
              <a:lnSpc>
                <a:spcPts val="24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darse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eléctrico: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capacitancias, </a:t>
            </a:r>
            <a:r>
              <a:rPr dirty="0" sz="2000">
                <a:latin typeface="Times New Roman"/>
                <a:cs typeface="Times New Roman"/>
              </a:rPr>
              <a:t>inductores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lineales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(ferromagnéticos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saturables),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bajas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pérdidas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tensión.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pesar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presentarse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cualquier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mencionadas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párrafo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anterior,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aparición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adquiere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importancia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donde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>
                <a:latin typeface="Times New Roman"/>
                <a:cs typeface="Times New Roman"/>
              </a:rPr>
              <a:t>potenciales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resultar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sumamente costosos,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trabajo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centrará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potencia.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58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53363" y="6582167"/>
            <a:ext cx="344741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https://nidtec.pol.una.py/~cschaer/LibroTFGCesarv1julio.pdf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6769" y="64973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29354" y="454778"/>
            <a:ext cx="10469880" cy="38652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46164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Fenómenos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Transitorios</a:t>
            </a:r>
            <a:r>
              <a:rPr dirty="0" sz="20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Líneas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Extra</a:t>
            </a:r>
            <a:r>
              <a:rPr dirty="0" sz="2000" spc="-114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Alta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920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Diferencias</a:t>
            </a:r>
            <a:r>
              <a:rPr dirty="0" sz="20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entre</a:t>
            </a:r>
            <a:r>
              <a:rPr dirty="0" sz="20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ferroresonancia</a:t>
            </a:r>
            <a:r>
              <a:rPr dirty="0" sz="20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resonancia</a:t>
            </a:r>
            <a:r>
              <a:rPr dirty="0" sz="20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lineal</a:t>
            </a:r>
            <a:endParaRPr sz="2000">
              <a:latin typeface="Arial"/>
              <a:cs typeface="Arial"/>
            </a:endParaRPr>
          </a:p>
          <a:p>
            <a:pPr algn="just" marL="36195" marR="5080">
              <a:lnSpc>
                <a:spcPct val="100000"/>
              </a:lnSpc>
              <a:spcBef>
                <a:spcPts val="1900"/>
              </a:spcBef>
            </a:pP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resonancia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lineal,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simplemente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resonancia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circuitos</a:t>
            </a:r>
            <a:r>
              <a:rPr dirty="0" sz="2000" spc="-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fenómeno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FF0000"/>
                </a:solidFill>
                <a:latin typeface="Times New Roman"/>
                <a:cs typeface="Times New Roman"/>
              </a:rPr>
              <a:t> presenta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circuitos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poseen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capacitancias,</a:t>
            </a:r>
            <a:r>
              <a:rPr dirty="0" sz="20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inductores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resistencias</a:t>
            </a:r>
            <a:r>
              <a:rPr dirty="0" sz="2000">
                <a:latin typeface="Times New Roman"/>
                <a:cs typeface="Times New Roman"/>
              </a:rPr>
              <a:t>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 spc="-10">
                <a:latin typeface="Times New Roman"/>
                <a:cs typeface="Times New Roman"/>
              </a:rPr>
              <a:t>tensión.</a:t>
            </a:r>
            <a:endParaRPr sz="2000">
              <a:latin typeface="Times New Roman"/>
              <a:cs typeface="Times New Roman"/>
            </a:endParaRPr>
          </a:p>
          <a:p>
            <a:pPr marL="36195" marR="9588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resonancia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solamente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término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forzante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igual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natural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oscilaría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forzada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por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externo).</a:t>
            </a:r>
            <a:endParaRPr sz="2000">
              <a:latin typeface="Times New Roman"/>
              <a:cs typeface="Times New Roman"/>
            </a:endParaRPr>
          </a:p>
          <a:p>
            <a:pPr marL="36195" marR="10795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resonancia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manifiesta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 un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sistema, </a:t>
            </a:r>
            <a:r>
              <a:rPr dirty="0" sz="2000">
                <a:latin typeface="Times New Roman"/>
                <a:cs typeface="Times New Roman"/>
              </a:rPr>
              <a:t>pero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momento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onda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del </a:t>
            </a:r>
            <a:r>
              <a:rPr dirty="0" sz="2000">
                <a:latin typeface="Times New Roman"/>
                <a:cs typeface="Times New Roman"/>
              </a:rPr>
              <a:t>término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forzante.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llegar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62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2351" y="36176"/>
            <a:ext cx="6854825" cy="749935"/>
          </a:xfrm>
          <a:prstGeom prst="rect"/>
        </p:spPr>
        <p:txBody>
          <a:bodyPr wrap="square" lIns="0" tIns="41275" rIns="0" bIns="0" rtlCol="0" vert="horz">
            <a:spAutoFit/>
          </a:bodyPr>
          <a:lstStyle/>
          <a:p>
            <a:pPr marL="596900">
              <a:lnSpc>
                <a:spcPct val="100000"/>
              </a:lnSpc>
              <a:spcBef>
                <a:spcPts val="325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2000">
                <a:latin typeface="Arial"/>
                <a:cs typeface="Arial"/>
              </a:rPr>
              <a:t>Fenómenos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Transitorios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Líneas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Extra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Alta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37121" y="1088368"/>
            <a:ext cx="10964545" cy="3380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resonancia,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 todos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lineales,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sensibilidad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iniciales</a:t>
            </a:r>
            <a:r>
              <a:rPr dirty="0" sz="2000" spc="-25">
                <a:latin typeface="Times New Roman"/>
                <a:cs typeface="Times New Roman"/>
              </a:rPr>
              <a:t> del </a:t>
            </a:r>
            <a:r>
              <a:rPr dirty="0" sz="2000">
                <a:latin typeface="Times New Roman"/>
                <a:cs typeface="Times New Roman"/>
              </a:rPr>
              <a:t>sistema.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complejo,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también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posean </a:t>
            </a:r>
            <a:r>
              <a:rPr dirty="0" sz="2000">
                <a:latin typeface="Times New Roman"/>
                <a:cs typeface="Times New Roman"/>
              </a:rPr>
              <a:t>capacitores,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inductores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resistencias;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diferencia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aquí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aparece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necesario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menos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una </a:t>
            </a:r>
            <a:r>
              <a:rPr dirty="0" sz="2000">
                <a:latin typeface="Times New Roman"/>
                <a:cs typeface="Times New Roman"/>
              </a:rPr>
              <a:t>inductancia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lineal.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ferroresonancia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flujo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magnético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través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inductancia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lineal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suficientemente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llevar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saturación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10">
                <a:latin typeface="Times New Roman"/>
                <a:cs typeface="Times New Roman"/>
              </a:rPr>
              <a:t> inductor.</a:t>
            </a:r>
            <a:endParaRPr sz="2000">
              <a:latin typeface="Times New Roman"/>
              <a:cs typeface="Times New Roman"/>
            </a:endParaRPr>
          </a:p>
          <a:p>
            <a:pPr marL="12700" marR="22034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estables,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tendría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10">
                <a:latin typeface="Times New Roman"/>
                <a:cs typeface="Times New Roman"/>
              </a:rPr>
              <a:t> lineal </a:t>
            </a:r>
            <a:r>
              <a:rPr dirty="0" sz="2000">
                <a:latin typeface="Times New Roman"/>
                <a:cs typeface="Times New Roman"/>
              </a:rPr>
              <a:t>(sin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variaciones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onda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frecuencia),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variaciones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respecto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al </a:t>
            </a:r>
            <a:r>
              <a:rPr dirty="0" sz="2000">
                <a:latin typeface="Times New Roman"/>
                <a:cs typeface="Times New Roman"/>
              </a:rPr>
              <a:t>término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forzante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onda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sistema,</a:t>
            </a:r>
            <a:r>
              <a:rPr dirty="0" sz="2000" spc="-10">
                <a:latin typeface="Times New Roman"/>
                <a:cs typeface="Times New Roman"/>
              </a:rPr>
              <a:t> estos </a:t>
            </a:r>
            <a:r>
              <a:rPr dirty="0" sz="2000">
                <a:latin typeface="Times New Roman"/>
                <a:cs typeface="Times New Roman"/>
              </a:rPr>
              <a:t>últimos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potencialmente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dañinos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sistema.</a:t>
            </a:r>
            <a:endParaRPr sz="2000">
              <a:latin typeface="Times New Roman"/>
              <a:cs typeface="Times New Roman"/>
            </a:endParaRPr>
          </a:p>
          <a:p>
            <a:pPr marL="12700" marR="18732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Además,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ferroresonancia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sensibilidad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estados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iniciales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un </a:t>
            </a:r>
            <a:r>
              <a:rPr dirty="0" sz="2000">
                <a:latin typeface="Times New Roman"/>
                <a:cs typeface="Times New Roman"/>
              </a:rPr>
              <a:t>comportamiento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típico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lineales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62</a:t>
            </a:fld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1148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717" y="1112812"/>
            <a:ext cx="9968661" cy="529512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62</a:t>
            </a:fld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3286" y="1078788"/>
            <a:ext cx="3920249" cy="228616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0563" rIns="0" bIns="0" rtlCol="0" vert="horz">
            <a:spAutoFit/>
          </a:bodyPr>
          <a:lstStyle/>
          <a:p>
            <a:pPr marL="22542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89756" y="680450"/>
            <a:ext cx="11509375" cy="5881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Efecto</a:t>
            </a:r>
            <a:r>
              <a:rPr dirty="0" sz="24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ferranti</a:t>
            </a:r>
            <a:endParaRPr sz="2400">
              <a:latin typeface="Arial"/>
              <a:cs typeface="Arial"/>
            </a:endParaRPr>
          </a:p>
          <a:p>
            <a:pPr marL="35560" marR="4367530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efecto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Ferranti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sobretensión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producida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larga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línea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de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transmisión,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relativa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final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misma,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ocurre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cuando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esta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está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desconectada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carga,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bien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carga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muy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pequeña.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Este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efecto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debido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capacitancia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distribuida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línea.</a:t>
            </a:r>
            <a:endParaRPr sz="1800">
              <a:latin typeface="Times New Roman"/>
              <a:cs typeface="Times New Roman"/>
            </a:endParaRPr>
          </a:p>
          <a:p>
            <a:pPr algn="just" marL="321945" marR="4245610" indent="-28702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21945" algn="l"/>
              </a:tabLst>
            </a:pP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transmisión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extensa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arrastra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cantidad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sustancial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8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carga.</a:t>
            </a:r>
            <a:r>
              <a:rPr dirty="0" sz="1800" spc="8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Si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8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este</a:t>
            </a:r>
            <a:r>
              <a:rPr dirty="0" sz="1800" spc="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tipo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esta</a:t>
            </a:r>
            <a:r>
              <a:rPr dirty="0" sz="1800" spc="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circuito</a:t>
            </a:r>
            <a:r>
              <a:rPr dirty="0" sz="1800" spc="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abierto</a:t>
            </a:r>
            <a:r>
              <a:rPr dirty="0" sz="1800" spc="7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o</a:t>
            </a:r>
            <a:r>
              <a:rPr dirty="0" sz="1800" spc="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muy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ligeramente</a:t>
            </a:r>
            <a:r>
              <a:rPr dirty="0" sz="1800" spc="2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cargada</a:t>
            </a:r>
            <a:r>
              <a:rPr dirty="0" sz="18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extremo</a:t>
            </a:r>
            <a:r>
              <a:rPr dirty="0" sz="18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final.</a:t>
            </a:r>
            <a:r>
              <a:rPr dirty="0" sz="18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2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extremo</a:t>
            </a:r>
            <a:r>
              <a:rPr dirty="0" sz="18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final,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siendo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mayor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extremo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inicial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línea,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le</a:t>
            </a:r>
            <a:r>
              <a:rPr dirty="0" sz="1800" spc="1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conoce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como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efecto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ferranti.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Todas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cargas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inductivas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naturaleza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por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1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tanto</a:t>
            </a:r>
            <a:r>
              <a:rPr dirty="0" sz="1800" spc="1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ellas</a:t>
            </a:r>
            <a:r>
              <a:rPr dirty="0" sz="1800" spc="17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consumen</a:t>
            </a:r>
            <a:r>
              <a:rPr dirty="0" sz="1800" spc="1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mucha</a:t>
            </a:r>
            <a:r>
              <a:rPr dirty="0" sz="1800" spc="18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1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18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17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líneas</a:t>
            </a:r>
            <a:r>
              <a:rPr dirty="0" sz="1800" spc="17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transmisión.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tal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manera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hay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caída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líneas</a:t>
            </a:r>
            <a:endParaRPr sz="1800">
              <a:latin typeface="Times New Roman"/>
              <a:cs typeface="Times New Roman"/>
            </a:endParaRPr>
          </a:p>
          <a:p>
            <a:pPr algn="just" marL="320675" marR="5080" indent="-285750">
              <a:lnSpc>
                <a:spcPts val="2020"/>
              </a:lnSpc>
              <a:spcBef>
                <a:spcPts val="380"/>
              </a:spcBef>
              <a:buFont typeface="Arial MT"/>
              <a:buChar char="•"/>
              <a:tabLst>
                <a:tab pos="321945" algn="l"/>
              </a:tabLst>
            </a:pP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capacitores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quienes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suministran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están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conectados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paralelo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transmisión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extremo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final,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así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compensar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consumida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cargas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inductivas.</a:t>
            </a:r>
            <a:endParaRPr sz="1800">
              <a:latin typeface="Times New Roman"/>
              <a:cs typeface="Times New Roman"/>
            </a:endParaRPr>
          </a:p>
          <a:p>
            <a:pPr algn="just" marL="298450" marR="222885" indent="-286385">
              <a:lnSpc>
                <a:spcPct val="100000"/>
              </a:lnSpc>
              <a:spcBef>
                <a:spcPts val="1510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Como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inductiva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aumenta,</a:t>
            </a:r>
            <a:r>
              <a:rPr dirty="0" sz="1800" spc="1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varios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capacitores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conectados</a:t>
            </a:r>
            <a:r>
              <a:rPr dirty="0" sz="1800" spc="1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paralelo</a:t>
            </a:r>
            <a:r>
              <a:rPr dirty="0" sz="1800" spc="1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conmutación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electrónica.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Esta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consumida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cargas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inductivas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suministradas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capacitores,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modo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reduce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el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consumo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 la línea. Sin embargo, cuando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cargas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inductivas son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desconectadas, los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capacitores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siguen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operando.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1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suministrada</a:t>
            </a:r>
            <a:r>
              <a:rPr dirty="0" sz="1800" spc="1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1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capacitores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</a:t>
            </a:r>
            <a:r>
              <a:rPr dirty="0" sz="1800" spc="1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suma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1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1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transmisión</a:t>
            </a:r>
            <a:r>
              <a:rPr dirty="0" sz="1800" spc="1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debido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la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ausencia de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inductancia.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Como resultado</a:t>
            </a:r>
            <a:r>
              <a:rPr dirty="0" sz="18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8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voltaje</a:t>
            </a:r>
            <a:r>
              <a:rPr dirty="0" sz="18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final</a:t>
            </a:r>
            <a:r>
              <a:rPr dirty="0" sz="18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línea</a:t>
            </a:r>
            <a:r>
              <a:rPr dirty="0" sz="18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incrementa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 mayor que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8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extremo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inicial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línea.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Esto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conocido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como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efecto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ferranti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62</a:t>
            </a:fld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6923" y="658769"/>
            <a:ext cx="11300460" cy="2738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2160"/>
              </a:lnSpc>
              <a:spcBef>
                <a:spcPts val="100"/>
              </a:spcBef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¿Por</a:t>
            </a:r>
            <a:r>
              <a:rPr dirty="0" sz="18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qué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el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aumento</a:t>
            </a:r>
            <a:r>
              <a:rPr dirty="0" sz="18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voltaje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dirty="0" sz="18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una</a:t>
            </a:r>
            <a:r>
              <a:rPr dirty="0" sz="18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línea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8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transmisión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larga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sin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carga?</a:t>
            </a:r>
            <a:endParaRPr sz="1800">
              <a:latin typeface="Arial"/>
              <a:cs typeface="Arial"/>
            </a:endParaRPr>
          </a:p>
          <a:p>
            <a:pPr algn="just" marL="12700" marR="5715">
              <a:lnSpc>
                <a:spcPts val="1920"/>
              </a:lnSpc>
              <a:spcBef>
                <a:spcPts val="60"/>
              </a:spcBef>
            </a:pPr>
            <a:r>
              <a:rPr dirty="0" sz="1600">
                <a:solidFill>
                  <a:srgbClr val="00AFEF"/>
                </a:solidFill>
                <a:latin typeface="Times New Roman"/>
                <a:cs typeface="Times New Roman"/>
              </a:rPr>
              <a:t>El</a:t>
            </a:r>
            <a:r>
              <a:rPr dirty="0" sz="1600" spc="1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AFEF"/>
                </a:solidFill>
                <a:latin typeface="Times New Roman"/>
                <a:cs typeface="Times New Roman"/>
              </a:rPr>
              <a:t>efecto</a:t>
            </a:r>
            <a:r>
              <a:rPr dirty="0" sz="1600" spc="1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AFEF"/>
                </a:solidFill>
                <a:latin typeface="Times New Roman"/>
                <a:cs typeface="Times New Roman"/>
              </a:rPr>
              <a:t>ferranti</a:t>
            </a:r>
            <a:r>
              <a:rPr dirty="0" sz="1600" spc="5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ocurre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cuando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corriente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arrastrada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capacitancia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distribuida de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 de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transmisión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mayor que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corriente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asociada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con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carga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al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final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línea.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Ademas,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efecto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ferranti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tiende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ser más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problemático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cuando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hay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poca</a:t>
            </a:r>
            <a:r>
              <a:rPr dirty="0" sz="16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carga,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especialmente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6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circuitos</a:t>
            </a:r>
            <a:r>
              <a:rPr dirty="0" sz="16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subterráneos</a:t>
            </a:r>
            <a:r>
              <a:rPr dirty="0" sz="16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donde</a:t>
            </a:r>
            <a:r>
              <a:rPr dirty="0" sz="16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capacitancia</a:t>
            </a:r>
            <a:r>
              <a:rPr dirty="0" sz="1600" spc="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6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8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mayor</a:t>
            </a:r>
            <a:r>
              <a:rPr dirty="0" sz="16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6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6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600" spc="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aérea</a:t>
            </a:r>
            <a:r>
              <a:rPr dirty="0" sz="1600" spc="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equivalente.</a:t>
            </a:r>
            <a:r>
              <a:rPr dirty="0" sz="1600" spc="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Este</a:t>
            </a:r>
            <a:r>
              <a:rPr dirty="0" sz="16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efecto</a:t>
            </a:r>
            <a:r>
              <a:rPr dirty="0" sz="16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debido</a:t>
            </a:r>
            <a:r>
              <a:rPr dirty="0" sz="1600" spc="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6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caída</a:t>
            </a:r>
            <a:r>
              <a:rPr dirty="0" sz="16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 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través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inductancia de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(debido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corriente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carga),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estando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fase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con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voltajes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del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extremo</a:t>
            </a:r>
            <a:r>
              <a:rPr dirty="0" sz="1600" spc="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inicial.</a:t>
            </a:r>
            <a:r>
              <a:rPr dirty="0" sz="16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Como</a:t>
            </a:r>
            <a:r>
              <a:rPr dirty="0" sz="16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esta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caída</a:t>
            </a:r>
            <a:r>
              <a:rPr dirty="0" sz="1600" spc="3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afecta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3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extremo</a:t>
            </a:r>
            <a:r>
              <a:rPr dirty="0" sz="1600" spc="3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inicial,</a:t>
            </a:r>
            <a:r>
              <a:rPr dirty="0" sz="16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del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extremo</a:t>
            </a:r>
            <a:r>
              <a:rPr dirty="0" sz="1600" spc="3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final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se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vuelve</a:t>
            </a:r>
            <a:r>
              <a:rPr dirty="0" sz="1600" spc="3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más</a:t>
            </a:r>
            <a:r>
              <a:rPr dirty="0" sz="1600" spc="3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grande.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3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efecto</a:t>
            </a:r>
            <a:r>
              <a:rPr dirty="0" sz="1600" spc="3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ferranti</a:t>
            </a:r>
            <a:r>
              <a:rPr dirty="0" sz="1600" spc="3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será</a:t>
            </a:r>
            <a:r>
              <a:rPr dirty="0" sz="1600" spc="37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mas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pronunciado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cuanto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mas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largo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cuanto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mas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alto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aplicado.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3970" marR="5080">
              <a:lnSpc>
                <a:spcPct val="100000"/>
              </a:lnSpc>
            </a:pP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efecto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ferranti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no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un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problema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líneas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están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cargadas,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porque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efecto capacitivo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constante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independiente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 carga,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mientras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600" spc="3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 inductancia variara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con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 carga.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Como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carga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inductiva es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añadida,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2C2E34"/>
                </a:solidFill>
                <a:latin typeface="Times New Roman"/>
                <a:cs typeface="Times New Roman"/>
              </a:rPr>
              <a:t>VAR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generado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 capacitancia</a:t>
            </a:r>
            <a:r>
              <a:rPr dirty="0" sz="16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 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la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consumida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2C2E34"/>
                </a:solidFill>
                <a:latin typeface="Times New Roman"/>
                <a:cs typeface="Times New Roman"/>
              </a:rPr>
              <a:t>carga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0427" y="3633519"/>
            <a:ext cx="4967605" cy="2251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2C2E34"/>
                </a:solidFill>
                <a:latin typeface="Times New Roman"/>
                <a:cs typeface="Times New Roman"/>
              </a:rPr>
              <a:t>Como</a:t>
            </a:r>
            <a:r>
              <a:rPr dirty="0" sz="1800" spc="-45" b="1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2E34"/>
                </a:solidFill>
                <a:latin typeface="Times New Roman"/>
                <a:cs typeface="Times New Roman"/>
              </a:rPr>
              <a:t>reducir</a:t>
            </a:r>
            <a:r>
              <a:rPr dirty="0" sz="1800" spc="-75" b="1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-45" b="1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2E34"/>
                </a:solidFill>
                <a:latin typeface="Times New Roman"/>
                <a:cs typeface="Times New Roman"/>
              </a:rPr>
              <a:t>efecto</a:t>
            </a:r>
            <a:r>
              <a:rPr dirty="0" sz="1800" spc="-60" b="1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2C2E34"/>
                </a:solidFill>
                <a:latin typeface="Times New Roman"/>
                <a:cs typeface="Times New Roman"/>
              </a:rPr>
              <a:t>ferranti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Reactores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600" spc="-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capacitores</a:t>
            </a:r>
            <a:r>
              <a:rPr dirty="0" sz="16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serie:</a:t>
            </a:r>
            <a:endParaRPr sz="1600">
              <a:latin typeface="Times New Roman"/>
              <a:cs typeface="Times New Roman"/>
            </a:endParaRPr>
          </a:p>
          <a:p>
            <a:pPr algn="just" marL="298450" marR="5080" indent="-286385">
              <a:lnSpc>
                <a:spcPct val="100000"/>
              </a:lnSpc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	La</a:t>
            </a:r>
            <a:r>
              <a:rPr dirty="0" sz="1600" spc="11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necesidad</a:t>
            </a:r>
            <a:r>
              <a:rPr dirty="0" sz="16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largos</a:t>
            </a:r>
            <a:r>
              <a:rPr dirty="0" sz="16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reactores</a:t>
            </a:r>
            <a:r>
              <a:rPr dirty="0" sz="16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600" spc="11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apareció</a:t>
            </a:r>
            <a:r>
              <a:rPr dirty="0" sz="16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cuando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largas</a:t>
            </a:r>
            <a:r>
              <a:rPr dirty="0" sz="1600" spc="1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líneas</a:t>
            </a:r>
            <a:r>
              <a:rPr dirty="0" sz="1600" spc="1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1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transmisión</a:t>
            </a:r>
            <a:r>
              <a:rPr dirty="0" sz="1600" spc="1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17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600" spc="18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para</a:t>
            </a:r>
            <a:r>
              <a:rPr dirty="0" sz="1600" spc="18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sistemas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voltaje,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220</a:t>
            </a:r>
            <a:r>
              <a:rPr dirty="0" sz="16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kv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o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mas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altas,</a:t>
            </a:r>
            <a:r>
              <a:rPr dirty="0" sz="16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fueron</a:t>
            </a:r>
            <a:r>
              <a:rPr dirty="0" sz="16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construidas.</a:t>
            </a:r>
            <a:endParaRPr sz="1600">
              <a:latin typeface="Times New Roman"/>
              <a:cs typeface="Times New Roman"/>
            </a:endParaRPr>
          </a:p>
          <a:p>
            <a:pPr algn="just" marL="299085" marR="635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300355" algn="l"/>
              </a:tabLst>
            </a:pP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	Los</a:t>
            </a:r>
            <a:r>
              <a:rPr dirty="0" sz="1600" spc="12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parámetros</a:t>
            </a:r>
            <a:r>
              <a:rPr dirty="0" sz="1600" spc="13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característicos</a:t>
            </a:r>
            <a:r>
              <a:rPr dirty="0" sz="1600" spc="125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13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600" spc="12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600" spc="13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600" spc="130">
                <a:solidFill>
                  <a:srgbClr val="2C2E34"/>
                </a:solidFill>
                <a:latin typeface="Times New Roman"/>
                <a:cs typeface="Times New Roman"/>
              </a:rPr>
              <a:t>  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la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inductancia</a:t>
            </a:r>
            <a:r>
              <a:rPr dirty="0" sz="1600" spc="7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serie</a:t>
            </a:r>
            <a:r>
              <a:rPr dirty="0" sz="16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(debido</a:t>
            </a:r>
            <a:r>
              <a:rPr dirty="0" sz="16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al</a:t>
            </a:r>
            <a:r>
              <a:rPr dirty="0" sz="16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campo</a:t>
            </a:r>
            <a:r>
              <a:rPr dirty="0" sz="16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magnético</a:t>
            </a:r>
            <a:r>
              <a:rPr dirty="0" sz="16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alrededor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6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600" spc="2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conductores)</a:t>
            </a:r>
            <a:r>
              <a:rPr dirty="0" sz="16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6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capacitancia</a:t>
            </a:r>
            <a:r>
              <a:rPr dirty="0" sz="1600" spc="2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6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(debido</a:t>
            </a:r>
            <a:r>
              <a:rPr dirty="0" sz="1600" spc="27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C2E34"/>
                </a:solidFill>
                <a:latin typeface="Times New Roman"/>
                <a:cs typeface="Times New Roman"/>
              </a:rPr>
              <a:t>al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campo electrostático</a:t>
            </a:r>
            <a:r>
              <a:rPr dirty="0" sz="16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6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C2E34"/>
                </a:solidFill>
                <a:latin typeface="Times New Roman"/>
                <a:cs typeface="Times New Roman"/>
              </a:rPr>
              <a:t>tierra).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711" y="3409035"/>
            <a:ext cx="6458347" cy="186761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025" rIns="0" bIns="0" rtlCol="0" vert="horz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629147" y="5424932"/>
            <a:ext cx="519430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Técnicas</a:t>
            </a:r>
            <a:r>
              <a:rPr dirty="0" sz="1400" spc="-2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1400" spc="-4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400" spc="-1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control</a:t>
            </a:r>
            <a:r>
              <a:rPr dirty="0" sz="1400" spc="-4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400" spc="-2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efecto</a:t>
            </a:r>
            <a:r>
              <a:rPr dirty="0" sz="1400" spc="-2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Ferranti</a:t>
            </a:r>
            <a:r>
              <a:rPr dirty="0" sz="1400" spc="-3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400" spc="-2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líneas</a:t>
            </a:r>
            <a:r>
              <a:rPr dirty="0" sz="1400" spc="-5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8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imes New Roman"/>
                <a:cs typeface="Times New Roman"/>
              </a:rPr>
              <a:t>Alta</a:t>
            </a:r>
            <a:r>
              <a:rPr dirty="0" sz="1400" spc="-5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1F1F1F"/>
                </a:solidFill>
                <a:latin typeface="Times New Roman"/>
                <a:cs typeface="Times New Roman"/>
              </a:rPr>
              <a:t>Tensión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62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5972047" y="5638291"/>
            <a:ext cx="209931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Compensadores</a:t>
            </a:r>
            <a:r>
              <a:rPr dirty="0" sz="14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síncronos.</a:t>
            </a:r>
            <a:r>
              <a:rPr dirty="0" sz="1400" spc="-7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...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972047" y="5851652"/>
            <a:ext cx="1546225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Reactancias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Shunt.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...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72047" y="6065011"/>
            <a:ext cx="557657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Compensador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estático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potencia</a:t>
            </a:r>
            <a:r>
              <a:rPr dirty="0" sz="14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reactiva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(SVC,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Static</a:t>
            </a:r>
            <a:r>
              <a:rPr dirty="0" sz="1400" spc="-6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50">
                <a:solidFill>
                  <a:srgbClr val="1F1F1F"/>
                </a:solidFill>
                <a:latin typeface="Times New Roman"/>
                <a:cs typeface="Times New Roman"/>
              </a:rPr>
              <a:t>Var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Compensators)</a:t>
            </a:r>
            <a:r>
              <a:rPr dirty="0" sz="14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...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616451" y="5602805"/>
            <a:ext cx="160655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3.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4.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72047" y="6278371"/>
            <a:ext cx="440182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Transporte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 energía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eléctrica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en corriente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continua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(HVDC)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9290" y="848717"/>
            <a:ext cx="23964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Rechazo</a:t>
            </a:r>
            <a:r>
              <a:rPr dirty="0" sz="24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carga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43940" y="1303280"/>
            <a:ext cx="106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43153" y="1344942"/>
            <a:ext cx="252857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9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perdida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súbita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carga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71469" y="1344942"/>
            <a:ext cx="2418715" cy="2533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produce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elevación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43153" y="1619262"/>
            <a:ext cx="3586479" cy="2533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4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 a lo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largo de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todo el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sistema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104092" y="1577600"/>
            <a:ext cx="13436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.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reducción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9767" y="1851920"/>
            <a:ext cx="491617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flujo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corriente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provoca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efecto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capacitivo </a:t>
            </a:r>
            <a:r>
              <a:rPr dirty="0" sz="1800">
                <a:latin typeface="Times New Roman"/>
                <a:cs typeface="Times New Roman"/>
              </a:rPr>
              <a:t>de las</a:t>
            </a:r>
            <a:r>
              <a:rPr dirty="0" sz="1800" spc="4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líneas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aumente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provocando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así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aumento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tensión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31216" y="2903480"/>
            <a:ext cx="30130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868680" algn="l"/>
                <a:tab pos="1126490" algn="l"/>
                <a:tab pos="1492250" algn="l"/>
                <a:tab pos="1548765" algn="l"/>
                <a:tab pos="1831975" algn="l"/>
                <a:tab pos="2034539" algn="l"/>
              </a:tabLst>
            </a:pPr>
            <a:r>
              <a:rPr dirty="0" sz="1800" spc="-20">
                <a:latin typeface="Times New Roman"/>
                <a:cs typeface="Times New Roman"/>
              </a:rPr>
              <a:t>Otro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10">
                <a:latin typeface="Times New Roman"/>
                <a:cs typeface="Times New Roman"/>
              </a:rPr>
              <a:t>factor</a:t>
            </a:r>
            <a:r>
              <a:rPr dirty="0" sz="1800">
                <a:latin typeface="Times New Roman"/>
                <a:cs typeface="Times New Roman"/>
              </a:rPr>
              <a:t>		</a:t>
            </a:r>
            <a:r>
              <a:rPr dirty="0" sz="1800" spc="-25">
                <a:latin typeface="Times New Roman"/>
                <a:cs typeface="Times New Roman"/>
              </a:rPr>
              <a:t>que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0">
                <a:latin typeface="Times New Roman"/>
                <a:cs typeface="Times New Roman"/>
              </a:rPr>
              <a:t>contribuye </a:t>
            </a:r>
            <a:r>
              <a:rPr dirty="0" sz="1800" spc="-10">
                <a:latin typeface="Times New Roman"/>
                <a:cs typeface="Times New Roman"/>
              </a:rPr>
              <a:t>tensión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5">
                <a:latin typeface="Times New Roman"/>
                <a:cs typeface="Times New Roman"/>
              </a:rPr>
              <a:t>es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5">
                <a:latin typeface="Times New Roman"/>
                <a:cs typeface="Times New Roman"/>
              </a:rPr>
              <a:t>la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10">
                <a:latin typeface="Times New Roman"/>
                <a:cs typeface="Times New Roman"/>
              </a:rPr>
              <a:t>aceleración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254679" y="2903480"/>
            <a:ext cx="21913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0014">
              <a:lnSpc>
                <a:spcPct val="100000"/>
              </a:lnSpc>
              <a:spcBef>
                <a:spcPts val="100"/>
              </a:spcBef>
              <a:tabLst>
                <a:tab pos="516890" algn="l"/>
                <a:tab pos="614680" algn="l"/>
                <a:tab pos="935990" algn="l"/>
                <a:tab pos="1913889" algn="l"/>
                <a:tab pos="1964689" algn="l"/>
              </a:tabLst>
            </a:pPr>
            <a:r>
              <a:rPr dirty="0" sz="1800" spc="-25">
                <a:latin typeface="Times New Roman"/>
                <a:cs typeface="Times New Roman"/>
              </a:rPr>
              <a:t>con</a:t>
            </a:r>
            <a:r>
              <a:rPr dirty="0" sz="1800">
                <a:latin typeface="Times New Roman"/>
                <a:cs typeface="Times New Roman"/>
              </a:rPr>
              <a:t>		</a:t>
            </a:r>
            <a:r>
              <a:rPr dirty="0" sz="1800" spc="-25">
                <a:latin typeface="Times New Roman"/>
                <a:cs typeface="Times New Roman"/>
              </a:rPr>
              <a:t>la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10">
                <a:latin typeface="Times New Roman"/>
                <a:cs typeface="Times New Roman"/>
              </a:rPr>
              <a:t>elevación</a:t>
            </a:r>
            <a:r>
              <a:rPr dirty="0" sz="1800">
                <a:latin typeface="Times New Roman"/>
                <a:cs typeface="Times New Roman"/>
              </a:rPr>
              <a:t>		</a:t>
            </a:r>
            <a:r>
              <a:rPr dirty="0" sz="1800" spc="-35">
                <a:latin typeface="Times New Roman"/>
                <a:cs typeface="Times New Roman"/>
              </a:rPr>
              <a:t>de </a:t>
            </a:r>
            <a:r>
              <a:rPr dirty="0" sz="1800" spc="-25">
                <a:latin typeface="Times New Roman"/>
                <a:cs typeface="Times New Roman"/>
              </a:rPr>
              <a:t>que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10">
                <a:latin typeface="Times New Roman"/>
                <a:cs typeface="Times New Roman"/>
              </a:rPr>
              <a:t>experimentan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5">
                <a:latin typeface="Times New Roman"/>
                <a:cs typeface="Times New Roman"/>
              </a:rPr>
              <a:t>los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98134" y="1334042"/>
            <a:ext cx="32886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spc="-10">
                <a:latin typeface="Times New Roman"/>
                <a:cs typeface="Times New Roman"/>
              </a:rPr>
              <a:t>Diagrama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fasorial</a:t>
            </a:r>
            <a:r>
              <a:rPr dirty="0" sz="1800" spc="-9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fenómeno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61899" y="1716252"/>
            <a:ext cx="5136515" cy="1360170"/>
            <a:chOff x="6461899" y="1716252"/>
            <a:chExt cx="5136515" cy="136017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61899" y="1716252"/>
              <a:ext cx="5136371" cy="135975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0222052" y="2338959"/>
              <a:ext cx="278130" cy="192405"/>
            </a:xfrm>
            <a:custGeom>
              <a:avLst/>
              <a:gdLst/>
              <a:ahLst/>
              <a:cxnLst/>
              <a:rect l="l" t="t" r="r" b="b"/>
              <a:pathLst>
                <a:path w="278129" h="192405">
                  <a:moveTo>
                    <a:pt x="277545" y="0"/>
                  </a:moveTo>
                  <a:lnTo>
                    <a:pt x="0" y="0"/>
                  </a:lnTo>
                  <a:lnTo>
                    <a:pt x="0" y="192062"/>
                  </a:lnTo>
                  <a:lnTo>
                    <a:pt x="277545" y="192062"/>
                  </a:lnTo>
                  <a:lnTo>
                    <a:pt x="277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291799" y="2542143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0" y="0"/>
                  </a:moveTo>
                  <a:lnTo>
                    <a:pt x="136575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6096000" y="3878992"/>
            <a:ext cx="5916930" cy="2419985"/>
            <a:chOff x="6096000" y="3878992"/>
            <a:chExt cx="5916930" cy="241998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0" y="4512538"/>
              <a:ext cx="2595156" cy="134661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2386" y="5340095"/>
              <a:ext cx="3289934" cy="958621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7562443" y="3878998"/>
              <a:ext cx="2320290" cy="1449070"/>
            </a:xfrm>
            <a:custGeom>
              <a:avLst/>
              <a:gdLst/>
              <a:ahLst/>
              <a:cxnLst/>
              <a:rect l="l" t="t" r="r" b="b"/>
              <a:pathLst>
                <a:path w="2320290" h="1449070">
                  <a:moveTo>
                    <a:pt x="596773" y="20675"/>
                  </a:moveTo>
                  <a:lnTo>
                    <a:pt x="578434" y="0"/>
                  </a:lnTo>
                  <a:lnTo>
                    <a:pt x="82537" y="560158"/>
                  </a:lnTo>
                  <a:lnTo>
                    <a:pt x="45770" y="518820"/>
                  </a:lnTo>
                  <a:lnTo>
                    <a:pt x="0" y="674001"/>
                  </a:lnTo>
                  <a:lnTo>
                    <a:pt x="137642" y="622109"/>
                  </a:lnTo>
                  <a:lnTo>
                    <a:pt x="100888" y="580796"/>
                  </a:lnTo>
                  <a:lnTo>
                    <a:pt x="596773" y="20675"/>
                  </a:lnTo>
                  <a:close/>
                </a:path>
                <a:path w="2320290" h="1449070">
                  <a:moveTo>
                    <a:pt x="2319782" y="1302550"/>
                  </a:moveTo>
                  <a:lnTo>
                    <a:pt x="2267877" y="1302550"/>
                  </a:lnTo>
                  <a:lnTo>
                    <a:pt x="2267877" y="231559"/>
                  </a:lnTo>
                  <a:lnTo>
                    <a:pt x="2241918" y="231559"/>
                  </a:lnTo>
                  <a:lnTo>
                    <a:pt x="2241918" y="1302550"/>
                  </a:lnTo>
                  <a:lnTo>
                    <a:pt x="2190013" y="1302550"/>
                  </a:lnTo>
                  <a:lnTo>
                    <a:pt x="2254897" y="1448866"/>
                  </a:lnTo>
                  <a:lnTo>
                    <a:pt x="2319782" y="1302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6225009" y="3861199"/>
            <a:ext cx="8756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Times New Roman"/>
                <a:cs typeface="Times New Roman"/>
              </a:rPr>
              <a:t>Antes</a:t>
            </a:r>
            <a:r>
              <a:rPr dirty="0" sz="1800" spc="-9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del </a:t>
            </a:r>
            <a:r>
              <a:rPr dirty="0" sz="1800" spc="-10">
                <a:latin typeface="Times New Roman"/>
                <a:cs typeface="Times New Roman"/>
              </a:rPr>
              <a:t>rechazo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27" name="object 27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0115552" y="4611465"/>
            <a:ext cx="11264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Después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del </a:t>
            </a:r>
            <a:r>
              <a:rPr dirty="0" sz="1800" spc="-10">
                <a:latin typeface="Times New Roman"/>
                <a:cs typeface="Times New Roman"/>
              </a:rPr>
              <a:t>rechazo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70602" y="3452120"/>
            <a:ext cx="5203190" cy="1012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9079" marR="31115" indent="-635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generadores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rechazo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carga.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reguladores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8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velocidad</a:t>
            </a:r>
            <a:r>
              <a:rPr dirty="0" sz="1800" spc="3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amortiguan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este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efecto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1285"/>
              </a:spcBef>
              <a:buFont typeface="Arial MT"/>
              <a:buChar char="•"/>
              <a:tabLst>
                <a:tab pos="299085" algn="l"/>
                <a:tab pos="3133090" algn="l"/>
              </a:tabLst>
            </a:pP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3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3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estudio</a:t>
            </a:r>
            <a:r>
              <a:rPr dirty="0" sz="1800" spc="3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3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rechazo</a:t>
            </a:r>
            <a:r>
              <a:rPr dirty="0" sz="1800">
                <a:latin typeface="Times New Roman"/>
                <a:cs typeface="Times New Roman"/>
              </a:rPr>
              <a:t>	de</a:t>
            </a:r>
            <a:r>
              <a:rPr dirty="0" sz="1800" spc="3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carga</a:t>
            </a:r>
            <a:r>
              <a:rPr dirty="0" sz="1800" spc="3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3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frecuencia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56200" y="4438486"/>
            <a:ext cx="49187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industrial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modelado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misma </a:t>
            </a:r>
            <a:r>
              <a:rPr dirty="0" sz="1800">
                <a:latin typeface="Times New Roman"/>
                <a:cs typeface="Times New Roman"/>
              </a:rPr>
              <a:t>manera</a:t>
            </a:r>
            <a:r>
              <a:rPr dirty="0" sz="1800" spc="459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46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46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46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estudio</a:t>
            </a:r>
            <a:r>
              <a:rPr dirty="0" sz="1800" spc="45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465">
                <a:latin typeface="Times New Roman"/>
                <a:cs typeface="Times New Roman"/>
              </a:rPr>
              <a:t>  </a:t>
            </a:r>
            <a:r>
              <a:rPr dirty="0" sz="1800" spc="-10">
                <a:latin typeface="Times New Roman"/>
                <a:cs typeface="Times New Roman"/>
              </a:rPr>
              <a:t>estabilidad convencional.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modelan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controles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velocidad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tensión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409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máquinas.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849767" y="990221"/>
            <a:ext cx="1699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Rechazo</a:t>
            </a:r>
            <a:r>
              <a:rPr dirty="0" sz="1800" spc="-4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00FF"/>
                </a:solidFill>
                <a:latin typeface="Times New Roman"/>
                <a:cs typeface="Times New Roman"/>
              </a:rPr>
              <a:t>carga: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5832" y="829311"/>
            <a:ext cx="5346700" cy="149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Subida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tensión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sobretensión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opuesto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caída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subida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b="1">
                <a:latin typeface="Times New Roman"/>
                <a:cs typeface="Times New Roman"/>
              </a:rPr>
              <a:t>,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incremento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CA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duración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 entre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0,5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ciclos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minuto.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Entre </a:t>
            </a:r>
            <a:r>
              <a:rPr dirty="0" sz="1800" b="1">
                <a:latin typeface="Times New Roman"/>
                <a:cs typeface="Times New Roman"/>
              </a:rPr>
              <a:t>las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causas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habituales,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están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conexiones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neutro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5832" y="2295399"/>
            <a:ext cx="19253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alta</a:t>
            </a:r>
            <a:r>
              <a:rPr dirty="0" sz="1800" spc="-10" b="1">
                <a:latin typeface="Times New Roman"/>
                <a:cs typeface="Times New Roman"/>
              </a:rPr>
              <a:t> impedancia</a:t>
            </a:r>
            <a:r>
              <a:rPr dirty="0" sz="1800" spc="-1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83828" y="2337054"/>
            <a:ext cx="306324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reducciones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súbitas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cargas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28536" y="2590038"/>
            <a:ext cx="4548505" cy="2743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00"/>
              </a:lnSpc>
            </a:pPr>
            <a:r>
              <a:rPr dirty="0" sz="1800">
                <a:latin typeface="Times New Roman"/>
                <a:cs typeface="Times New Roman"/>
              </a:rPr>
              <a:t>grandes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trifásicos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51256" y="2569719"/>
            <a:ext cx="6089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.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Igual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5832" y="2844039"/>
            <a:ext cx="530415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caídas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efectos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perjudiciales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una </a:t>
            </a:r>
            <a:r>
              <a:rPr dirty="0" sz="1800">
                <a:latin typeface="Times New Roman"/>
                <a:cs typeface="Times New Roman"/>
              </a:rPr>
              <a:t>subida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degradación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contactos </a:t>
            </a:r>
            <a:r>
              <a:rPr dirty="0" sz="1800">
                <a:latin typeface="Times New Roman"/>
                <a:cs typeface="Times New Roman"/>
              </a:rPr>
              <a:t>eléctricos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daños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semiconductores)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 </a:t>
            </a:r>
            <a:r>
              <a:rPr dirty="0" sz="1800">
                <a:latin typeface="Times New Roman"/>
                <a:cs typeface="Times New Roman"/>
              </a:rPr>
              <a:t>general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pasan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desapercibidos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durante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largos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períodos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tiempo.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embargo,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resultado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inmediato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>
                <a:latin typeface="Times New Roman"/>
                <a:cs typeface="Times New Roman"/>
              </a:rPr>
              <a:t>perceptible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parpadeo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luces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errores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los </a:t>
            </a:r>
            <a:r>
              <a:rPr dirty="0" sz="1800" spc="-10">
                <a:latin typeface="Times New Roman"/>
                <a:cs typeface="Times New Roman"/>
              </a:rPr>
              <a:t>datos.</a:t>
            </a:r>
            <a:endParaRPr sz="1800">
              <a:latin typeface="Times New Roman"/>
              <a:cs typeface="Times New Roman"/>
            </a:endParaRPr>
          </a:p>
          <a:p>
            <a:pPr marL="12700" marR="1206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similar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mínima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las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resultado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serie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problemas </a:t>
            </a:r>
            <a:r>
              <a:rPr dirty="0" sz="1800">
                <a:latin typeface="Times New Roman"/>
                <a:cs typeface="Times New Roman"/>
              </a:rPr>
              <a:t>prolongados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subidas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temporales.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condiciones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crear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elevado </a:t>
            </a:r>
            <a:r>
              <a:rPr dirty="0" sz="1800">
                <a:latin typeface="Times New Roman"/>
                <a:cs typeface="Times New Roman"/>
              </a:rPr>
              <a:t>consumo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equipos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se </a:t>
            </a:r>
            <a:r>
              <a:rPr dirty="0" sz="1800">
                <a:latin typeface="Times New Roman"/>
                <a:cs typeface="Times New Roman"/>
              </a:rPr>
              <a:t>sobrecalienten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sufran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mayor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estrés.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1032" y="1471752"/>
            <a:ext cx="6131899" cy="3755855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65</a:t>
            </a:fld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43418" y="825367"/>
            <a:ext cx="3729990" cy="17424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general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sobretensiones </a:t>
            </a:r>
            <a:r>
              <a:rPr dirty="0" sz="1800" spc="-20">
                <a:latin typeface="Times New Roman"/>
                <a:cs typeface="Times New Roman"/>
              </a:rPr>
              <a:t>provocadas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fenómeno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tienen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senoidal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frecuencia industrial</a:t>
            </a:r>
            <a:endParaRPr sz="1800">
              <a:latin typeface="Times New Roman"/>
              <a:cs typeface="Times New Roman"/>
            </a:endParaRPr>
          </a:p>
          <a:p>
            <a:pPr marL="377190" marR="302895" indent="-342900">
              <a:lnSpc>
                <a:spcPct val="100000"/>
              </a:lnSpc>
              <a:spcBef>
                <a:spcPts val="560"/>
              </a:spcBef>
              <a:buFont typeface="Arial MT"/>
              <a:buChar char="•"/>
              <a:tabLst>
                <a:tab pos="377190" algn="l"/>
              </a:tabLst>
            </a:pPr>
            <a:r>
              <a:rPr dirty="0" sz="1800" b="1">
                <a:latin typeface="Times New Roman"/>
                <a:cs typeface="Times New Roman"/>
              </a:rPr>
              <a:t>La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sobretensión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es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influenciada </a:t>
            </a:r>
            <a:r>
              <a:rPr dirty="0" sz="1800" spc="-20" b="1">
                <a:latin typeface="Times New Roman"/>
                <a:cs typeface="Times New Roman"/>
              </a:rPr>
              <a:t>por</a:t>
            </a:r>
            <a:r>
              <a:rPr dirty="0" sz="1800" spc="-2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22519" y="2542325"/>
            <a:ext cx="307149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 MT"/>
              <a:buChar char="–"/>
              <a:tabLst>
                <a:tab pos="298450" algn="l"/>
              </a:tabLst>
            </a:pPr>
            <a:r>
              <a:rPr dirty="0" sz="1800">
                <a:latin typeface="Times New Roman"/>
                <a:cs typeface="Times New Roman"/>
              </a:rPr>
              <a:t>Longitud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líneas</a:t>
            </a:r>
            <a:endParaRPr sz="1800">
              <a:latin typeface="Times New Roman"/>
              <a:cs typeface="Times New Roman"/>
            </a:endParaRPr>
          </a:p>
          <a:p>
            <a:pPr marL="299085" marR="172085" indent="-287020">
              <a:lnSpc>
                <a:spcPct val="100000"/>
              </a:lnSpc>
              <a:buFont typeface="Arial MT"/>
              <a:buChar char="–"/>
              <a:tabLst>
                <a:tab pos="299085" algn="l"/>
              </a:tabLst>
            </a:pPr>
            <a:r>
              <a:rPr dirty="0" sz="1800" spc="-10">
                <a:latin typeface="Times New Roman"/>
                <a:cs typeface="Times New Roman"/>
              </a:rPr>
              <a:t>Potencia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cortocircuito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del </a:t>
            </a:r>
            <a:r>
              <a:rPr dirty="0" sz="1800" spc="-10">
                <a:latin typeface="Times New Roman"/>
                <a:cs typeface="Times New Roman"/>
              </a:rPr>
              <a:t>sistema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Font typeface="Arial MT"/>
              <a:buChar char="–"/>
              <a:tabLst>
                <a:tab pos="299085" algn="l"/>
                <a:tab pos="1897380" algn="l"/>
              </a:tabLst>
            </a:pPr>
            <a:r>
              <a:rPr dirty="0" sz="1800">
                <a:latin typeface="Times New Roman"/>
                <a:cs typeface="Times New Roman"/>
              </a:rPr>
              <a:t>Generación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reactivos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 </a:t>
            </a:r>
            <a:r>
              <a:rPr dirty="0" sz="1800">
                <a:latin typeface="Times New Roman"/>
                <a:cs typeface="Times New Roman"/>
              </a:rPr>
              <a:t>línea</a:t>
            </a:r>
            <a:r>
              <a:rPr dirty="0" sz="1800" spc="4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48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está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5">
                <a:latin typeface="Times New Roman"/>
                <a:cs typeface="Times New Roman"/>
              </a:rPr>
              <a:t>directamente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08955" y="3913925"/>
            <a:ext cx="27806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4885" algn="l"/>
                <a:tab pos="1485900" algn="l"/>
                <a:tab pos="1865630" algn="l"/>
                <a:tab pos="2554605" algn="l"/>
              </a:tabLst>
            </a:pPr>
            <a:r>
              <a:rPr dirty="0" sz="1800" spc="-10">
                <a:latin typeface="Times New Roman"/>
                <a:cs typeface="Times New Roman"/>
              </a:rPr>
              <a:t>asociado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5">
                <a:latin typeface="Times New Roman"/>
                <a:cs typeface="Times New Roman"/>
              </a:rPr>
              <a:t>con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5">
                <a:latin typeface="Times New Roman"/>
                <a:cs typeface="Times New Roman"/>
              </a:rPr>
              <a:t>su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20">
                <a:latin typeface="Times New Roman"/>
                <a:cs typeface="Times New Roman"/>
              </a:rPr>
              <a:t>grado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 spc="-40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compensación</a:t>
            </a:r>
            <a:r>
              <a:rPr dirty="0" sz="1800" spc="3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serie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shunt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81127" y="958785"/>
            <a:ext cx="6607809" cy="51943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forma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onda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asociada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este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fenómeno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senoidal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4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frecuencia industrial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798334" y="6238640"/>
            <a:ext cx="695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0000FF"/>
                </a:solidFill>
                <a:latin typeface="Arial MT"/>
                <a:cs typeface="Arial MT"/>
              </a:rPr>
              <a:t>v:X0057C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983378" y="1972500"/>
            <a:ext cx="6446520" cy="4027170"/>
            <a:chOff x="4983378" y="1972500"/>
            <a:chExt cx="6446520" cy="4027170"/>
          </a:xfrm>
        </p:grpSpPr>
        <p:sp>
          <p:nvSpPr>
            <p:cNvPr id="10" name="object 10" descr=""/>
            <p:cNvSpPr/>
            <p:nvPr/>
          </p:nvSpPr>
          <p:spPr>
            <a:xfrm>
              <a:off x="4990680" y="1979803"/>
              <a:ext cx="6431915" cy="3949700"/>
            </a:xfrm>
            <a:custGeom>
              <a:avLst/>
              <a:gdLst/>
              <a:ahLst/>
              <a:cxnLst/>
              <a:rect l="l" t="t" r="r" b="b"/>
              <a:pathLst>
                <a:path w="6431915" h="3949700">
                  <a:moveTo>
                    <a:pt x="0" y="3949204"/>
                  </a:moveTo>
                  <a:lnTo>
                    <a:pt x="6431673" y="3949204"/>
                  </a:lnTo>
                  <a:lnTo>
                    <a:pt x="6431673" y="0"/>
                  </a:lnTo>
                  <a:lnTo>
                    <a:pt x="0" y="0"/>
                  </a:lnTo>
                  <a:lnTo>
                    <a:pt x="0" y="3949204"/>
                  </a:lnTo>
                  <a:close/>
                </a:path>
              </a:pathLst>
            </a:custGeom>
            <a:ln w="14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997706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646257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281220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929710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564812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923654" y="5929494"/>
            <a:ext cx="804545" cy="514984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463550">
              <a:lnSpc>
                <a:spcPct val="100000"/>
              </a:lnSpc>
              <a:spcBef>
                <a:spcPts val="540"/>
              </a:spcBef>
            </a:pPr>
            <a:r>
              <a:rPr dirty="0" sz="1300" spc="-20">
                <a:latin typeface="Arial MT"/>
                <a:cs typeface="Arial MT"/>
              </a:rPr>
              <a:t>0.14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200" spc="-10">
                <a:solidFill>
                  <a:srgbClr val="008000"/>
                </a:solidFill>
                <a:latin typeface="Arial MT"/>
                <a:cs typeface="Arial MT"/>
              </a:rPr>
              <a:t>v:X0057B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8205922" y="5928728"/>
            <a:ext cx="664210" cy="71120"/>
            <a:chOff x="8205922" y="5928728"/>
            <a:chExt cx="664210" cy="71120"/>
          </a:xfrm>
        </p:grpSpPr>
        <p:sp>
          <p:nvSpPr>
            <p:cNvPr id="18" name="object 18" descr=""/>
            <p:cNvSpPr/>
            <p:nvPr/>
          </p:nvSpPr>
          <p:spPr>
            <a:xfrm>
              <a:off x="8213224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862432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8672616" y="5985855"/>
            <a:ext cx="3536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latin typeface="Arial MT"/>
                <a:cs typeface="Arial MT"/>
              </a:rPr>
              <a:t>0.18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9490031" y="5928728"/>
            <a:ext cx="663575" cy="71120"/>
            <a:chOff x="9490031" y="5928728"/>
            <a:chExt cx="663575" cy="71120"/>
          </a:xfrm>
        </p:grpSpPr>
        <p:sp>
          <p:nvSpPr>
            <p:cNvPr id="22" name="object 22" descr=""/>
            <p:cNvSpPr/>
            <p:nvPr/>
          </p:nvSpPr>
          <p:spPr>
            <a:xfrm>
              <a:off x="9497334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0145943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9956131" y="5985855"/>
            <a:ext cx="3536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latin typeface="Arial MT"/>
                <a:cs typeface="Arial MT"/>
              </a:rPr>
              <a:t>0.22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10773544" y="5928728"/>
            <a:ext cx="663575" cy="71120"/>
            <a:chOff x="10773544" y="5928728"/>
            <a:chExt cx="663575" cy="71120"/>
          </a:xfrm>
        </p:grpSpPr>
        <p:sp>
          <p:nvSpPr>
            <p:cNvPr id="26" name="object 26" descr=""/>
            <p:cNvSpPr/>
            <p:nvPr/>
          </p:nvSpPr>
          <p:spPr>
            <a:xfrm>
              <a:off x="10780847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429457" y="593603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1240239" y="5985855"/>
            <a:ext cx="3536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latin typeface="Arial MT"/>
                <a:cs typeface="Arial MT"/>
              </a:rPr>
              <a:t>0.26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859373" y="6027990"/>
            <a:ext cx="21018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>
                <a:latin typeface="Arial MT"/>
                <a:cs typeface="Arial MT"/>
              </a:rPr>
              <a:t>[s]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4919525" y="1972513"/>
            <a:ext cx="5861685" cy="3971290"/>
            <a:chOff x="4919525" y="1972513"/>
            <a:chExt cx="5861685" cy="3971290"/>
          </a:xfrm>
        </p:grpSpPr>
        <p:sp>
          <p:nvSpPr>
            <p:cNvPr id="31" name="object 31" descr=""/>
            <p:cNvSpPr/>
            <p:nvPr/>
          </p:nvSpPr>
          <p:spPr>
            <a:xfrm>
              <a:off x="5639224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274187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922758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557660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206272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855280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490182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0138794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0773697" y="1979815"/>
              <a:ext cx="0" cy="3949700"/>
            </a:xfrm>
            <a:custGeom>
              <a:avLst/>
              <a:gdLst/>
              <a:ahLst/>
              <a:cxnLst/>
              <a:rect l="l" t="t" r="r" b="b"/>
              <a:pathLst>
                <a:path w="0" h="3949700">
                  <a:moveTo>
                    <a:pt x="0" y="0"/>
                  </a:moveTo>
                  <a:lnTo>
                    <a:pt x="0" y="3949191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926827" y="5936030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4356575" y="5780892"/>
            <a:ext cx="2294890" cy="673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latin typeface="Arial MT"/>
                <a:cs typeface="Arial MT"/>
              </a:rPr>
              <a:t>-</a:t>
            </a:r>
            <a:r>
              <a:rPr dirty="0" sz="1300" spc="-10">
                <a:latin typeface="Arial MT"/>
                <a:cs typeface="Arial MT"/>
              </a:rPr>
              <a:t>250.0</a:t>
            </a:r>
            <a:endParaRPr sz="1300">
              <a:latin typeface="Arial MT"/>
              <a:cs typeface="Arial MT"/>
            </a:endParaRPr>
          </a:p>
          <a:p>
            <a:pPr marL="463550">
              <a:lnSpc>
                <a:spcPct val="100000"/>
              </a:lnSpc>
              <a:spcBef>
                <a:spcPts val="35"/>
              </a:spcBef>
              <a:tabLst>
                <a:tab pos="1748155" algn="l"/>
              </a:tabLst>
            </a:pPr>
            <a:r>
              <a:rPr dirty="0" sz="1300" spc="-20">
                <a:latin typeface="Arial MT"/>
                <a:cs typeface="Arial MT"/>
              </a:rPr>
              <a:t>0.06</a:t>
            </a:r>
            <a:r>
              <a:rPr dirty="0" sz="1300">
                <a:latin typeface="Arial MT"/>
                <a:cs typeface="Arial MT"/>
              </a:rPr>
              <a:t>	</a:t>
            </a:r>
            <a:r>
              <a:rPr dirty="0" sz="1300" spc="-20">
                <a:latin typeface="Arial MT"/>
                <a:cs typeface="Arial MT"/>
              </a:rPr>
              <a:t>0.10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00">
                <a:latin typeface="Arial MT"/>
                <a:cs typeface="Arial MT"/>
              </a:rPr>
              <a:t>(file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rep-</a:t>
            </a:r>
            <a:r>
              <a:rPr dirty="0" sz="1200">
                <a:latin typeface="Arial MT"/>
                <a:cs typeface="Arial MT"/>
              </a:rPr>
              <a:t>trv.pl4;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x-var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t)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FF0000"/>
                </a:solidFill>
                <a:latin typeface="Arial MT"/>
                <a:cs typeface="Arial MT"/>
              </a:rPr>
              <a:t>v:X0057A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4919525" y="1979656"/>
            <a:ext cx="71755" cy="3470275"/>
            <a:chOff x="4919525" y="1979656"/>
            <a:chExt cx="71755" cy="3470275"/>
          </a:xfrm>
        </p:grpSpPr>
        <p:sp>
          <p:nvSpPr>
            <p:cNvPr id="43" name="object 43" descr=""/>
            <p:cNvSpPr/>
            <p:nvPr/>
          </p:nvSpPr>
          <p:spPr>
            <a:xfrm>
              <a:off x="4926827" y="5442459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926827" y="4948867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926827" y="4455215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926829" y="396176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926829" y="3468110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926829" y="2974063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26829" y="2480411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926830" y="1986959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6794" y="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 txBox="1"/>
          <p:nvPr/>
        </p:nvSpPr>
        <p:spPr>
          <a:xfrm>
            <a:off x="4374509" y="2767051"/>
            <a:ext cx="45085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latin typeface="Arial MT"/>
                <a:cs typeface="Arial MT"/>
              </a:rPr>
              <a:t>125.0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472113" y="3270044"/>
            <a:ext cx="3536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latin typeface="Arial MT"/>
                <a:cs typeface="Arial MT"/>
              </a:rPr>
              <a:t>62.5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569551" y="3773038"/>
            <a:ext cx="255904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>
                <a:latin typeface="Arial MT"/>
                <a:cs typeface="Arial MT"/>
              </a:rPr>
              <a:t>0.0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415657" y="4276031"/>
            <a:ext cx="410209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latin typeface="Arial MT"/>
                <a:cs typeface="Arial MT"/>
              </a:rPr>
              <a:t>-</a:t>
            </a:r>
            <a:r>
              <a:rPr dirty="0" sz="1300" spc="-20">
                <a:latin typeface="Arial MT"/>
                <a:cs typeface="Arial MT"/>
              </a:rPr>
              <a:t>62.5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318219" y="4779024"/>
            <a:ext cx="50736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latin typeface="Arial MT"/>
                <a:cs typeface="Arial MT"/>
              </a:rPr>
              <a:t>-</a:t>
            </a:r>
            <a:r>
              <a:rPr dirty="0" sz="1300" spc="-10">
                <a:latin typeface="Arial MT"/>
                <a:cs typeface="Arial MT"/>
              </a:rPr>
              <a:t>125.0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318384" y="5282017"/>
            <a:ext cx="50736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latin typeface="Arial MT"/>
                <a:cs typeface="Arial MT"/>
              </a:rPr>
              <a:t>-</a:t>
            </a:r>
            <a:r>
              <a:rPr dirty="0" sz="1300" spc="-10">
                <a:latin typeface="Arial MT"/>
                <a:cs typeface="Arial MT"/>
              </a:rPr>
              <a:t>187.5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4441334" y="1809455"/>
            <a:ext cx="519430" cy="73723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300" spc="-10">
                <a:latin typeface="Arial MT"/>
                <a:cs typeface="Arial MT"/>
              </a:rPr>
              <a:t>250.0</a:t>
            </a:r>
            <a:endParaRPr sz="1300">
              <a:latin typeface="Arial MT"/>
              <a:cs typeface="Arial MT"/>
            </a:endParaRPr>
          </a:p>
          <a:p>
            <a:pPr marL="238125">
              <a:lnSpc>
                <a:spcPct val="100000"/>
              </a:lnSpc>
              <a:spcBef>
                <a:spcPts val="240"/>
              </a:spcBef>
            </a:pPr>
            <a:r>
              <a:rPr dirty="0" sz="1300" spc="-25">
                <a:latin typeface="Arial MT"/>
                <a:cs typeface="Arial MT"/>
              </a:rPr>
              <a:t>[kV]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300" spc="-10">
                <a:latin typeface="Arial MT"/>
                <a:cs typeface="Arial MT"/>
              </a:rPr>
              <a:t>187.5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4990659" y="2269101"/>
            <a:ext cx="6445885" cy="3441065"/>
            <a:chOff x="4990659" y="2269101"/>
            <a:chExt cx="6445885" cy="3441065"/>
          </a:xfrm>
        </p:grpSpPr>
        <p:sp>
          <p:nvSpPr>
            <p:cNvPr id="59" name="object 59" descr=""/>
            <p:cNvSpPr/>
            <p:nvPr/>
          </p:nvSpPr>
          <p:spPr>
            <a:xfrm>
              <a:off x="4990674" y="5435414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990674" y="4941843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990674" y="4448271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990673" y="3954618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990673" y="3461165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990673" y="2967117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990672" y="2473467"/>
              <a:ext cx="6403975" cy="0"/>
            </a:xfrm>
            <a:custGeom>
              <a:avLst/>
              <a:gdLst/>
              <a:ahLst/>
              <a:cxnLst/>
              <a:rect l="l" t="t" r="r" b="b"/>
              <a:pathLst>
                <a:path w="6403975" h="0">
                  <a:moveTo>
                    <a:pt x="0" y="0"/>
                  </a:moveTo>
                  <a:lnTo>
                    <a:pt x="6403416" y="0"/>
                  </a:lnTo>
                </a:path>
              </a:pathLst>
            </a:custGeom>
            <a:ln w="140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997706" y="5315419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176"/>
                  </a:moveTo>
                  <a:lnTo>
                    <a:pt x="14084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5011790" y="5160270"/>
              <a:ext cx="28575" cy="141605"/>
            </a:xfrm>
            <a:custGeom>
              <a:avLst/>
              <a:gdLst/>
              <a:ahLst/>
              <a:cxnLst/>
              <a:rect l="l" t="t" r="r" b="b"/>
              <a:pathLst>
                <a:path w="28575" h="141604">
                  <a:moveTo>
                    <a:pt x="0" y="141097"/>
                  </a:moveTo>
                  <a:lnTo>
                    <a:pt x="2815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5054014" y="4828872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w="0" h="324485">
                  <a:moveTo>
                    <a:pt x="0" y="0"/>
                  </a:moveTo>
                  <a:lnTo>
                    <a:pt x="0" y="324370"/>
                  </a:lnTo>
                </a:path>
              </a:pathLst>
            </a:custGeom>
            <a:ln w="422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068091" y="4144896"/>
              <a:ext cx="42545" cy="677545"/>
            </a:xfrm>
            <a:custGeom>
              <a:avLst/>
              <a:gdLst/>
              <a:ahLst/>
              <a:cxnLst/>
              <a:rect l="l" t="t" r="r" b="b"/>
              <a:pathLst>
                <a:path w="42545" h="677545">
                  <a:moveTo>
                    <a:pt x="0" y="676948"/>
                  </a:moveTo>
                  <a:lnTo>
                    <a:pt x="42240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110325" y="2945884"/>
              <a:ext cx="70485" cy="1185545"/>
            </a:xfrm>
            <a:custGeom>
              <a:avLst/>
              <a:gdLst/>
              <a:ahLst/>
              <a:cxnLst/>
              <a:rect l="l" t="t" r="r" b="b"/>
              <a:pathLst>
                <a:path w="70485" h="1185545">
                  <a:moveTo>
                    <a:pt x="0" y="1185125"/>
                  </a:moveTo>
                  <a:lnTo>
                    <a:pt x="70408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180727" y="2664339"/>
              <a:ext cx="43180" cy="267970"/>
            </a:xfrm>
            <a:custGeom>
              <a:avLst/>
              <a:gdLst/>
              <a:ahLst/>
              <a:cxnLst/>
              <a:rect l="l" t="t" r="r" b="b"/>
              <a:pathLst>
                <a:path w="43179" h="267969">
                  <a:moveTo>
                    <a:pt x="0" y="267462"/>
                  </a:moveTo>
                  <a:lnTo>
                    <a:pt x="42710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6403" y="2530121"/>
              <a:ext cx="84449" cy="183323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5307906" y="2713452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130"/>
                  </a:lnTo>
                </a:path>
              </a:pathLst>
            </a:custGeom>
            <a:ln w="422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321992" y="3002634"/>
              <a:ext cx="42545" cy="578485"/>
            </a:xfrm>
            <a:custGeom>
              <a:avLst/>
              <a:gdLst/>
              <a:ahLst/>
              <a:cxnLst/>
              <a:rect l="l" t="t" r="r" b="b"/>
              <a:pathLst>
                <a:path w="42545" h="578485">
                  <a:moveTo>
                    <a:pt x="0" y="0"/>
                  </a:moveTo>
                  <a:lnTo>
                    <a:pt x="42240" y="577977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5364226" y="3594698"/>
              <a:ext cx="99060" cy="1466850"/>
            </a:xfrm>
            <a:custGeom>
              <a:avLst/>
              <a:gdLst/>
              <a:ahLst/>
              <a:cxnLst/>
              <a:rect l="l" t="t" r="r" b="b"/>
              <a:pathLst>
                <a:path w="99060" h="1466850">
                  <a:moveTo>
                    <a:pt x="0" y="0"/>
                  </a:moveTo>
                  <a:lnTo>
                    <a:pt x="98539" y="1466672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5720" y="5068379"/>
              <a:ext cx="113102" cy="324386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5575872" y="4842920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w="0" h="324485">
                  <a:moveTo>
                    <a:pt x="0" y="0"/>
                  </a:moveTo>
                  <a:lnTo>
                    <a:pt x="0" y="324396"/>
                  </a:lnTo>
                </a:path>
              </a:pathLst>
            </a:custGeom>
            <a:ln w="422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589958" y="4187155"/>
              <a:ext cx="56515" cy="648970"/>
            </a:xfrm>
            <a:custGeom>
              <a:avLst/>
              <a:gdLst/>
              <a:ahLst/>
              <a:cxnLst/>
              <a:rect l="l" t="t" r="r" b="b"/>
              <a:pathLst>
                <a:path w="56514" h="648970">
                  <a:moveTo>
                    <a:pt x="0" y="648754"/>
                  </a:moveTo>
                  <a:lnTo>
                    <a:pt x="56299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646257" y="2931798"/>
              <a:ext cx="85090" cy="1241425"/>
            </a:xfrm>
            <a:custGeom>
              <a:avLst/>
              <a:gdLst/>
              <a:ahLst/>
              <a:cxnLst/>
              <a:rect l="l" t="t" r="r" b="b"/>
              <a:pathLst>
                <a:path w="85089" h="1241425">
                  <a:moveTo>
                    <a:pt x="0" y="1241272"/>
                  </a:moveTo>
                  <a:lnTo>
                    <a:pt x="84963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745297" y="2642619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333"/>
                  </a:lnTo>
                </a:path>
              </a:pathLst>
            </a:custGeom>
            <a:ln w="422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2335" y="2530121"/>
              <a:ext cx="84448" cy="183314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5843840" y="2713452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130"/>
                  </a:lnTo>
                </a:path>
              </a:pathLst>
            </a:custGeom>
            <a:ln w="422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857924" y="3002634"/>
              <a:ext cx="42545" cy="592455"/>
            </a:xfrm>
            <a:custGeom>
              <a:avLst/>
              <a:gdLst/>
              <a:ahLst/>
              <a:cxnLst/>
              <a:rect l="l" t="t" r="r" b="b"/>
              <a:pathLst>
                <a:path w="42545" h="592454">
                  <a:moveTo>
                    <a:pt x="0" y="0"/>
                  </a:moveTo>
                  <a:lnTo>
                    <a:pt x="42240" y="592061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5900158" y="3608785"/>
              <a:ext cx="99060" cy="1438910"/>
            </a:xfrm>
            <a:custGeom>
              <a:avLst/>
              <a:gdLst/>
              <a:ahLst/>
              <a:cxnLst/>
              <a:rect l="l" t="t" r="r" b="b"/>
              <a:pathLst>
                <a:path w="99060" h="1438910">
                  <a:moveTo>
                    <a:pt x="0" y="0"/>
                  </a:moveTo>
                  <a:lnTo>
                    <a:pt x="99034" y="1438516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2152" y="5054327"/>
              <a:ext cx="112607" cy="338422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6111806" y="4871054"/>
              <a:ext cx="0" cy="310515"/>
            </a:xfrm>
            <a:custGeom>
              <a:avLst/>
              <a:gdLst/>
              <a:ahLst/>
              <a:cxnLst/>
              <a:rect l="l" t="t" r="r" b="b"/>
              <a:pathLst>
                <a:path w="0" h="310514">
                  <a:moveTo>
                    <a:pt x="0" y="0"/>
                  </a:moveTo>
                  <a:lnTo>
                    <a:pt x="0" y="310311"/>
                  </a:lnTo>
                </a:path>
              </a:pathLst>
            </a:custGeom>
            <a:ln w="422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6125891" y="4229418"/>
              <a:ext cx="42545" cy="635000"/>
            </a:xfrm>
            <a:custGeom>
              <a:avLst/>
              <a:gdLst/>
              <a:ahLst/>
              <a:cxnLst/>
              <a:rect l="l" t="t" r="r" b="b"/>
              <a:pathLst>
                <a:path w="42545" h="635000">
                  <a:moveTo>
                    <a:pt x="0" y="634606"/>
                  </a:moveTo>
                  <a:lnTo>
                    <a:pt x="42240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6168125" y="2917913"/>
              <a:ext cx="99060" cy="1297940"/>
            </a:xfrm>
            <a:custGeom>
              <a:avLst/>
              <a:gdLst/>
              <a:ahLst/>
              <a:cxnLst/>
              <a:rect l="l" t="t" r="r" b="b"/>
              <a:pathLst>
                <a:path w="99060" h="1297939">
                  <a:moveTo>
                    <a:pt x="0" y="1297419"/>
                  </a:moveTo>
                  <a:lnTo>
                    <a:pt x="99034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274186" y="2699365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w="0" h="212089">
                  <a:moveTo>
                    <a:pt x="0" y="0"/>
                  </a:moveTo>
                  <a:lnTo>
                    <a:pt x="0" y="211493"/>
                  </a:lnTo>
                </a:path>
              </a:pathLst>
            </a:custGeom>
            <a:ln w="28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281220" y="2692317"/>
              <a:ext cx="0" cy="1254760"/>
            </a:xfrm>
            <a:custGeom>
              <a:avLst/>
              <a:gdLst/>
              <a:ahLst/>
              <a:cxnLst/>
              <a:rect l="l" t="t" r="r" b="b"/>
              <a:pathLst>
                <a:path w="0" h="1254760">
                  <a:moveTo>
                    <a:pt x="0" y="0"/>
                  </a:moveTo>
                  <a:lnTo>
                    <a:pt x="0" y="125476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281220" y="3961763"/>
              <a:ext cx="1932305" cy="0"/>
            </a:xfrm>
            <a:custGeom>
              <a:avLst/>
              <a:gdLst/>
              <a:ahLst/>
              <a:cxnLst/>
              <a:rect l="l" t="t" r="r" b="b"/>
              <a:pathLst>
                <a:path w="1932304" h="0">
                  <a:moveTo>
                    <a:pt x="0" y="0"/>
                  </a:moveTo>
                  <a:lnTo>
                    <a:pt x="1932000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227328" y="3961763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90" h="0">
                  <a:moveTo>
                    <a:pt x="0" y="0"/>
                  </a:moveTo>
                  <a:lnTo>
                    <a:pt x="211772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453199" y="3961763"/>
              <a:ext cx="240029" cy="0"/>
            </a:xfrm>
            <a:custGeom>
              <a:avLst/>
              <a:gdLst/>
              <a:ahLst/>
              <a:cxnLst/>
              <a:rect l="l" t="t" r="r" b="b"/>
              <a:pathLst>
                <a:path w="240029" h="0">
                  <a:moveTo>
                    <a:pt x="0" y="0"/>
                  </a:moveTo>
                  <a:lnTo>
                    <a:pt x="239776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707080" y="3961763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 h="0">
                  <a:moveTo>
                    <a:pt x="0" y="0"/>
                  </a:moveTo>
                  <a:lnTo>
                    <a:pt x="25388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8975067" y="3961763"/>
              <a:ext cx="240029" cy="0"/>
            </a:xfrm>
            <a:custGeom>
              <a:avLst/>
              <a:gdLst/>
              <a:ahLst/>
              <a:cxnLst/>
              <a:rect l="l" t="t" r="r" b="b"/>
              <a:pathLst>
                <a:path w="240029" h="0">
                  <a:moveTo>
                    <a:pt x="0" y="0"/>
                  </a:moveTo>
                  <a:lnTo>
                    <a:pt x="239776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9228949" y="3961763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 h="0">
                  <a:moveTo>
                    <a:pt x="0" y="0"/>
                  </a:moveTo>
                  <a:lnTo>
                    <a:pt x="268389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9511437" y="3961763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 h="0">
                  <a:moveTo>
                    <a:pt x="0" y="0"/>
                  </a:moveTo>
                  <a:lnTo>
                    <a:pt x="25388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9779424" y="3961763"/>
              <a:ext cx="240029" cy="0"/>
            </a:xfrm>
            <a:custGeom>
              <a:avLst/>
              <a:gdLst/>
              <a:ahLst/>
              <a:cxnLst/>
              <a:rect l="l" t="t" r="r" b="b"/>
              <a:pathLst>
                <a:path w="240029" h="0">
                  <a:moveTo>
                    <a:pt x="0" y="0"/>
                  </a:moveTo>
                  <a:lnTo>
                    <a:pt x="239776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10033304" y="3961763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 h="0">
                  <a:moveTo>
                    <a:pt x="0" y="0"/>
                  </a:moveTo>
                  <a:lnTo>
                    <a:pt x="267982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10315196" y="3961763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 h="0">
                  <a:moveTo>
                    <a:pt x="0" y="0"/>
                  </a:moveTo>
                  <a:lnTo>
                    <a:pt x="25388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10583184" y="3961763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 h="0">
                  <a:moveTo>
                    <a:pt x="0" y="0"/>
                  </a:moveTo>
                  <a:lnTo>
                    <a:pt x="25388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10851170" y="3961763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 h="0">
                  <a:moveTo>
                    <a:pt x="0" y="0"/>
                  </a:moveTo>
                  <a:lnTo>
                    <a:pt x="25388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1119156" y="3961763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 h="0">
                  <a:moveTo>
                    <a:pt x="0" y="0"/>
                  </a:moveTo>
                  <a:lnTo>
                    <a:pt x="253885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1387143" y="396176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0" y="0"/>
                  </a:moveTo>
                  <a:lnTo>
                    <a:pt x="28206" y="0"/>
                  </a:lnTo>
                </a:path>
              </a:pathLst>
            </a:custGeom>
            <a:ln w="140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11422420" y="395472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990659" y="345363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84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14084" y="14478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997706" y="3482199"/>
              <a:ext cx="113030" cy="1650364"/>
            </a:xfrm>
            <a:custGeom>
              <a:avLst/>
              <a:gdLst/>
              <a:ahLst/>
              <a:cxnLst/>
              <a:rect l="l" t="t" r="r" b="b"/>
              <a:pathLst>
                <a:path w="113029" h="1650364">
                  <a:moveTo>
                    <a:pt x="0" y="0"/>
                  </a:moveTo>
                  <a:lnTo>
                    <a:pt x="112610" y="1649945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03291" y="5125101"/>
              <a:ext cx="112623" cy="267660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5208878" y="4765121"/>
              <a:ext cx="43180" cy="353060"/>
            </a:xfrm>
            <a:custGeom>
              <a:avLst/>
              <a:gdLst/>
              <a:ahLst/>
              <a:cxnLst/>
              <a:rect l="l" t="t" r="r" b="b"/>
              <a:pathLst>
                <a:path w="43179" h="353060">
                  <a:moveTo>
                    <a:pt x="0" y="352971"/>
                  </a:moveTo>
                  <a:lnTo>
                    <a:pt x="4271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5251588" y="3961756"/>
              <a:ext cx="42545" cy="789305"/>
            </a:xfrm>
            <a:custGeom>
              <a:avLst/>
              <a:gdLst/>
              <a:ahLst/>
              <a:cxnLst/>
              <a:rect l="l" t="t" r="r" b="b"/>
              <a:pathLst>
                <a:path w="42545" h="789304">
                  <a:moveTo>
                    <a:pt x="0" y="789292"/>
                  </a:moveTo>
                  <a:lnTo>
                    <a:pt x="4224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293823" y="2974056"/>
              <a:ext cx="70485" cy="973455"/>
            </a:xfrm>
            <a:custGeom>
              <a:avLst/>
              <a:gdLst/>
              <a:ahLst/>
              <a:cxnLst/>
              <a:rect l="l" t="t" r="r" b="b"/>
              <a:pathLst>
                <a:path w="70485" h="973454">
                  <a:moveTo>
                    <a:pt x="0" y="973023"/>
                  </a:moveTo>
                  <a:lnTo>
                    <a:pt x="70408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378300" y="2671191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w="0" h="295910">
                  <a:moveTo>
                    <a:pt x="0" y="0"/>
                  </a:moveTo>
                  <a:lnTo>
                    <a:pt x="0" y="295821"/>
                  </a:lnTo>
                </a:path>
              </a:pathLst>
            </a:custGeom>
            <a:ln w="4222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5337" y="2530127"/>
              <a:ext cx="113102" cy="422787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5491406" y="2959976"/>
              <a:ext cx="42545" cy="550545"/>
            </a:xfrm>
            <a:custGeom>
              <a:avLst/>
              <a:gdLst/>
              <a:ahLst/>
              <a:cxnLst/>
              <a:rect l="l" t="t" r="r" b="b"/>
              <a:pathLst>
                <a:path w="42545" h="550545">
                  <a:moveTo>
                    <a:pt x="0" y="0"/>
                  </a:moveTo>
                  <a:lnTo>
                    <a:pt x="42240" y="550392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5533640" y="3524459"/>
              <a:ext cx="113030" cy="1565275"/>
            </a:xfrm>
            <a:custGeom>
              <a:avLst/>
              <a:gdLst/>
              <a:ahLst/>
              <a:cxnLst/>
              <a:rect l="l" t="t" r="r" b="b"/>
              <a:pathLst>
                <a:path w="113029" h="1565275">
                  <a:moveTo>
                    <a:pt x="0" y="0"/>
                  </a:moveTo>
                  <a:lnTo>
                    <a:pt x="112623" y="156502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39219" y="5096992"/>
              <a:ext cx="113106" cy="295770"/>
            </a:xfrm>
            <a:prstGeom prst="rect">
              <a:avLst/>
            </a:prstGeom>
          </p:spPr>
        </p:pic>
        <p:sp>
          <p:nvSpPr>
            <p:cNvPr id="117" name="object 117" descr=""/>
            <p:cNvSpPr/>
            <p:nvPr/>
          </p:nvSpPr>
          <p:spPr>
            <a:xfrm>
              <a:off x="5759371" y="4814804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0"/>
                  </a:moveTo>
                  <a:lnTo>
                    <a:pt x="0" y="338442"/>
                  </a:lnTo>
                </a:path>
              </a:pathLst>
            </a:custGeom>
            <a:ln w="4225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5773456" y="4116324"/>
              <a:ext cx="56515" cy="691515"/>
            </a:xfrm>
            <a:custGeom>
              <a:avLst/>
              <a:gdLst/>
              <a:ahLst/>
              <a:cxnLst/>
              <a:rect l="l" t="t" r="r" b="b"/>
              <a:pathLst>
                <a:path w="56514" h="691514">
                  <a:moveTo>
                    <a:pt x="0" y="691451"/>
                  </a:moveTo>
                  <a:lnTo>
                    <a:pt x="5629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5829754" y="2959975"/>
              <a:ext cx="70485" cy="1142365"/>
            </a:xfrm>
            <a:custGeom>
              <a:avLst/>
              <a:gdLst/>
              <a:ahLst/>
              <a:cxnLst/>
              <a:rect l="l" t="t" r="r" b="b"/>
              <a:pathLst>
                <a:path w="70485" h="1142364">
                  <a:moveTo>
                    <a:pt x="0" y="1142263"/>
                  </a:moveTo>
                  <a:lnTo>
                    <a:pt x="70408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914232" y="2657302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w="0" h="295910">
                  <a:moveTo>
                    <a:pt x="0" y="0"/>
                  </a:moveTo>
                  <a:lnTo>
                    <a:pt x="0" y="295630"/>
                  </a:lnTo>
                </a:path>
              </a:pathLst>
            </a:custGeom>
            <a:ln w="4222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21273" y="2530121"/>
              <a:ext cx="99021" cy="169226"/>
            </a:xfrm>
            <a:prstGeom prst="rect">
              <a:avLst/>
            </a:prstGeom>
          </p:spPr>
        </p:pic>
        <p:sp>
          <p:nvSpPr>
            <p:cNvPr id="122" name="object 122" descr=""/>
            <p:cNvSpPr/>
            <p:nvPr/>
          </p:nvSpPr>
          <p:spPr>
            <a:xfrm>
              <a:off x="6013254" y="2706404"/>
              <a:ext cx="28575" cy="254000"/>
            </a:xfrm>
            <a:custGeom>
              <a:avLst/>
              <a:gdLst/>
              <a:ahLst/>
              <a:cxnLst/>
              <a:rect l="l" t="t" r="r" b="b"/>
              <a:pathLst>
                <a:path w="28575" h="254000">
                  <a:moveTo>
                    <a:pt x="0" y="0"/>
                  </a:moveTo>
                  <a:lnTo>
                    <a:pt x="28168" y="2535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6041423" y="2974063"/>
              <a:ext cx="28575" cy="550545"/>
            </a:xfrm>
            <a:custGeom>
              <a:avLst/>
              <a:gdLst/>
              <a:ahLst/>
              <a:cxnLst/>
              <a:rect l="l" t="t" r="r" b="b"/>
              <a:pathLst>
                <a:path w="28575" h="550545">
                  <a:moveTo>
                    <a:pt x="0" y="0"/>
                  </a:moveTo>
                  <a:lnTo>
                    <a:pt x="28143" y="550392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6069572" y="3538349"/>
              <a:ext cx="113030" cy="1551305"/>
            </a:xfrm>
            <a:custGeom>
              <a:avLst/>
              <a:gdLst/>
              <a:ahLst/>
              <a:cxnLst/>
              <a:rect l="l" t="t" r="r" b="b"/>
              <a:pathLst>
                <a:path w="113029" h="1551304">
                  <a:moveTo>
                    <a:pt x="0" y="0"/>
                  </a:moveTo>
                  <a:lnTo>
                    <a:pt x="112623" y="155112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75151" y="5096992"/>
              <a:ext cx="113100" cy="295770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6281220" y="5146208"/>
              <a:ext cx="0" cy="367030"/>
            </a:xfrm>
            <a:custGeom>
              <a:avLst/>
              <a:gdLst/>
              <a:ahLst/>
              <a:cxnLst/>
              <a:rect l="l" t="t" r="r" b="b"/>
              <a:pathLst>
                <a:path w="0" h="367029">
                  <a:moveTo>
                    <a:pt x="0" y="0"/>
                  </a:moveTo>
                  <a:lnTo>
                    <a:pt x="0" y="36654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6295306" y="5104024"/>
              <a:ext cx="0" cy="367030"/>
            </a:xfrm>
            <a:custGeom>
              <a:avLst/>
              <a:gdLst/>
              <a:ahLst/>
              <a:cxnLst/>
              <a:rect l="l" t="t" r="r" b="b"/>
              <a:pathLst>
                <a:path w="0" h="367029">
                  <a:moveTo>
                    <a:pt x="0" y="0"/>
                  </a:moveTo>
                  <a:lnTo>
                    <a:pt x="0" y="366547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6288265" y="5167287"/>
              <a:ext cx="14604" cy="84455"/>
            </a:xfrm>
            <a:custGeom>
              <a:avLst/>
              <a:gdLst/>
              <a:ahLst/>
              <a:cxnLst/>
              <a:rect l="l" t="t" r="r" b="b"/>
              <a:pathLst>
                <a:path w="14604" h="84454">
                  <a:moveTo>
                    <a:pt x="14071" y="77355"/>
                  </a:moveTo>
                  <a:lnTo>
                    <a:pt x="12014" y="72390"/>
                  </a:lnTo>
                  <a:lnTo>
                    <a:pt x="7035" y="70319"/>
                  </a:lnTo>
                  <a:lnTo>
                    <a:pt x="2057" y="72390"/>
                  </a:lnTo>
                  <a:lnTo>
                    <a:pt x="0" y="77355"/>
                  </a:lnTo>
                  <a:lnTo>
                    <a:pt x="2057" y="82334"/>
                  </a:lnTo>
                  <a:lnTo>
                    <a:pt x="7035" y="84391"/>
                  </a:lnTo>
                  <a:lnTo>
                    <a:pt x="12014" y="82334"/>
                  </a:lnTo>
                  <a:lnTo>
                    <a:pt x="14071" y="77355"/>
                  </a:lnTo>
                  <a:close/>
                </a:path>
                <a:path w="14604" h="84454">
                  <a:moveTo>
                    <a:pt x="14071" y="7035"/>
                  </a:moveTo>
                  <a:lnTo>
                    <a:pt x="12014" y="2070"/>
                  </a:lnTo>
                  <a:lnTo>
                    <a:pt x="7035" y="0"/>
                  </a:lnTo>
                  <a:lnTo>
                    <a:pt x="2057" y="2070"/>
                  </a:lnTo>
                  <a:lnTo>
                    <a:pt x="0" y="7035"/>
                  </a:lnTo>
                  <a:lnTo>
                    <a:pt x="2057" y="12014"/>
                  </a:lnTo>
                  <a:lnTo>
                    <a:pt x="7035" y="14071"/>
                  </a:lnTo>
                  <a:lnTo>
                    <a:pt x="12014" y="12014"/>
                  </a:lnTo>
                  <a:lnTo>
                    <a:pt x="14071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6295304" y="4976997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1551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6302345" y="4955896"/>
              <a:ext cx="0" cy="183515"/>
            </a:xfrm>
            <a:custGeom>
              <a:avLst/>
              <a:gdLst/>
              <a:ahLst/>
              <a:cxnLst/>
              <a:rect l="l" t="t" r="r" b="b"/>
              <a:pathLst>
                <a:path w="0" h="183514">
                  <a:moveTo>
                    <a:pt x="0" y="0"/>
                  </a:moveTo>
                  <a:lnTo>
                    <a:pt x="0" y="183286"/>
                  </a:lnTo>
                </a:path>
              </a:pathLst>
            </a:custGeom>
            <a:ln w="2815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6309389" y="4920276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w="0" h="494029">
                  <a:moveTo>
                    <a:pt x="0" y="0"/>
                  </a:moveTo>
                  <a:lnTo>
                    <a:pt x="0" y="493572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6309389" y="4906208"/>
              <a:ext cx="0" cy="127635"/>
            </a:xfrm>
            <a:custGeom>
              <a:avLst/>
              <a:gdLst/>
              <a:ahLst/>
              <a:cxnLst/>
              <a:rect l="l" t="t" r="r" b="b"/>
              <a:pathLst>
                <a:path w="0" h="127635">
                  <a:moveTo>
                    <a:pt x="0" y="0"/>
                  </a:moveTo>
                  <a:lnTo>
                    <a:pt x="0" y="127025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6302353" y="504026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6309389" y="4878096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w="0" h="169545">
                  <a:moveTo>
                    <a:pt x="0" y="16920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6302340" y="4835918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14084" y="0"/>
                  </a:moveTo>
                  <a:lnTo>
                    <a:pt x="0" y="0"/>
                  </a:lnTo>
                  <a:lnTo>
                    <a:pt x="0" y="28117"/>
                  </a:lnTo>
                  <a:lnTo>
                    <a:pt x="14084" y="2811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6316421" y="4814804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168"/>
                  </a:lnTo>
                </a:path>
              </a:pathLst>
            </a:custGeom>
            <a:ln w="2814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6323454" y="492027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w="0" h="381635">
                  <a:moveTo>
                    <a:pt x="0" y="0"/>
                  </a:moveTo>
                  <a:lnTo>
                    <a:pt x="0" y="381088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6323454" y="49202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0"/>
                  </a:moveTo>
                  <a:lnTo>
                    <a:pt x="14058" y="1454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6337519" y="4553706"/>
              <a:ext cx="0" cy="550545"/>
            </a:xfrm>
            <a:custGeom>
              <a:avLst/>
              <a:gdLst/>
              <a:ahLst/>
              <a:cxnLst/>
              <a:rect l="l" t="t" r="r" b="b"/>
              <a:pathLst>
                <a:path w="0" h="550545">
                  <a:moveTo>
                    <a:pt x="0" y="0"/>
                  </a:moveTo>
                  <a:lnTo>
                    <a:pt x="0" y="550316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6330482" y="475808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6337518" y="4638565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17"/>
                  </a:moveTo>
                  <a:lnTo>
                    <a:pt x="14097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6351624" y="4384579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w="0" h="324485">
                  <a:moveTo>
                    <a:pt x="0" y="0"/>
                  </a:moveTo>
                  <a:lnTo>
                    <a:pt x="0" y="324281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6344577" y="4405528"/>
              <a:ext cx="14604" cy="197485"/>
            </a:xfrm>
            <a:custGeom>
              <a:avLst/>
              <a:gdLst/>
              <a:ahLst/>
              <a:cxnLst/>
              <a:rect l="l" t="t" r="r" b="b"/>
              <a:pathLst>
                <a:path w="14604" h="197485">
                  <a:moveTo>
                    <a:pt x="14071" y="190373"/>
                  </a:moveTo>
                  <a:lnTo>
                    <a:pt x="12014" y="185394"/>
                  </a:lnTo>
                  <a:lnTo>
                    <a:pt x="7035" y="183337"/>
                  </a:lnTo>
                  <a:lnTo>
                    <a:pt x="2070" y="185394"/>
                  </a:lnTo>
                  <a:lnTo>
                    <a:pt x="0" y="190373"/>
                  </a:lnTo>
                  <a:lnTo>
                    <a:pt x="2070" y="195338"/>
                  </a:lnTo>
                  <a:lnTo>
                    <a:pt x="7035" y="197408"/>
                  </a:lnTo>
                  <a:lnTo>
                    <a:pt x="12014" y="195338"/>
                  </a:lnTo>
                  <a:lnTo>
                    <a:pt x="14071" y="190373"/>
                  </a:lnTo>
                  <a:close/>
                </a:path>
                <a:path w="14604" h="197485">
                  <a:moveTo>
                    <a:pt x="14071" y="35204"/>
                  </a:moveTo>
                  <a:lnTo>
                    <a:pt x="12014" y="30238"/>
                  </a:lnTo>
                  <a:lnTo>
                    <a:pt x="7035" y="28168"/>
                  </a:lnTo>
                  <a:lnTo>
                    <a:pt x="2070" y="30238"/>
                  </a:lnTo>
                  <a:lnTo>
                    <a:pt x="0" y="35204"/>
                  </a:lnTo>
                  <a:lnTo>
                    <a:pt x="2070" y="40182"/>
                  </a:lnTo>
                  <a:lnTo>
                    <a:pt x="7035" y="42240"/>
                  </a:lnTo>
                  <a:lnTo>
                    <a:pt x="12014" y="40182"/>
                  </a:lnTo>
                  <a:lnTo>
                    <a:pt x="14071" y="35204"/>
                  </a:lnTo>
                  <a:close/>
                </a:path>
                <a:path w="14604" h="197485">
                  <a:moveTo>
                    <a:pt x="14071" y="7035"/>
                  </a:moveTo>
                  <a:lnTo>
                    <a:pt x="12014" y="2057"/>
                  </a:lnTo>
                  <a:lnTo>
                    <a:pt x="7035" y="0"/>
                  </a:lnTo>
                  <a:lnTo>
                    <a:pt x="2070" y="2057"/>
                  </a:lnTo>
                  <a:lnTo>
                    <a:pt x="0" y="7035"/>
                  </a:lnTo>
                  <a:lnTo>
                    <a:pt x="2070" y="12014"/>
                  </a:lnTo>
                  <a:lnTo>
                    <a:pt x="7035" y="14071"/>
                  </a:lnTo>
                  <a:lnTo>
                    <a:pt x="12014" y="12014"/>
                  </a:lnTo>
                  <a:lnTo>
                    <a:pt x="14071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6351624" y="4342314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4226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6344588" y="432119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6365728" y="4243509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4">
                  <a:moveTo>
                    <a:pt x="0" y="0"/>
                  </a:moveTo>
                  <a:lnTo>
                    <a:pt x="0" y="141071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6365727" y="4144897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531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6365727" y="4131001"/>
              <a:ext cx="14604" cy="70485"/>
            </a:xfrm>
            <a:custGeom>
              <a:avLst/>
              <a:gdLst/>
              <a:ahLst/>
              <a:cxnLst/>
              <a:rect l="l" t="t" r="r" b="b"/>
              <a:pathLst>
                <a:path w="14604" h="70485">
                  <a:moveTo>
                    <a:pt x="0" y="70243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6379832" y="4116325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924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6372796" y="420829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6379832" y="3905017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w="0" h="296545">
                  <a:moveTo>
                    <a:pt x="0" y="296227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6379832" y="389092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8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6372796" y="392615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6379832" y="3890932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56146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6372796" y="386980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6379832" y="386275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084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6393936" y="3848666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6393936" y="3862753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56349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6393936" y="3749860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98806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6393936" y="3735769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20">
                  <a:moveTo>
                    <a:pt x="0" y="0"/>
                  </a:moveTo>
                  <a:lnTo>
                    <a:pt x="0" y="7082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6393936" y="3693513"/>
              <a:ext cx="0" cy="127635"/>
            </a:xfrm>
            <a:custGeom>
              <a:avLst/>
              <a:gdLst/>
              <a:ahLst/>
              <a:cxnLst/>
              <a:rect l="l" t="t" r="r" b="b"/>
              <a:pathLst>
                <a:path w="0" h="127635">
                  <a:moveTo>
                    <a:pt x="0" y="127177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6393936" y="3594694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84924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6393936" y="358061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29">
                  <a:moveTo>
                    <a:pt x="0" y="0"/>
                  </a:moveTo>
                  <a:lnTo>
                    <a:pt x="0" y="11289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6400888" y="3559486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143"/>
                  </a:lnTo>
                </a:path>
              </a:pathLst>
            </a:custGeom>
            <a:ln w="2797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6407843" y="3369299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143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6407843" y="3355214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0"/>
                  </a:moveTo>
                  <a:lnTo>
                    <a:pt x="14109" y="56146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6414910" y="341841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6421946" y="3270293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4">
                  <a:moveTo>
                    <a:pt x="0" y="141071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6421946" y="3256206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20">
                  <a:moveTo>
                    <a:pt x="0" y="0"/>
                  </a:moveTo>
                  <a:lnTo>
                    <a:pt x="0" y="7082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6421946" y="334112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6421946" y="3143705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w="0" h="240029">
                  <a:moveTo>
                    <a:pt x="0" y="23948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6421946" y="3129221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80">
                  <a:moveTo>
                    <a:pt x="0" y="0"/>
                  </a:moveTo>
                  <a:lnTo>
                    <a:pt x="0" y="4265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6421946" y="3185967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0"/>
                  </a:moveTo>
                  <a:lnTo>
                    <a:pt x="0" y="42062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6421946" y="3200055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4206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6421946" y="31859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6421946" y="321413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4" h="13969">
                  <a:moveTo>
                    <a:pt x="0" y="13893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6436052" y="3143705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6436052" y="3002634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5">
                  <a:moveTo>
                    <a:pt x="0" y="0"/>
                  </a:moveTo>
                  <a:lnTo>
                    <a:pt x="0" y="14107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6429016" y="298150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6436052" y="2974061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674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6436052" y="2959971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84924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6436052" y="2945888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0"/>
                  </a:moveTo>
                  <a:lnTo>
                    <a:pt x="14109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6443118" y="298130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47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6450157" y="2847473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30">
                  <a:moveTo>
                    <a:pt x="0" y="0"/>
                  </a:moveTo>
                  <a:lnTo>
                    <a:pt x="0" y="112496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6457209" y="2685279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w="0" h="212089">
                  <a:moveTo>
                    <a:pt x="0" y="0"/>
                  </a:moveTo>
                  <a:lnTo>
                    <a:pt x="0" y="211493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6464261" y="267822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30">
                  <a:moveTo>
                    <a:pt x="0" y="0"/>
                  </a:moveTo>
                  <a:lnTo>
                    <a:pt x="0" y="112496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6478762" y="2551240"/>
              <a:ext cx="0" cy="183515"/>
            </a:xfrm>
            <a:custGeom>
              <a:avLst/>
              <a:gdLst/>
              <a:ahLst/>
              <a:cxnLst/>
              <a:rect l="l" t="t" r="r" b="b"/>
              <a:pathLst>
                <a:path w="0" h="183514">
                  <a:moveTo>
                    <a:pt x="0" y="183337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6478762" y="253715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6478762" y="2537153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4226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6478762" y="2452434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19">
                  <a:moveTo>
                    <a:pt x="0" y="0"/>
                  </a:moveTo>
                  <a:lnTo>
                    <a:pt x="0" y="7063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6471726" y="248805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6478762" y="2480412"/>
              <a:ext cx="14604" cy="43180"/>
            </a:xfrm>
            <a:custGeom>
              <a:avLst/>
              <a:gdLst/>
              <a:ahLst/>
              <a:cxnLst/>
              <a:rect l="l" t="t" r="r" b="b"/>
              <a:pathLst>
                <a:path w="14604" h="43180">
                  <a:moveTo>
                    <a:pt x="0" y="0"/>
                  </a:moveTo>
                  <a:lnTo>
                    <a:pt x="14109" y="4265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6492868" y="252306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6492868" y="2565332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146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6492868" y="2551243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5">
                  <a:moveTo>
                    <a:pt x="0" y="84327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6492868" y="2537157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6492868" y="2480416"/>
              <a:ext cx="0" cy="127635"/>
            </a:xfrm>
            <a:custGeom>
              <a:avLst/>
              <a:gdLst/>
              <a:ahLst/>
              <a:cxnLst/>
              <a:rect l="l" t="t" r="r" b="b"/>
              <a:pathLst>
                <a:path w="0" h="127635">
                  <a:moveTo>
                    <a:pt x="0" y="127177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6492868" y="2466323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674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6492868" y="2480414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567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6492868" y="2424261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4206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6492868" y="241017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09" y="14084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6506973" y="2367909"/>
              <a:ext cx="0" cy="127635"/>
            </a:xfrm>
            <a:custGeom>
              <a:avLst/>
              <a:gdLst/>
              <a:ahLst/>
              <a:cxnLst/>
              <a:rect l="l" t="t" r="r" b="b"/>
              <a:pathLst>
                <a:path w="0" h="127635">
                  <a:moveTo>
                    <a:pt x="0" y="0"/>
                  </a:moveTo>
                  <a:lnTo>
                    <a:pt x="0" y="127177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6506972" y="2424266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68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6521076" y="2354019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w="0" h="169544">
                  <a:moveTo>
                    <a:pt x="0" y="0"/>
                  </a:moveTo>
                  <a:lnTo>
                    <a:pt x="0" y="169049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6514038" y="253011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6521076" y="2339934"/>
              <a:ext cx="14604" cy="127000"/>
            </a:xfrm>
            <a:custGeom>
              <a:avLst/>
              <a:gdLst/>
              <a:ahLst/>
              <a:cxnLst/>
              <a:rect l="l" t="t" r="r" b="b"/>
              <a:pathLst>
                <a:path w="14604" h="127000">
                  <a:moveTo>
                    <a:pt x="0" y="0"/>
                  </a:moveTo>
                  <a:lnTo>
                    <a:pt x="14109" y="12639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6535181" y="2410165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702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6535181" y="2396083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24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6528145" y="247337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6535181" y="2480407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674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6535181" y="252307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68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6535179" y="2452438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567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6535179" y="2438347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72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6535179" y="2466329"/>
              <a:ext cx="14604" cy="71120"/>
            </a:xfrm>
            <a:custGeom>
              <a:avLst/>
              <a:gdLst/>
              <a:ahLst/>
              <a:cxnLst/>
              <a:rect l="l" t="t" r="r" b="b"/>
              <a:pathLst>
                <a:path w="14604" h="71119">
                  <a:moveTo>
                    <a:pt x="0" y="70827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6549285" y="2424258"/>
              <a:ext cx="0" cy="240665"/>
            </a:xfrm>
            <a:custGeom>
              <a:avLst/>
              <a:gdLst/>
              <a:ahLst/>
              <a:cxnLst/>
              <a:rect l="l" t="t" r="r" b="b"/>
              <a:pathLst>
                <a:path w="0" h="240664">
                  <a:moveTo>
                    <a:pt x="0" y="0"/>
                  </a:moveTo>
                  <a:lnTo>
                    <a:pt x="0" y="240080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6549285" y="2607594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0" y="0"/>
                  </a:moveTo>
                  <a:lnTo>
                    <a:pt x="13906" y="1389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6563192" y="2593506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19">
                  <a:moveTo>
                    <a:pt x="0" y="0"/>
                  </a:moveTo>
                  <a:lnTo>
                    <a:pt x="0" y="7082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6556156" y="257238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6563192" y="2565331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24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6556156" y="26711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6563192" y="2678228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6563192" y="272048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81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6556156" y="269936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6577295" y="269231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6577296" y="2734577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0"/>
                  </a:moveTo>
                  <a:lnTo>
                    <a:pt x="0" y="98806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6577295" y="2847474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0"/>
                  </a:moveTo>
                  <a:lnTo>
                    <a:pt x="14109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6591400" y="2931801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5">
                  <a:moveTo>
                    <a:pt x="0" y="0"/>
                  </a:moveTo>
                  <a:lnTo>
                    <a:pt x="0" y="141274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6591400" y="3073071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4">
                  <a:moveTo>
                    <a:pt x="0" y="0"/>
                  </a:moveTo>
                  <a:lnTo>
                    <a:pt x="14109" y="42062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6605504" y="3129221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4">
                  <a:moveTo>
                    <a:pt x="0" y="0"/>
                  </a:moveTo>
                  <a:lnTo>
                    <a:pt x="0" y="141071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6605504" y="3242115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265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6612572" y="322099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6619608" y="3242119"/>
              <a:ext cx="0" cy="339090"/>
            </a:xfrm>
            <a:custGeom>
              <a:avLst/>
              <a:gdLst/>
              <a:ahLst/>
              <a:cxnLst/>
              <a:rect l="l" t="t" r="r" b="b"/>
              <a:pathLst>
                <a:path w="0" h="339089">
                  <a:moveTo>
                    <a:pt x="0" y="0"/>
                  </a:moveTo>
                  <a:lnTo>
                    <a:pt x="0" y="33849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6619608" y="356651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81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6619608" y="3496290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56146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6633714" y="3482200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w="0" h="98425">
                  <a:moveTo>
                    <a:pt x="0" y="0"/>
                  </a:moveTo>
                  <a:lnTo>
                    <a:pt x="0" y="98412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6626678" y="358766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6633714" y="355244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68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6633715" y="3538348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0"/>
                  </a:moveTo>
                  <a:lnTo>
                    <a:pt x="0" y="9900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6633715" y="3651445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0"/>
                  </a:moveTo>
                  <a:lnTo>
                    <a:pt x="0" y="12658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6626679" y="374282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6633715" y="3763944"/>
              <a:ext cx="14604" cy="113030"/>
            </a:xfrm>
            <a:custGeom>
              <a:avLst/>
              <a:gdLst/>
              <a:ahLst/>
              <a:cxnLst/>
              <a:rect l="l" t="t" r="r" b="b"/>
              <a:pathLst>
                <a:path w="14604" h="113029">
                  <a:moveTo>
                    <a:pt x="0" y="0"/>
                  </a:moveTo>
                  <a:lnTo>
                    <a:pt x="14109" y="11290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6647818" y="3862754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6647818" y="3919104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674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6647818" y="398973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6640783" y="402496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6661723" y="403200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8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6661723" y="407426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72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6661723" y="4173071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432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6654688" y="425036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6661723" y="4271485"/>
              <a:ext cx="14604" cy="43180"/>
            </a:xfrm>
            <a:custGeom>
              <a:avLst/>
              <a:gdLst/>
              <a:ahLst/>
              <a:cxnLst/>
              <a:rect l="l" t="t" r="r" b="b"/>
              <a:pathLst>
                <a:path w="14604" h="43179">
                  <a:moveTo>
                    <a:pt x="0" y="0"/>
                  </a:moveTo>
                  <a:lnTo>
                    <a:pt x="14109" y="4265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6668783" y="4279137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14071" y="49098"/>
                  </a:moveTo>
                  <a:lnTo>
                    <a:pt x="12014" y="44119"/>
                  </a:lnTo>
                  <a:lnTo>
                    <a:pt x="7035" y="42062"/>
                  </a:lnTo>
                  <a:lnTo>
                    <a:pt x="2070" y="44119"/>
                  </a:lnTo>
                  <a:lnTo>
                    <a:pt x="0" y="49098"/>
                  </a:lnTo>
                  <a:lnTo>
                    <a:pt x="2070" y="54076"/>
                  </a:lnTo>
                  <a:lnTo>
                    <a:pt x="7035" y="56134"/>
                  </a:lnTo>
                  <a:lnTo>
                    <a:pt x="12014" y="54076"/>
                  </a:lnTo>
                  <a:lnTo>
                    <a:pt x="14071" y="49098"/>
                  </a:lnTo>
                  <a:close/>
                </a:path>
                <a:path w="14604" h="56514">
                  <a:moveTo>
                    <a:pt x="14071" y="7035"/>
                  </a:moveTo>
                  <a:lnTo>
                    <a:pt x="12014" y="2057"/>
                  </a:lnTo>
                  <a:lnTo>
                    <a:pt x="7035" y="0"/>
                  </a:lnTo>
                  <a:lnTo>
                    <a:pt x="2070" y="2057"/>
                  </a:lnTo>
                  <a:lnTo>
                    <a:pt x="0" y="7035"/>
                  </a:lnTo>
                  <a:lnTo>
                    <a:pt x="2070" y="12014"/>
                  </a:lnTo>
                  <a:lnTo>
                    <a:pt x="7035" y="14071"/>
                  </a:lnTo>
                  <a:lnTo>
                    <a:pt x="12014" y="12014"/>
                  </a:lnTo>
                  <a:lnTo>
                    <a:pt x="14071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6675829" y="4300057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65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6682884" y="455371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84" y="0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14084" y="14071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6689934" y="4581843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20">
                  <a:moveTo>
                    <a:pt x="0" y="0"/>
                  </a:moveTo>
                  <a:lnTo>
                    <a:pt x="0" y="7078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6689934" y="4652636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4340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6704039" y="4694819"/>
              <a:ext cx="0" cy="127635"/>
            </a:xfrm>
            <a:custGeom>
              <a:avLst/>
              <a:gdLst/>
              <a:ahLst/>
              <a:cxnLst/>
              <a:rect l="l" t="t" r="r" b="b"/>
              <a:pathLst>
                <a:path w="0" h="127635">
                  <a:moveTo>
                    <a:pt x="0" y="0"/>
                  </a:moveTo>
                  <a:lnTo>
                    <a:pt x="0" y="127025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6704039" y="4835911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4366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6704039" y="4948867"/>
              <a:ext cx="14604" cy="70485"/>
            </a:xfrm>
            <a:custGeom>
              <a:avLst/>
              <a:gdLst/>
              <a:ahLst/>
              <a:cxnLst/>
              <a:rect l="l" t="t" r="r" b="b"/>
              <a:pathLst>
                <a:path w="14604" h="70485">
                  <a:moveTo>
                    <a:pt x="0" y="0"/>
                  </a:moveTo>
                  <a:lnTo>
                    <a:pt x="14109" y="7031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6718143" y="5005116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294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6711107" y="508244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6718143" y="5089483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0"/>
                  </a:moveTo>
                  <a:lnTo>
                    <a:pt x="0" y="2861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6711105" y="514620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2813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6718143" y="51602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046"/>
                  </a:moveTo>
                  <a:lnTo>
                    <a:pt x="1450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6732644" y="5118093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4">
                  <a:moveTo>
                    <a:pt x="0" y="0"/>
                  </a:moveTo>
                  <a:lnTo>
                    <a:pt x="0" y="141097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6732644" y="5273233"/>
              <a:ext cx="14604" cy="70485"/>
            </a:xfrm>
            <a:custGeom>
              <a:avLst/>
              <a:gdLst/>
              <a:ahLst/>
              <a:cxnLst/>
              <a:rect l="l" t="t" r="r" b="b"/>
              <a:pathLst>
                <a:path w="14604" h="70485">
                  <a:moveTo>
                    <a:pt x="0" y="0"/>
                  </a:moveTo>
                  <a:lnTo>
                    <a:pt x="14109" y="7031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6739704" y="5315419"/>
              <a:ext cx="14604" cy="84455"/>
            </a:xfrm>
            <a:custGeom>
              <a:avLst/>
              <a:gdLst/>
              <a:ahLst/>
              <a:cxnLst/>
              <a:rect l="l" t="t" r="r" b="b"/>
              <a:pathLst>
                <a:path w="14604" h="84454">
                  <a:moveTo>
                    <a:pt x="14071" y="0"/>
                  </a:moveTo>
                  <a:lnTo>
                    <a:pt x="0" y="0"/>
                  </a:lnTo>
                  <a:lnTo>
                    <a:pt x="0" y="84366"/>
                  </a:lnTo>
                  <a:lnTo>
                    <a:pt x="14071" y="84366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6746749" y="534355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0"/>
                  </a:moveTo>
                  <a:lnTo>
                    <a:pt x="14109" y="14046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6760853" y="535759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29">
                  <a:moveTo>
                    <a:pt x="0" y="0"/>
                  </a:moveTo>
                  <a:lnTo>
                    <a:pt x="0" y="112979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6753818" y="547760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6760853" y="5456510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30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6774959" y="5442459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4366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6774959" y="5470573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0"/>
                  </a:moveTo>
                  <a:lnTo>
                    <a:pt x="14109" y="2811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6789061" y="5484642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294"/>
                  </a:lnTo>
                </a:path>
              </a:pathLst>
            </a:custGeom>
            <a:ln w="140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6789061" y="5484647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176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6796113" y="5428399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14084" y="0"/>
                  </a:moveTo>
                  <a:lnTo>
                    <a:pt x="0" y="0"/>
                  </a:lnTo>
                  <a:lnTo>
                    <a:pt x="0" y="42176"/>
                  </a:lnTo>
                  <a:lnTo>
                    <a:pt x="14084" y="42176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6803167" y="5456501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70" h="14604">
                  <a:moveTo>
                    <a:pt x="0" y="14071"/>
                  </a:moveTo>
                  <a:lnTo>
                    <a:pt x="1390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6817074" y="5385733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673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6810019" y="5343550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14084" y="0"/>
                  </a:moveTo>
                  <a:lnTo>
                    <a:pt x="0" y="0"/>
                  </a:lnTo>
                  <a:lnTo>
                    <a:pt x="0" y="28117"/>
                  </a:lnTo>
                  <a:lnTo>
                    <a:pt x="14084" y="2811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6817074" y="532947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071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6824140" y="532244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 descr=""/>
            <p:cNvSpPr/>
            <p:nvPr/>
          </p:nvSpPr>
          <p:spPr>
            <a:xfrm>
              <a:off x="6838231" y="5111055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w="0" h="240029">
                  <a:moveTo>
                    <a:pt x="0" y="0"/>
                  </a:moveTo>
                  <a:lnTo>
                    <a:pt x="0" y="239534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 descr=""/>
            <p:cNvSpPr/>
            <p:nvPr/>
          </p:nvSpPr>
          <p:spPr>
            <a:xfrm>
              <a:off x="6838231" y="5089488"/>
              <a:ext cx="14604" cy="43180"/>
            </a:xfrm>
            <a:custGeom>
              <a:avLst/>
              <a:gdLst/>
              <a:ahLst/>
              <a:cxnLst/>
              <a:rect l="l" t="t" r="r" b="b"/>
              <a:pathLst>
                <a:path w="14604" h="43179">
                  <a:moveTo>
                    <a:pt x="14084" y="0"/>
                  </a:moveTo>
                  <a:lnTo>
                    <a:pt x="0" y="0"/>
                  </a:lnTo>
                  <a:lnTo>
                    <a:pt x="0" y="42659"/>
                  </a:lnTo>
                  <a:lnTo>
                    <a:pt x="14084" y="42659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6838239" y="506837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071" y="7035"/>
                  </a:moveTo>
                  <a:lnTo>
                    <a:pt x="12014" y="2070"/>
                  </a:lnTo>
                  <a:lnTo>
                    <a:pt x="7035" y="0"/>
                  </a:lnTo>
                  <a:lnTo>
                    <a:pt x="2057" y="2070"/>
                  </a:lnTo>
                  <a:lnTo>
                    <a:pt x="0" y="7035"/>
                  </a:lnTo>
                  <a:lnTo>
                    <a:pt x="2057" y="12014"/>
                  </a:lnTo>
                  <a:lnTo>
                    <a:pt x="7035" y="14071"/>
                  </a:lnTo>
                  <a:lnTo>
                    <a:pt x="12014" y="12014"/>
                  </a:lnTo>
                  <a:lnTo>
                    <a:pt x="14071" y="7035"/>
                  </a:lnTo>
                  <a:close/>
                </a:path>
                <a:path w="28575" h="28575">
                  <a:moveTo>
                    <a:pt x="28181" y="21107"/>
                  </a:moveTo>
                  <a:lnTo>
                    <a:pt x="26111" y="16129"/>
                  </a:lnTo>
                  <a:lnTo>
                    <a:pt x="21145" y="14071"/>
                  </a:lnTo>
                  <a:lnTo>
                    <a:pt x="16167" y="16129"/>
                  </a:lnTo>
                  <a:lnTo>
                    <a:pt x="14109" y="21107"/>
                  </a:lnTo>
                  <a:lnTo>
                    <a:pt x="16167" y="26085"/>
                  </a:lnTo>
                  <a:lnTo>
                    <a:pt x="21145" y="28143"/>
                  </a:lnTo>
                  <a:lnTo>
                    <a:pt x="26111" y="26085"/>
                  </a:lnTo>
                  <a:lnTo>
                    <a:pt x="28181" y="21107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6859385" y="4878094"/>
              <a:ext cx="0" cy="197485"/>
            </a:xfrm>
            <a:custGeom>
              <a:avLst/>
              <a:gdLst/>
              <a:ahLst/>
              <a:cxnLst/>
              <a:rect l="l" t="t" r="r" b="b"/>
              <a:pathLst>
                <a:path w="0" h="197485">
                  <a:moveTo>
                    <a:pt x="0" y="197319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6859386" y="4807780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176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6866454" y="481480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6873491" y="47088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29">
                  <a:moveTo>
                    <a:pt x="0" y="0"/>
                  </a:moveTo>
                  <a:lnTo>
                    <a:pt x="0" y="11297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6866450" y="468076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58"/>
                  </a:lnTo>
                  <a:lnTo>
                    <a:pt x="14071" y="14058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6873491" y="4567776"/>
              <a:ext cx="14604" cy="99060"/>
            </a:xfrm>
            <a:custGeom>
              <a:avLst/>
              <a:gdLst/>
              <a:ahLst/>
              <a:cxnLst/>
              <a:rect l="l" t="t" r="r" b="b"/>
              <a:pathLst>
                <a:path w="14604" h="99060">
                  <a:moveTo>
                    <a:pt x="0" y="98907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6880560" y="454667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6887596" y="4511530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42176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6887596" y="4426646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567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6901700" y="4370492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4206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6894657" y="434232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71" y="14097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6901700" y="4243510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84721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6894657" y="421534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84"/>
                  </a:lnTo>
                  <a:lnTo>
                    <a:pt x="14071" y="14084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6901700" y="4116321"/>
              <a:ext cx="14604" cy="85090"/>
            </a:xfrm>
            <a:custGeom>
              <a:avLst/>
              <a:gdLst/>
              <a:ahLst/>
              <a:cxnLst/>
              <a:rect l="l" t="t" r="r" b="b"/>
              <a:pathLst>
                <a:path w="14604" h="85089">
                  <a:moveTo>
                    <a:pt x="0" y="84924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6908754" y="410223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84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84" y="1409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6915805" y="3735772"/>
              <a:ext cx="13970" cy="353060"/>
            </a:xfrm>
            <a:custGeom>
              <a:avLst/>
              <a:gdLst/>
              <a:ahLst/>
              <a:cxnLst/>
              <a:rect l="l" t="t" r="r" b="b"/>
              <a:pathLst>
                <a:path w="13970" h="353060">
                  <a:moveTo>
                    <a:pt x="0" y="352577"/>
                  </a:moveTo>
                  <a:lnTo>
                    <a:pt x="1390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6922655" y="370759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84" y="0"/>
                  </a:moveTo>
                  <a:lnTo>
                    <a:pt x="0" y="0"/>
                  </a:lnTo>
                  <a:lnTo>
                    <a:pt x="0" y="14084"/>
                  </a:lnTo>
                  <a:lnTo>
                    <a:pt x="14084" y="14084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6943815" y="3305914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w="0" h="394970">
                  <a:moveTo>
                    <a:pt x="0" y="0"/>
                  </a:moveTo>
                  <a:lnTo>
                    <a:pt x="0" y="394627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6964972" y="3136668"/>
              <a:ext cx="0" cy="168910"/>
            </a:xfrm>
            <a:custGeom>
              <a:avLst/>
              <a:gdLst/>
              <a:ahLst/>
              <a:cxnLst/>
              <a:rect l="l" t="t" r="r" b="b"/>
              <a:pathLst>
                <a:path w="0" h="168910">
                  <a:moveTo>
                    <a:pt x="0" y="0"/>
                  </a:moveTo>
                  <a:lnTo>
                    <a:pt x="0" y="168833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6972024" y="3030808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w="0" h="98425">
                  <a:moveTo>
                    <a:pt x="0" y="9841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6964988" y="300968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6972024" y="300263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68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6964986" y="298130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47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6964988" y="295293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6972024" y="2945893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68"/>
                  </a:moveTo>
                  <a:lnTo>
                    <a:pt x="1450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6993578" y="2741627"/>
              <a:ext cx="0" cy="197485"/>
            </a:xfrm>
            <a:custGeom>
              <a:avLst/>
              <a:gdLst/>
              <a:ahLst/>
              <a:cxnLst/>
              <a:rect l="l" t="t" r="r" b="b"/>
              <a:pathLst>
                <a:path w="0" h="197485">
                  <a:moveTo>
                    <a:pt x="0" y="0"/>
                  </a:moveTo>
                  <a:lnTo>
                    <a:pt x="0" y="197218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7000631" y="2678229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1" name="object 31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3595" y="2424264"/>
              <a:ext cx="126714" cy="409120"/>
            </a:xfrm>
            <a:prstGeom prst="rect">
              <a:avLst/>
            </a:prstGeom>
          </p:spPr>
        </p:pic>
        <p:sp>
          <p:nvSpPr>
            <p:cNvPr id="312" name="object 312" descr=""/>
            <p:cNvSpPr/>
            <p:nvPr/>
          </p:nvSpPr>
          <p:spPr>
            <a:xfrm>
              <a:off x="7120321" y="2854524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5">
                  <a:moveTo>
                    <a:pt x="0" y="0"/>
                  </a:moveTo>
                  <a:lnTo>
                    <a:pt x="0" y="141058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7120322" y="300263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084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84" y="1409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7127372" y="3030809"/>
              <a:ext cx="28575" cy="254000"/>
            </a:xfrm>
            <a:custGeom>
              <a:avLst/>
              <a:gdLst/>
              <a:ahLst/>
              <a:cxnLst/>
              <a:rect l="l" t="t" r="r" b="b"/>
              <a:pathLst>
                <a:path w="28575" h="254000">
                  <a:moveTo>
                    <a:pt x="0" y="0"/>
                  </a:moveTo>
                  <a:lnTo>
                    <a:pt x="28206" y="2535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7155581" y="3298468"/>
              <a:ext cx="28575" cy="494030"/>
            </a:xfrm>
            <a:custGeom>
              <a:avLst/>
              <a:gdLst/>
              <a:ahLst/>
              <a:cxnLst/>
              <a:rect l="l" t="t" r="r" b="b"/>
              <a:pathLst>
                <a:path w="28575" h="494029">
                  <a:moveTo>
                    <a:pt x="0" y="0"/>
                  </a:moveTo>
                  <a:lnTo>
                    <a:pt x="28016" y="49345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7183591" y="3806602"/>
              <a:ext cx="14604" cy="281940"/>
            </a:xfrm>
            <a:custGeom>
              <a:avLst/>
              <a:gdLst/>
              <a:ahLst/>
              <a:cxnLst/>
              <a:rect l="l" t="t" r="r" b="b"/>
              <a:pathLst>
                <a:path w="14604" h="281939">
                  <a:moveTo>
                    <a:pt x="0" y="0"/>
                  </a:moveTo>
                  <a:lnTo>
                    <a:pt x="14109" y="281749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7197698" y="4102238"/>
              <a:ext cx="57150" cy="945515"/>
            </a:xfrm>
            <a:custGeom>
              <a:avLst/>
              <a:gdLst/>
              <a:ahLst/>
              <a:cxnLst/>
              <a:rect l="l" t="t" r="r" b="b"/>
              <a:pathLst>
                <a:path w="57150" h="945514">
                  <a:moveTo>
                    <a:pt x="0" y="0"/>
                  </a:moveTo>
                  <a:lnTo>
                    <a:pt x="56819" y="94505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8" name="object 3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47483" y="5054336"/>
              <a:ext cx="140810" cy="451380"/>
            </a:xfrm>
            <a:prstGeom prst="rect">
              <a:avLst/>
            </a:prstGeom>
          </p:spPr>
        </p:pic>
        <p:sp>
          <p:nvSpPr>
            <p:cNvPr id="319" name="object 319" descr=""/>
            <p:cNvSpPr/>
            <p:nvPr/>
          </p:nvSpPr>
          <p:spPr>
            <a:xfrm>
              <a:off x="7381255" y="2889738"/>
              <a:ext cx="141605" cy="2200275"/>
            </a:xfrm>
            <a:custGeom>
              <a:avLst/>
              <a:gdLst/>
              <a:ahLst/>
              <a:cxnLst/>
              <a:rect l="l" t="t" r="r" b="b"/>
              <a:pathLst>
                <a:path w="141604" h="2200275">
                  <a:moveTo>
                    <a:pt x="0" y="2199741"/>
                  </a:moveTo>
                  <a:lnTo>
                    <a:pt x="14124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7536602" y="2572382"/>
              <a:ext cx="0" cy="310515"/>
            </a:xfrm>
            <a:custGeom>
              <a:avLst/>
              <a:gdLst/>
              <a:ahLst/>
              <a:cxnLst/>
              <a:rect l="l" t="t" r="r" b="b"/>
              <a:pathLst>
                <a:path w="0" h="310514">
                  <a:moveTo>
                    <a:pt x="0" y="0"/>
                  </a:moveTo>
                  <a:lnTo>
                    <a:pt x="0" y="310311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1" name="object 3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43673" y="2417230"/>
              <a:ext cx="84391" cy="155139"/>
            </a:xfrm>
            <a:prstGeom prst="rect">
              <a:avLst/>
            </a:prstGeom>
          </p:spPr>
        </p:pic>
        <p:sp>
          <p:nvSpPr>
            <p:cNvPr id="322" name="object 322" descr=""/>
            <p:cNvSpPr/>
            <p:nvPr/>
          </p:nvSpPr>
          <p:spPr>
            <a:xfrm>
              <a:off x="7621031" y="2523069"/>
              <a:ext cx="56515" cy="635000"/>
            </a:xfrm>
            <a:custGeom>
              <a:avLst/>
              <a:gdLst/>
              <a:ahLst/>
              <a:cxnLst/>
              <a:rect l="l" t="t" r="r" b="b"/>
              <a:pathLst>
                <a:path w="56515" h="635000">
                  <a:moveTo>
                    <a:pt x="0" y="0"/>
                  </a:moveTo>
                  <a:lnTo>
                    <a:pt x="56413" y="63472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7677449" y="3171880"/>
              <a:ext cx="113030" cy="1875789"/>
            </a:xfrm>
            <a:custGeom>
              <a:avLst/>
              <a:gdLst/>
              <a:ahLst/>
              <a:cxnLst/>
              <a:rect l="l" t="t" r="r" b="b"/>
              <a:pathLst>
                <a:path w="113029" h="1875789">
                  <a:moveTo>
                    <a:pt x="0" y="0"/>
                  </a:moveTo>
                  <a:lnTo>
                    <a:pt x="113030" y="187542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7790486" y="5061366"/>
              <a:ext cx="42545" cy="353060"/>
            </a:xfrm>
            <a:custGeom>
              <a:avLst/>
              <a:gdLst/>
              <a:ahLst/>
              <a:cxnLst/>
              <a:rect l="l" t="t" r="r" b="b"/>
              <a:pathLst>
                <a:path w="42545" h="353060">
                  <a:moveTo>
                    <a:pt x="0" y="0"/>
                  </a:moveTo>
                  <a:lnTo>
                    <a:pt x="42316" y="352475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5" name="object 3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25765" y="5252148"/>
              <a:ext cx="84394" cy="253568"/>
            </a:xfrm>
            <a:prstGeom prst="rect">
              <a:avLst/>
            </a:prstGeom>
          </p:spPr>
        </p:pic>
        <p:sp>
          <p:nvSpPr>
            <p:cNvPr id="326" name="object 326" descr=""/>
            <p:cNvSpPr/>
            <p:nvPr/>
          </p:nvSpPr>
          <p:spPr>
            <a:xfrm>
              <a:off x="7903123" y="4469306"/>
              <a:ext cx="56515" cy="775335"/>
            </a:xfrm>
            <a:custGeom>
              <a:avLst/>
              <a:gdLst/>
              <a:ahLst/>
              <a:cxnLst/>
              <a:rect l="l" t="t" r="r" b="b"/>
              <a:pathLst>
                <a:path w="56515" h="775335">
                  <a:moveTo>
                    <a:pt x="0" y="775334"/>
                  </a:moveTo>
                  <a:lnTo>
                    <a:pt x="56222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7959341" y="2706400"/>
              <a:ext cx="113664" cy="1749425"/>
            </a:xfrm>
            <a:custGeom>
              <a:avLst/>
              <a:gdLst/>
              <a:ahLst/>
              <a:cxnLst/>
              <a:rect l="l" t="t" r="r" b="b"/>
              <a:pathLst>
                <a:path w="113665" h="1749425">
                  <a:moveTo>
                    <a:pt x="0" y="1748815"/>
                  </a:moveTo>
                  <a:lnTo>
                    <a:pt x="11323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8" name="object 3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65541" y="2417230"/>
              <a:ext cx="112605" cy="282116"/>
            </a:xfrm>
            <a:prstGeom prst="rect">
              <a:avLst/>
            </a:prstGeom>
          </p:spPr>
        </p:pic>
        <p:sp>
          <p:nvSpPr>
            <p:cNvPr id="329" name="object 329" descr=""/>
            <p:cNvSpPr/>
            <p:nvPr/>
          </p:nvSpPr>
          <p:spPr>
            <a:xfrm>
              <a:off x="8185212" y="2642619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w="0" h="367664">
                  <a:moveTo>
                    <a:pt x="0" y="0"/>
                  </a:moveTo>
                  <a:lnTo>
                    <a:pt x="0" y="367055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8199318" y="3016722"/>
              <a:ext cx="71120" cy="1001394"/>
            </a:xfrm>
            <a:custGeom>
              <a:avLst/>
              <a:gdLst/>
              <a:ahLst/>
              <a:cxnLst/>
              <a:rect l="l" t="t" r="r" b="b"/>
              <a:pathLst>
                <a:path w="71120" h="1001395">
                  <a:moveTo>
                    <a:pt x="0" y="0"/>
                  </a:moveTo>
                  <a:lnTo>
                    <a:pt x="70726" y="100119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8270039" y="4032001"/>
              <a:ext cx="71120" cy="1156970"/>
            </a:xfrm>
            <a:custGeom>
              <a:avLst/>
              <a:gdLst/>
              <a:ahLst/>
              <a:cxnLst/>
              <a:rect l="l" t="t" r="r" b="b"/>
              <a:pathLst>
                <a:path w="71120" h="1156970">
                  <a:moveTo>
                    <a:pt x="0" y="0"/>
                  </a:moveTo>
                  <a:lnTo>
                    <a:pt x="70523" y="1156385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2" name="object 3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33524" y="5167287"/>
              <a:ext cx="126707" cy="338429"/>
            </a:xfrm>
            <a:prstGeom prst="rect">
              <a:avLst/>
            </a:prstGeom>
          </p:spPr>
        </p:pic>
        <p:sp>
          <p:nvSpPr>
            <p:cNvPr id="333" name="object 333" descr=""/>
            <p:cNvSpPr/>
            <p:nvPr/>
          </p:nvSpPr>
          <p:spPr>
            <a:xfrm>
              <a:off x="8467205" y="4772623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w="0" h="394970">
                  <a:moveTo>
                    <a:pt x="0" y="0"/>
                  </a:moveTo>
                  <a:lnTo>
                    <a:pt x="0" y="394690"/>
                  </a:lnTo>
                </a:path>
              </a:pathLst>
            </a:custGeom>
            <a:ln w="4208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8481209" y="4158984"/>
              <a:ext cx="43180" cy="606425"/>
            </a:xfrm>
            <a:custGeom>
              <a:avLst/>
              <a:gdLst/>
              <a:ahLst/>
              <a:cxnLst/>
              <a:rect l="l" t="t" r="r" b="b"/>
              <a:pathLst>
                <a:path w="43179" h="606425">
                  <a:moveTo>
                    <a:pt x="0" y="606132"/>
                  </a:moveTo>
                  <a:lnTo>
                    <a:pt x="4271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8523920" y="2903828"/>
              <a:ext cx="71120" cy="1241425"/>
            </a:xfrm>
            <a:custGeom>
              <a:avLst/>
              <a:gdLst/>
              <a:ahLst/>
              <a:cxnLst/>
              <a:rect l="l" t="t" r="r" b="b"/>
              <a:pathLst>
                <a:path w="71120" h="1241425">
                  <a:moveTo>
                    <a:pt x="0" y="1241069"/>
                  </a:moveTo>
                  <a:lnTo>
                    <a:pt x="7052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8594443" y="2523074"/>
              <a:ext cx="42545" cy="367030"/>
            </a:xfrm>
            <a:custGeom>
              <a:avLst/>
              <a:gdLst/>
              <a:ahLst/>
              <a:cxnLst/>
              <a:rect l="l" t="t" r="r" b="b"/>
              <a:pathLst>
                <a:path w="42545" h="367030">
                  <a:moveTo>
                    <a:pt x="0" y="366661"/>
                  </a:moveTo>
                  <a:lnTo>
                    <a:pt x="4211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7" name="object 33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29521" y="2417225"/>
              <a:ext cx="84593" cy="169232"/>
            </a:xfrm>
            <a:prstGeom prst="rect">
              <a:avLst/>
            </a:prstGeom>
          </p:spPr>
        </p:pic>
        <p:sp>
          <p:nvSpPr>
            <p:cNvPr id="338" name="object 338" descr=""/>
            <p:cNvSpPr/>
            <p:nvPr/>
          </p:nvSpPr>
          <p:spPr>
            <a:xfrm>
              <a:off x="8721087" y="2586469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w="0" h="394969">
                  <a:moveTo>
                    <a:pt x="0" y="0"/>
                  </a:moveTo>
                  <a:lnTo>
                    <a:pt x="0" y="394627"/>
                  </a:lnTo>
                </a:path>
              </a:pathLst>
            </a:custGeom>
            <a:ln w="4208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8735091" y="2988547"/>
              <a:ext cx="43180" cy="677545"/>
            </a:xfrm>
            <a:custGeom>
              <a:avLst/>
              <a:gdLst/>
              <a:ahLst/>
              <a:cxnLst/>
              <a:rect l="l" t="t" r="r" b="b"/>
              <a:pathLst>
                <a:path w="43179" h="677545">
                  <a:moveTo>
                    <a:pt x="0" y="0"/>
                  </a:moveTo>
                  <a:lnTo>
                    <a:pt x="42710" y="676986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 descr=""/>
            <p:cNvSpPr/>
            <p:nvPr/>
          </p:nvSpPr>
          <p:spPr>
            <a:xfrm>
              <a:off x="8777801" y="3679619"/>
              <a:ext cx="85090" cy="1396365"/>
            </a:xfrm>
            <a:custGeom>
              <a:avLst/>
              <a:gdLst/>
              <a:ahLst/>
              <a:cxnLst/>
              <a:rect l="l" t="t" r="r" b="b"/>
              <a:pathLst>
                <a:path w="85090" h="1396364">
                  <a:moveTo>
                    <a:pt x="0" y="0"/>
                  </a:moveTo>
                  <a:lnTo>
                    <a:pt x="84632" y="139579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1" name="object 34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855395" y="5082445"/>
              <a:ext cx="140618" cy="423270"/>
            </a:xfrm>
            <a:prstGeom prst="rect">
              <a:avLst/>
            </a:prstGeom>
          </p:spPr>
        </p:pic>
        <p:sp>
          <p:nvSpPr>
            <p:cNvPr id="342" name="object 342" descr=""/>
            <p:cNvSpPr/>
            <p:nvPr/>
          </p:nvSpPr>
          <p:spPr>
            <a:xfrm>
              <a:off x="8988973" y="4581837"/>
              <a:ext cx="43180" cy="550545"/>
            </a:xfrm>
            <a:custGeom>
              <a:avLst/>
              <a:gdLst/>
              <a:ahLst/>
              <a:cxnLst/>
              <a:rect l="l" t="t" r="r" b="b"/>
              <a:pathLst>
                <a:path w="43179" h="550545">
                  <a:moveTo>
                    <a:pt x="0" y="550303"/>
                  </a:moveTo>
                  <a:lnTo>
                    <a:pt x="42710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9031683" y="2748664"/>
              <a:ext cx="113030" cy="1819275"/>
            </a:xfrm>
            <a:custGeom>
              <a:avLst/>
              <a:gdLst/>
              <a:ahLst/>
              <a:cxnLst/>
              <a:rect l="l" t="t" r="r" b="b"/>
              <a:pathLst>
                <a:path w="113029" h="1819275">
                  <a:moveTo>
                    <a:pt x="0" y="1819109"/>
                  </a:moveTo>
                  <a:lnTo>
                    <a:pt x="11263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4" name="object 3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137284" y="2417230"/>
              <a:ext cx="112608" cy="324382"/>
            </a:xfrm>
            <a:prstGeom prst="rect">
              <a:avLst/>
            </a:prstGeom>
          </p:spPr>
        </p:pic>
        <p:sp>
          <p:nvSpPr>
            <p:cNvPr id="345" name="object 345" descr=""/>
            <p:cNvSpPr/>
            <p:nvPr/>
          </p:nvSpPr>
          <p:spPr>
            <a:xfrm>
              <a:off x="9257257" y="2642619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w="0" h="381635">
                  <a:moveTo>
                    <a:pt x="0" y="0"/>
                  </a:moveTo>
                  <a:lnTo>
                    <a:pt x="0" y="381139"/>
                  </a:lnTo>
                </a:path>
              </a:pathLst>
            </a:custGeom>
            <a:ln w="4288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 descr=""/>
            <p:cNvSpPr/>
            <p:nvPr/>
          </p:nvSpPr>
          <p:spPr>
            <a:xfrm>
              <a:off x="9271661" y="3030809"/>
              <a:ext cx="42545" cy="648970"/>
            </a:xfrm>
            <a:custGeom>
              <a:avLst/>
              <a:gdLst/>
              <a:ahLst/>
              <a:cxnLst/>
              <a:rect l="l" t="t" r="r" b="b"/>
              <a:pathLst>
                <a:path w="42545" h="648970">
                  <a:moveTo>
                    <a:pt x="0" y="0"/>
                  </a:moveTo>
                  <a:lnTo>
                    <a:pt x="42113" y="648804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 descr=""/>
            <p:cNvSpPr/>
            <p:nvPr/>
          </p:nvSpPr>
          <p:spPr>
            <a:xfrm>
              <a:off x="9313774" y="3693507"/>
              <a:ext cx="99060" cy="1438910"/>
            </a:xfrm>
            <a:custGeom>
              <a:avLst/>
              <a:gdLst/>
              <a:ahLst/>
              <a:cxnLst/>
              <a:rect l="l" t="t" r="r" b="b"/>
              <a:pathLst>
                <a:path w="99059" h="1438910">
                  <a:moveTo>
                    <a:pt x="0" y="0"/>
                  </a:moveTo>
                  <a:lnTo>
                    <a:pt x="98539" y="143863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9412309" y="5146207"/>
              <a:ext cx="28575" cy="254000"/>
            </a:xfrm>
            <a:custGeom>
              <a:avLst/>
              <a:gdLst/>
              <a:ahLst/>
              <a:cxnLst/>
              <a:rect l="l" t="t" r="r" b="b"/>
              <a:pathLst>
                <a:path w="28575" h="254000">
                  <a:moveTo>
                    <a:pt x="0" y="0"/>
                  </a:moveTo>
                  <a:lnTo>
                    <a:pt x="28206" y="253568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9" name="object 34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433482" y="5308375"/>
              <a:ext cx="84996" cy="197349"/>
            </a:xfrm>
            <a:prstGeom prst="rect">
              <a:avLst/>
            </a:prstGeom>
          </p:spPr>
        </p:pic>
        <p:sp>
          <p:nvSpPr>
            <p:cNvPr id="350" name="object 350" descr=""/>
            <p:cNvSpPr/>
            <p:nvPr/>
          </p:nvSpPr>
          <p:spPr>
            <a:xfrm>
              <a:off x="9518489" y="5054329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w="0" h="254635">
                  <a:moveTo>
                    <a:pt x="0" y="0"/>
                  </a:moveTo>
                  <a:lnTo>
                    <a:pt x="0" y="254076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9525542" y="4539655"/>
              <a:ext cx="42545" cy="508000"/>
            </a:xfrm>
            <a:custGeom>
              <a:avLst/>
              <a:gdLst/>
              <a:ahLst/>
              <a:cxnLst/>
              <a:rect l="l" t="t" r="r" b="b"/>
              <a:pathLst>
                <a:path w="42545" h="508000">
                  <a:moveTo>
                    <a:pt x="0" y="507644"/>
                  </a:moveTo>
                  <a:lnTo>
                    <a:pt x="4211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9567656" y="2649663"/>
              <a:ext cx="127000" cy="1876425"/>
            </a:xfrm>
            <a:custGeom>
              <a:avLst/>
              <a:gdLst/>
              <a:ahLst/>
              <a:cxnLst/>
              <a:rect l="l" t="t" r="r" b="b"/>
              <a:pathLst>
                <a:path w="127000" h="1876425">
                  <a:moveTo>
                    <a:pt x="0" y="1875929"/>
                  </a:moveTo>
                  <a:lnTo>
                    <a:pt x="12674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3" name="object 3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687359" y="2431326"/>
              <a:ext cx="113204" cy="296202"/>
            </a:xfrm>
            <a:prstGeom prst="rect">
              <a:avLst/>
            </a:prstGeom>
          </p:spPr>
        </p:pic>
        <p:sp>
          <p:nvSpPr>
            <p:cNvPr id="354" name="object 354" descr=""/>
            <p:cNvSpPr/>
            <p:nvPr/>
          </p:nvSpPr>
          <p:spPr>
            <a:xfrm>
              <a:off x="9793528" y="2734577"/>
              <a:ext cx="42545" cy="607060"/>
            </a:xfrm>
            <a:custGeom>
              <a:avLst/>
              <a:gdLst/>
              <a:ahLst/>
              <a:cxnLst/>
              <a:rect l="l" t="t" r="r" b="b"/>
              <a:pathLst>
                <a:path w="42545" h="607060">
                  <a:moveTo>
                    <a:pt x="0" y="0"/>
                  </a:moveTo>
                  <a:lnTo>
                    <a:pt x="42113" y="606552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9835643" y="3355214"/>
              <a:ext cx="127000" cy="1988820"/>
            </a:xfrm>
            <a:custGeom>
              <a:avLst/>
              <a:gdLst/>
              <a:ahLst/>
              <a:cxnLst/>
              <a:rect l="l" t="t" r="r" b="b"/>
              <a:pathLst>
                <a:path w="127000" h="1988820">
                  <a:moveTo>
                    <a:pt x="0" y="0"/>
                  </a:moveTo>
                  <a:lnTo>
                    <a:pt x="126746" y="198833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9962386" y="5357597"/>
              <a:ext cx="28575" cy="99060"/>
            </a:xfrm>
            <a:custGeom>
              <a:avLst/>
              <a:gdLst/>
              <a:ahLst/>
              <a:cxnLst/>
              <a:rect l="l" t="t" r="r" b="b"/>
              <a:pathLst>
                <a:path w="28575" h="99060">
                  <a:moveTo>
                    <a:pt x="0" y="0"/>
                  </a:moveTo>
                  <a:lnTo>
                    <a:pt x="28206" y="9890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 descr=""/>
            <p:cNvSpPr/>
            <p:nvPr/>
          </p:nvSpPr>
          <p:spPr>
            <a:xfrm>
              <a:off x="9990597" y="547057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0"/>
                  </a:moveTo>
                  <a:lnTo>
                    <a:pt x="14503" y="1407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 descr=""/>
            <p:cNvSpPr/>
            <p:nvPr/>
          </p:nvSpPr>
          <p:spPr>
            <a:xfrm>
              <a:off x="10005099" y="548464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046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10019205" y="5428385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189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 descr=""/>
            <p:cNvSpPr/>
            <p:nvPr/>
          </p:nvSpPr>
          <p:spPr>
            <a:xfrm>
              <a:off x="10033310" y="5202455"/>
              <a:ext cx="28575" cy="211454"/>
            </a:xfrm>
            <a:custGeom>
              <a:avLst/>
              <a:gdLst/>
              <a:ahLst/>
              <a:cxnLst/>
              <a:rect l="l" t="t" r="r" b="b"/>
              <a:pathLst>
                <a:path w="28575" h="211454">
                  <a:moveTo>
                    <a:pt x="0" y="211391"/>
                  </a:moveTo>
                  <a:lnTo>
                    <a:pt x="2801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 descr=""/>
            <p:cNvSpPr/>
            <p:nvPr/>
          </p:nvSpPr>
          <p:spPr>
            <a:xfrm>
              <a:off x="10061321" y="4736981"/>
              <a:ext cx="28575" cy="451484"/>
            </a:xfrm>
            <a:custGeom>
              <a:avLst/>
              <a:gdLst/>
              <a:ahLst/>
              <a:cxnLst/>
              <a:rect l="l" t="t" r="r" b="b"/>
              <a:pathLst>
                <a:path w="28575" h="451485">
                  <a:moveTo>
                    <a:pt x="0" y="451408"/>
                  </a:moveTo>
                  <a:lnTo>
                    <a:pt x="2820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10089530" y="2579415"/>
              <a:ext cx="140970" cy="2143760"/>
            </a:xfrm>
            <a:custGeom>
              <a:avLst/>
              <a:gdLst/>
              <a:ahLst/>
              <a:cxnLst/>
              <a:rect l="l" t="t" r="r" b="b"/>
              <a:pathLst>
                <a:path w="140970" h="2143760">
                  <a:moveTo>
                    <a:pt x="0" y="2143518"/>
                  </a:moveTo>
                  <a:lnTo>
                    <a:pt x="14084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3" name="object 36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223342" y="2417225"/>
              <a:ext cx="98906" cy="183315"/>
            </a:xfrm>
            <a:prstGeom prst="rect">
              <a:avLst/>
            </a:prstGeom>
          </p:spPr>
        </p:pic>
        <p:sp>
          <p:nvSpPr>
            <p:cNvPr id="364" name="object 364" descr=""/>
            <p:cNvSpPr/>
            <p:nvPr/>
          </p:nvSpPr>
          <p:spPr>
            <a:xfrm>
              <a:off x="10329301" y="2600556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5">
                  <a:moveTo>
                    <a:pt x="0" y="0"/>
                  </a:moveTo>
                  <a:lnTo>
                    <a:pt x="0" y="338277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10343407" y="2945888"/>
              <a:ext cx="42545" cy="762000"/>
            </a:xfrm>
            <a:custGeom>
              <a:avLst/>
              <a:gdLst/>
              <a:ahLst/>
              <a:cxnLst/>
              <a:rect l="l" t="t" r="r" b="b"/>
              <a:pathLst>
                <a:path w="42545" h="762000">
                  <a:moveTo>
                    <a:pt x="0" y="0"/>
                  </a:moveTo>
                  <a:lnTo>
                    <a:pt x="42316" y="761707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10385721" y="3721681"/>
              <a:ext cx="84455" cy="1325880"/>
            </a:xfrm>
            <a:custGeom>
              <a:avLst/>
              <a:gdLst/>
              <a:ahLst/>
              <a:cxnLst/>
              <a:rect l="l" t="t" r="r" b="b"/>
              <a:pathLst>
                <a:path w="84454" h="1325879">
                  <a:moveTo>
                    <a:pt x="0" y="0"/>
                  </a:moveTo>
                  <a:lnTo>
                    <a:pt x="84429" y="1325613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10484253" y="5054329"/>
              <a:ext cx="0" cy="310515"/>
            </a:xfrm>
            <a:custGeom>
              <a:avLst/>
              <a:gdLst/>
              <a:ahLst/>
              <a:cxnLst/>
              <a:rect l="l" t="t" r="r" b="b"/>
              <a:pathLst>
                <a:path w="0" h="310514">
                  <a:moveTo>
                    <a:pt x="0" y="0"/>
                  </a:moveTo>
                  <a:lnTo>
                    <a:pt x="0" y="310311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8" name="object 36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491322" y="5336514"/>
              <a:ext cx="98902" cy="169209"/>
            </a:xfrm>
            <a:prstGeom prst="rect">
              <a:avLst/>
            </a:prstGeom>
          </p:spPr>
        </p:pic>
        <p:sp>
          <p:nvSpPr>
            <p:cNvPr id="369" name="object 369" descr=""/>
            <p:cNvSpPr/>
            <p:nvPr/>
          </p:nvSpPr>
          <p:spPr>
            <a:xfrm>
              <a:off x="10590238" y="5068377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w="0" h="268604">
                  <a:moveTo>
                    <a:pt x="0" y="0"/>
                  </a:moveTo>
                  <a:lnTo>
                    <a:pt x="0" y="268147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10597288" y="4511520"/>
              <a:ext cx="42545" cy="549910"/>
            </a:xfrm>
            <a:custGeom>
              <a:avLst/>
              <a:gdLst/>
              <a:ahLst/>
              <a:cxnLst/>
              <a:rect l="l" t="t" r="r" b="b"/>
              <a:pathLst>
                <a:path w="42545" h="549910">
                  <a:moveTo>
                    <a:pt x="0" y="549846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10639601" y="2734577"/>
              <a:ext cx="113030" cy="1763395"/>
            </a:xfrm>
            <a:custGeom>
              <a:avLst/>
              <a:gdLst/>
              <a:ahLst/>
              <a:cxnLst/>
              <a:rect l="l" t="t" r="r" b="b"/>
              <a:pathLst>
                <a:path w="113029" h="1763395">
                  <a:moveTo>
                    <a:pt x="0" y="1762899"/>
                  </a:moveTo>
                  <a:lnTo>
                    <a:pt x="11263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2" name="object 37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745203" y="2417230"/>
              <a:ext cx="112991" cy="310298"/>
            </a:xfrm>
            <a:prstGeom prst="rect">
              <a:avLst/>
            </a:prstGeom>
          </p:spPr>
        </p:pic>
        <p:sp>
          <p:nvSpPr>
            <p:cNvPr id="373" name="object 373" descr=""/>
            <p:cNvSpPr/>
            <p:nvPr/>
          </p:nvSpPr>
          <p:spPr>
            <a:xfrm>
              <a:off x="10865274" y="2614444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w="0" h="296544">
                  <a:moveTo>
                    <a:pt x="0" y="0"/>
                  </a:moveTo>
                  <a:lnTo>
                    <a:pt x="0" y="296418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10879378" y="2917911"/>
              <a:ext cx="42545" cy="648970"/>
            </a:xfrm>
            <a:custGeom>
              <a:avLst/>
              <a:gdLst/>
              <a:ahLst/>
              <a:cxnLst/>
              <a:rect l="l" t="t" r="r" b="b"/>
              <a:pathLst>
                <a:path w="42545" h="648970">
                  <a:moveTo>
                    <a:pt x="0" y="0"/>
                  </a:moveTo>
                  <a:lnTo>
                    <a:pt x="42316" y="648614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10921692" y="3580611"/>
              <a:ext cx="99060" cy="1607820"/>
            </a:xfrm>
            <a:custGeom>
              <a:avLst/>
              <a:gdLst/>
              <a:ahLst/>
              <a:cxnLst/>
              <a:rect l="l" t="t" r="r" b="b"/>
              <a:pathLst>
                <a:path w="99059" h="1607820">
                  <a:moveTo>
                    <a:pt x="0" y="0"/>
                  </a:moveTo>
                  <a:lnTo>
                    <a:pt x="98933" y="1607781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6" name="object 37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13585" y="5195419"/>
              <a:ext cx="112605" cy="296250"/>
            </a:xfrm>
            <a:prstGeom prst="rect">
              <a:avLst/>
            </a:prstGeom>
          </p:spPr>
        </p:pic>
        <p:sp>
          <p:nvSpPr>
            <p:cNvPr id="377" name="object 377" descr=""/>
            <p:cNvSpPr/>
            <p:nvPr/>
          </p:nvSpPr>
          <p:spPr>
            <a:xfrm>
              <a:off x="11133260" y="4969963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w="0" h="324485">
                  <a:moveTo>
                    <a:pt x="0" y="0"/>
                  </a:moveTo>
                  <a:lnTo>
                    <a:pt x="0" y="324370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11147365" y="4328227"/>
              <a:ext cx="42545" cy="635000"/>
            </a:xfrm>
            <a:custGeom>
              <a:avLst/>
              <a:gdLst/>
              <a:ahLst/>
              <a:cxnLst/>
              <a:rect l="l" t="t" r="r" b="b"/>
              <a:pathLst>
                <a:path w="42545" h="635000">
                  <a:moveTo>
                    <a:pt x="0" y="634707"/>
                  </a:moveTo>
                  <a:lnTo>
                    <a:pt x="42113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11189478" y="2833387"/>
              <a:ext cx="85090" cy="1480820"/>
            </a:xfrm>
            <a:custGeom>
              <a:avLst/>
              <a:gdLst/>
              <a:ahLst/>
              <a:cxnLst/>
              <a:rect l="l" t="t" r="r" b="b"/>
              <a:pathLst>
                <a:path w="85090" h="1480820">
                  <a:moveTo>
                    <a:pt x="0" y="1480756"/>
                  </a:moveTo>
                  <a:lnTo>
                    <a:pt x="8502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11274503" y="2551242"/>
              <a:ext cx="42545" cy="268605"/>
            </a:xfrm>
            <a:custGeom>
              <a:avLst/>
              <a:gdLst/>
              <a:ahLst/>
              <a:cxnLst/>
              <a:rect l="l" t="t" r="r" b="b"/>
              <a:pathLst>
                <a:path w="42545" h="268605">
                  <a:moveTo>
                    <a:pt x="0" y="268058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1" name="object 38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09782" y="2417225"/>
              <a:ext cx="84392" cy="197401"/>
            </a:xfrm>
            <a:prstGeom prst="rect">
              <a:avLst/>
            </a:prstGeom>
          </p:spPr>
        </p:pic>
        <p:sp>
          <p:nvSpPr>
            <p:cNvPr id="382" name="object 382" descr=""/>
            <p:cNvSpPr/>
            <p:nvPr/>
          </p:nvSpPr>
          <p:spPr>
            <a:xfrm>
              <a:off x="11394194" y="2614444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w="0" h="254635">
                  <a:moveTo>
                    <a:pt x="0" y="0"/>
                  </a:moveTo>
                  <a:lnTo>
                    <a:pt x="0" y="254152"/>
                  </a:lnTo>
                </a:path>
              </a:pathLst>
            </a:custGeom>
            <a:ln w="2818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11415351" y="2868612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w="0" h="296544">
                  <a:moveTo>
                    <a:pt x="0" y="0"/>
                  </a:moveTo>
                  <a:lnTo>
                    <a:pt x="0" y="296214"/>
                  </a:lnTo>
                </a:path>
              </a:pathLst>
            </a:custGeom>
            <a:ln w="4229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4997706" y="2706405"/>
              <a:ext cx="42545" cy="353060"/>
            </a:xfrm>
            <a:custGeom>
              <a:avLst/>
              <a:gdLst/>
              <a:ahLst/>
              <a:cxnLst/>
              <a:rect l="l" t="t" r="r" b="b"/>
              <a:pathLst>
                <a:path w="42545" h="353060">
                  <a:moveTo>
                    <a:pt x="0" y="352577"/>
                  </a:moveTo>
                  <a:lnTo>
                    <a:pt x="4224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5" name="object 38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32908" y="2530132"/>
              <a:ext cx="112623" cy="380730"/>
            </a:xfrm>
            <a:prstGeom prst="rect">
              <a:avLst/>
            </a:prstGeom>
          </p:spPr>
        </p:pic>
        <p:sp>
          <p:nvSpPr>
            <p:cNvPr id="386" name="object 386" descr=""/>
            <p:cNvSpPr/>
            <p:nvPr/>
          </p:nvSpPr>
          <p:spPr>
            <a:xfrm>
              <a:off x="5138493" y="2917911"/>
              <a:ext cx="28575" cy="465455"/>
            </a:xfrm>
            <a:custGeom>
              <a:avLst/>
              <a:gdLst/>
              <a:ahLst/>
              <a:cxnLst/>
              <a:rect l="l" t="t" r="r" b="b"/>
              <a:pathLst>
                <a:path w="28575" h="465454">
                  <a:moveTo>
                    <a:pt x="0" y="0"/>
                  </a:moveTo>
                  <a:lnTo>
                    <a:pt x="28143" y="46527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 descr=""/>
            <p:cNvSpPr/>
            <p:nvPr/>
          </p:nvSpPr>
          <p:spPr>
            <a:xfrm>
              <a:off x="5166643" y="3397276"/>
              <a:ext cx="127635" cy="1777364"/>
            </a:xfrm>
            <a:custGeom>
              <a:avLst/>
              <a:gdLst/>
              <a:ahLst/>
              <a:cxnLst/>
              <a:rect l="l" t="t" r="r" b="b"/>
              <a:pathLst>
                <a:path w="127635" h="1777364">
                  <a:moveTo>
                    <a:pt x="0" y="0"/>
                  </a:moveTo>
                  <a:lnTo>
                    <a:pt x="127177" y="177704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8" name="object 38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86784" y="5082442"/>
              <a:ext cx="112620" cy="310307"/>
            </a:xfrm>
            <a:prstGeom prst="rect">
              <a:avLst/>
            </a:prstGeom>
          </p:spPr>
        </p:pic>
        <p:sp>
          <p:nvSpPr>
            <p:cNvPr id="389" name="object 389" descr=""/>
            <p:cNvSpPr/>
            <p:nvPr/>
          </p:nvSpPr>
          <p:spPr>
            <a:xfrm>
              <a:off x="5392375" y="4694822"/>
              <a:ext cx="42545" cy="381000"/>
            </a:xfrm>
            <a:custGeom>
              <a:avLst/>
              <a:gdLst/>
              <a:ahLst/>
              <a:cxnLst/>
              <a:rect l="l" t="t" r="r" b="b"/>
              <a:pathLst>
                <a:path w="42545" h="381000">
                  <a:moveTo>
                    <a:pt x="0" y="380593"/>
                  </a:moveTo>
                  <a:lnTo>
                    <a:pt x="4224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5434610" y="3749855"/>
              <a:ext cx="57150" cy="930910"/>
            </a:xfrm>
            <a:custGeom>
              <a:avLst/>
              <a:gdLst/>
              <a:ahLst/>
              <a:cxnLst/>
              <a:rect l="l" t="t" r="r" b="b"/>
              <a:pathLst>
                <a:path w="57150" h="930910">
                  <a:moveTo>
                    <a:pt x="0" y="930897"/>
                  </a:moveTo>
                  <a:lnTo>
                    <a:pt x="56794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5491405" y="2917916"/>
              <a:ext cx="56515" cy="817880"/>
            </a:xfrm>
            <a:custGeom>
              <a:avLst/>
              <a:gdLst/>
              <a:ahLst/>
              <a:cxnLst/>
              <a:rect l="l" t="t" r="r" b="b"/>
              <a:pathLst>
                <a:path w="56514" h="817879">
                  <a:moveTo>
                    <a:pt x="0" y="817854"/>
                  </a:moveTo>
                  <a:lnTo>
                    <a:pt x="56324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5547724" y="2649659"/>
              <a:ext cx="28575" cy="254635"/>
            </a:xfrm>
            <a:custGeom>
              <a:avLst/>
              <a:gdLst/>
              <a:ahLst/>
              <a:cxnLst/>
              <a:rect l="l" t="t" r="r" b="b"/>
              <a:pathLst>
                <a:path w="28575" h="254635">
                  <a:moveTo>
                    <a:pt x="0" y="254165"/>
                  </a:moveTo>
                  <a:lnTo>
                    <a:pt x="28155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3" name="object 39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68838" y="2530121"/>
              <a:ext cx="84448" cy="197411"/>
            </a:xfrm>
            <a:prstGeom prst="rect">
              <a:avLst/>
            </a:prstGeom>
          </p:spPr>
        </p:pic>
        <p:sp>
          <p:nvSpPr>
            <p:cNvPr id="394" name="object 394" descr=""/>
            <p:cNvSpPr/>
            <p:nvPr/>
          </p:nvSpPr>
          <p:spPr>
            <a:xfrm>
              <a:off x="5646257" y="2734577"/>
              <a:ext cx="28575" cy="254000"/>
            </a:xfrm>
            <a:custGeom>
              <a:avLst/>
              <a:gdLst/>
              <a:ahLst/>
              <a:cxnLst/>
              <a:rect l="l" t="t" r="r" b="b"/>
              <a:pathLst>
                <a:path w="28575" h="254000">
                  <a:moveTo>
                    <a:pt x="0" y="0"/>
                  </a:moveTo>
                  <a:lnTo>
                    <a:pt x="28168" y="253974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5674427" y="3002634"/>
              <a:ext cx="42545" cy="606425"/>
            </a:xfrm>
            <a:custGeom>
              <a:avLst/>
              <a:gdLst/>
              <a:ahLst/>
              <a:cxnLst/>
              <a:rect l="l" t="t" r="r" b="b"/>
              <a:pathLst>
                <a:path w="42545" h="606425">
                  <a:moveTo>
                    <a:pt x="0" y="0"/>
                  </a:moveTo>
                  <a:lnTo>
                    <a:pt x="42240" y="60615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 descr=""/>
            <p:cNvSpPr/>
            <p:nvPr/>
          </p:nvSpPr>
          <p:spPr>
            <a:xfrm>
              <a:off x="5716661" y="3622873"/>
              <a:ext cx="99060" cy="1424940"/>
            </a:xfrm>
            <a:custGeom>
              <a:avLst/>
              <a:gdLst/>
              <a:ahLst/>
              <a:cxnLst/>
              <a:rect l="l" t="t" r="r" b="b"/>
              <a:pathLst>
                <a:path w="99060" h="1424939">
                  <a:moveTo>
                    <a:pt x="0" y="0"/>
                  </a:moveTo>
                  <a:lnTo>
                    <a:pt x="99034" y="142443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7" name="object 39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08652" y="5054327"/>
              <a:ext cx="126692" cy="338422"/>
            </a:xfrm>
            <a:prstGeom prst="rect">
              <a:avLst/>
            </a:prstGeom>
          </p:spPr>
        </p:pic>
        <p:sp>
          <p:nvSpPr>
            <p:cNvPr id="398" name="object 398" descr=""/>
            <p:cNvSpPr/>
            <p:nvPr/>
          </p:nvSpPr>
          <p:spPr>
            <a:xfrm>
              <a:off x="5942383" y="4899169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w="0" h="296545">
                  <a:moveTo>
                    <a:pt x="0" y="0"/>
                  </a:moveTo>
                  <a:lnTo>
                    <a:pt x="0" y="296252"/>
                  </a:lnTo>
                </a:path>
              </a:pathLst>
            </a:custGeom>
            <a:ln w="4222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 descr=""/>
            <p:cNvSpPr/>
            <p:nvPr/>
          </p:nvSpPr>
          <p:spPr>
            <a:xfrm>
              <a:off x="5956457" y="4271478"/>
              <a:ext cx="43180" cy="621030"/>
            </a:xfrm>
            <a:custGeom>
              <a:avLst/>
              <a:gdLst/>
              <a:ahLst/>
              <a:cxnLst/>
              <a:rect l="l" t="t" r="r" b="b"/>
              <a:pathLst>
                <a:path w="43179" h="621029">
                  <a:moveTo>
                    <a:pt x="0" y="620661"/>
                  </a:moveTo>
                  <a:lnTo>
                    <a:pt x="42735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5999187" y="2903819"/>
              <a:ext cx="85090" cy="1353820"/>
            </a:xfrm>
            <a:custGeom>
              <a:avLst/>
              <a:gdLst/>
              <a:ahLst/>
              <a:cxnLst/>
              <a:rect l="l" t="t" r="r" b="b"/>
              <a:pathLst>
                <a:path w="85089" h="1353820">
                  <a:moveTo>
                    <a:pt x="0" y="1353578"/>
                  </a:moveTo>
                  <a:lnTo>
                    <a:pt x="84467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6083656" y="2649655"/>
              <a:ext cx="28575" cy="240665"/>
            </a:xfrm>
            <a:custGeom>
              <a:avLst/>
              <a:gdLst/>
              <a:ahLst/>
              <a:cxnLst/>
              <a:rect l="l" t="t" r="r" b="b"/>
              <a:pathLst>
                <a:path w="28575" h="240664">
                  <a:moveTo>
                    <a:pt x="0" y="240080"/>
                  </a:moveTo>
                  <a:lnTo>
                    <a:pt x="2814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2" name="object 40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04769" y="2530121"/>
              <a:ext cx="84449" cy="197411"/>
            </a:xfrm>
            <a:prstGeom prst="rect">
              <a:avLst/>
            </a:prstGeom>
          </p:spPr>
        </p:pic>
        <p:sp>
          <p:nvSpPr>
            <p:cNvPr id="403" name="object 403" descr=""/>
            <p:cNvSpPr/>
            <p:nvPr/>
          </p:nvSpPr>
          <p:spPr>
            <a:xfrm>
              <a:off x="6196274" y="2727540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130"/>
                  </a:lnTo>
                </a:path>
              </a:pathLst>
            </a:custGeom>
            <a:ln w="422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6210359" y="3016722"/>
              <a:ext cx="43180" cy="592455"/>
            </a:xfrm>
            <a:custGeom>
              <a:avLst/>
              <a:gdLst/>
              <a:ahLst/>
              <a:cxnLst/>
              <a:rect l="l" t="t" r="r" b="b"/>
              <a:pathLst>
                <a:path w="43179" h="592454">
                  <a:moveTo>
                    <a:pt x="0" y="0"/>
                  </a:moveTo>
                  <a:lnTo>
                    <a:pt x="42710" y="592061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6253069" y="3622873"/>
              <a:ext cx="28575" cy="409575"/>
            </a:xfrm>
            <a:custGeom>
              <a:avLst/>
              <a:gdLst/>
              <a:ahLst/>
              <a:cxnLst/>
              <a:rect l="l" t="t" r="r" b="b"/>
              <a:pathLst>
                <a:path w="28575" h="409575">
                  <a:moveTo>
                    <a:pt x="0" y="0"/>
                  </a:moveTo>
                  <a:lnTo>
                    <a:pt x="28155" y="40913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6281220" y="4046087"/>
              <a:ext cx="14604" cy="465455"/>
            </a:xfrm>
            <a:custGeom>
              <a:avLst/>
              <a:gdLst/>
              <a:ahLst/>
              <a:cxnLst/>
              <a:rect l="l" t="t" r="r" b="b"/>
              <a:pathLst>
                <a:path w="14604" h="465454">
                  <a:moveTo>
                    <a:pt x="0" y="0"/>
                  </a:moveTo>
                  <a:lnTo>
                    <a:pt x="14084" y="46544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6288270" y="441960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6295306" y="4158984"/>
              <a:ext cx="0" cy="466090"/>
            </a:xfrm>
            <a:custGeom>
              <a:avLst/>
              <a:gdLst/>
              <a:ahLst/>
              <a:cxnLst/>
              <a:rect l="l" t="t" r="r" b="b"/>
              <a:pathLst>
                <a:path w="0" h="466089">
                  <a:moveTo>
                    <a:pt x="0" y="0"/>
                  </a:moveTo>
                  <a:lnTo>
                    <a:pt x="0" y="465518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6295304" y="4342319"/>
              <a:ext cx="14604" cy="381000"/>
            </a:xfrm>
            <a:custGeom>
              <a:avLst/>
              <a:gdLst/>
              <a:ahLst/>
              <a:cxnLst/>
              <a:rect l="l" t="t" r="r" b="b"/>
              <a:pathLst>
                <a:path w="14604" h="381000">
                  <a:moveTo>
                    <a:pt x="0" y="0"/>
                  </a:moveTo>
                  <a:lnTo>
                    <a:pt x="14084" y="380619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 descr=""/>
            <p:cNvSpPr/>
            <p:nvPr/>
          </p:nvSpPr>
          <p:spPr>
            <a:xfrm>
              <a:off x="6309389" y="4525591"/>
              <a:ext cx="0" cy="451484"/>
            </a:xfrm>
            <a:custGeom>
              <a:avLst/>
              <a:gdLst/>
              <a:ahLst/>
              <a:cxnLst/>
              <a:rect l="l" t="t" r="r" b="b"/>
              <a:pathLst>
                <a:path w="0" h="451485">
                  <a:moveTo>
                    <a:pt x="0" y="0"/>
                  </a:moveTo>
                  <a:lnTo>
                    <a:pt x="0" y="451408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 descr=""/>
            <p:cNvSpPr/>
            <p:nvPr/>
          </p:nvSpPr>
          <p:spPr>
            <a:xfrm>
              <a:off x="6309389" y="4511525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319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 descr=""/>
            <p:cNvSpPr/>
            <p:nvPr/>
          </p:nvSpPr>
          <p:spPr>
            <a:xfrm>
              <a:off x="6316421" y="4588852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w="0"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8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 descr=""/>
            <p:cNvSpPr/>
            <p:nvPr/>
          </p:nvSpPr>
          <p:spPr>
            <a:xfrm>
              <a:off x="6323454" y="4807774"/>
              <a:ext cx="0" cy="549910"/>
            </a:xfrm>
            <a:custGeom>
              <a:avLst/>
              <a:gdLst/>
              <a:ahLst/>
              <a:cxnLst/>
              <a:rect l="l" t="t" r="r" b="b"/>
              <a:pathLst>
                <a:path w="0" h="549910">
                  <a:moveTo>
                    <a:pt x="0" y="0"/>
                  </a:moveTo>
                  <a:lnTo>
                    <a:pt x="0" y="549821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4" name="object 414" descr=""/>
            <p:cNvSpPr/>
            <p:nvPr/>
          </p:nvSpPr>
          <p:spPr>
            <a:xfrm>
              <a:off x="6330485" y="5111055"/>
              <a:ext cx="0" cy="211454"/>
            </a:xfrm>
            <a:custGeom>
              <a:avLst/>
              <a:gdLst/>
              <a:ahLst/>
              <a:cxnLst/>
              <a:rect l="l" t="t" r="r" b="b"/>
              <a:pathLst>
                <a:path w="0" h="211454">
                  <a:moveTo>
                    <a:pt x="0" y="0"/>
                  </a:moveTo>
                  <a:lnTo>
                    <a:pt x="0" y="211404"/>
                  </a:lnTo>
                </a:path>
              </a:pathLst>
            </a:custGeom>
            <a:ln w="28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 descr=""/>
            <p:cNvSpPr/>
            <p:nvPr/>
          </p:nvSpPr>
          <p:spPr>
            <a:xfrm>
              <a:off x="6337518" y="5287304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42176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 descr=""/>
            <p:cNvSpPr/>
            <p:nvPr/>
          </p:nvSpPr>
          <p:spPr>
            <a:xfrm>
              <a:off x="6330482" y="526619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 descr=""/>
            <p:cNvSpPr/>
            <p:nvPr/>
          </p:nvSpPr>
          <p:spPr>
            <a:xfrm>
              <a:off x="6337518" y="4849957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0"/>
                  </a:moveTo>
                  <a:lnTo>
                    <a:pt x="0" y="9890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 descr=""/>
            <p:cNvSpPr/>
            <p:nvPr/>
          </p:nvSpPr>
          <p:spPr>
            <a:xfrm>
              <a:off x="6330480" y="4955908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14071" y="35140"/>
                  </a:moveTo>
                  <a:lnTo>
                    <a:pt x="12001" y="30175"/>
                  </a:lnTo>
                  <a:lnTo>
                    <a:pt x="7035" y="28105"/>
                  </a:lnTo>
                  <a:lnTo>
                    <a:pt x="2057" y="30175"/>
                  </a:lnTo>
                  <a:lnTo>
                    <a:pt x="0" y="35140"/>
                  </a:lnTo>
                  <a:lnTo>
                    <a:pt x="2057" y="40119"/>
                  </a:lnTo>
                  <a:lnTo>
                    <a:pt x="7035" y="42176"/>
                  </a:lnTo>
                  <a:lnTo>
                    <a:pt x="12001" y="40119"/>
                  </a:lnTo>
                  <a:lnTo>
                    <a:pt x="14071" y="35140"/>
                  </a:lnTo>
                  <a:close/>
                </a:path>
                <a:path w="14604" h="42545">
                  <a:moveTo>
                    <a:pt x="14071" y="7035"/>
                  </a:moveTo>
                  <a:lnTo>
                    <a:pt x="12001" y="2057"/>
                  </a:lnTo>
                  <a:lnTo>
                    <a:pt x="7035" y="0"/>
                  </a:lnTo>
                  <a:lnTo>
                    <a:pt x="2057" y="2057"/>
                  </a:lnTo>
                  <a:lnTo>
                    <a:pt x="0" y="7035"/>
                  </a:lnTo>
                  <a:lnTo>
                    <a:pt x="2057" y="12001"/>
                  </a:lnTo>
                  <a:lnTo>
                    <a:pt x="7035" y="14071"/>
                  </a:lnTo>
                  <a:lnTo>
                    <a:pt x="12001" y="12001"/>
                  </a:lnTo>
                  <a:lnTo>
                    <a:pt x="14071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 descr=""/>
            <p:cNvSpPr/>
            <p:nvPr/>
          </p:nvSpPr>
          <p:spPr>
            <a:xfrm>
              <a:off x="6337519" y="4864025"/>
              <a:ext cx="0" cy="409575"/>
            </a:xfrm>
            <a:custGeom>
              <a:avLst/>
              <a:gdLst/>
              <a:ahLst/>
              <a:cxnLst/>
              <a:rect l="l" t="t" r="r" b="b"/>
              <a:pathLst>
                <a:path w="0" h="409575">
                  <a:moveTo>
                    <a:pt x="0" y="0"/>
                  </a:moveTo>
                  <a:lnTo>
                    <a:pt x="0" y="409206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 descr=""/>
            <p:cNvSpPr/>
            <p:nvPr/>
          </p:nvSpPr>
          <p:spPr>
            <a:xfrm>
              <a:off x="6344580" y="5244642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071" y="0"/>
                  </a:moveTo>
                  <a:lnTo>
                    <a:pt x="0" y="0"/>
                  </a:lnTo>
                  <a:lnTo>
                    <a:pt x="0" y="28600"/>
                  </a:lnTo>
                  <a:lnTo>
                    <a:pt x="14071" y="28600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 descr=""/>
            <p:cNvSpPr/>
            <p:nvPr/>
          </p:nvSpPr>
          <p:spPr>
            <a:xfrm>
              <a:off x="6351624" y="5273231"/>
              <a:ext cx="0" cy="183515"/>
            </a:xfrm>
            <a:custGeom>
              <a:avLst/>
              <a:gdLst/>
              <a:ahLst/>
              <a:cxnLst/>
              <a:rect l="l" t="t" r="r" b="b"/>
              <a:pathLst>
                <a:path w="0" h="183514">
                  <a:moveTo>
                    <a:pt x="0" y="0"/>
                  </a:moveTo>
                  <a:lnTo>
                    <a:pt x="0" y="183273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 descr=""/>
            <p:cNvSpPr/>
            <p:nvPr/>
          </p:nvSpPr>
          <p:spPr>
            <a:xfrm>
              <a:off x="6351624" y="5301367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0"/>
                  </a:moveTo>
                  <a:lnTo>
                    <a:pt x="14097" y="5623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 descr=""/>
            <p:cNvSpPr/>
            <p:nvPr/>
          </p:nvSpPr>
          <p:spPr>
            <a:xfrm>
              <a:off x="6365726" y="5329489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42176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 descr=""/>
            <p:cNvSpPr/>
            <p:nvPr/>
          </p:nvSpPr>
          <p:spPr>
            <a:xfrm>
              <a:off x="6365726" y="5315414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319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 descr=""/>
            <p:cNvSpPr/>
            <p:nvPr/>
          </p:nvSpPr>
          <p:spPr>
            <a:xfrm>
              <a:off x="6365728" y="5399779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155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 descr=""/>
            <p:cNvSpPr/>
            <p:nvPr/>
          </p:nvSpPr>
          <p:spPr>
            <a:xfrm>
              <a:off x="6365727" y="5498689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56248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 descr=""/>
            <p:cNvSpPr/>
            <p:nvPr/>
          </p:nvSpPr>
          <p:spPr>
            <a:xfrm>
              <a:off x="6372796" y="542135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 descr=""/>
            <p:cNvSpPr/>
            <p:nvPr/>
          </p:nvSpPr>
          <p:spPr>
            <a:xfrm>
              <a:off x="6379833" y="5413847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w="0" h="212089">
                  <a:moveTo>
                    <a:pt x="0" y="0"/>
                  </a:moveTo>
                  <a:lnTo>
                    <a:pt x="0" y="211886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 descr=""/>
            <p:cNvSpPr/>
            <p:nvPr/>
          </p:nvSpPr>
          <p:spPr>
            <a:xfrm>
              <a:off x="6393938" y="5470573"/>
              <a:ext cx="0" cy="197485"/>
            </a:xfrm>
            <a:custGeom>
              <a:avLst/>
              <a:gdLst/>
              <a:ahLst/>
              <a:cxnLst/>
              <a:rect l="l" t="t" r="r" b="b"/>
              <a:pathLst>
                <a:path w="0" h="197485">
                  <a:moveTo>
                    <a:pt x="0" y="0"/>
                  </a:moveTo>
                  <a:lnTo>
                    <a:pt x="0" y="197345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 descr=""/>
            <p:cNvSpPr/>
            <p:nvPr/>
          </p:nvSpPr>
          <p:spPr>
            <a:xfrm>
              <a:off x="6393936" y="5583048"/>
              <a:ext cx="13970" cy="57150"/>
            </a:xfrm>
            <a:custGeom>
              <a:avLst/>
              <a:gdLst/>
              <a:ahLst/>
              <a:cxnLst/>
              <a:rect l="l" t="t" r="r" b="b"/>
              <a:pathLst>
                <a:path w="13970" h="57150">
                  <a:moveTo>
                    <a:pt x="0" y="56730"/>
                  </a:moveTo>
                  <a:lnTo>
                    <a:pt x="1390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6407843" y="5470573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w="0" h="240029">
                  <a:moveTo>
                    <a:pt x="0" y="0"/>
                  </a:moveTo>
                  <a:lnTo>
                    <a:pt x="0" y="239521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 descr=""/>
            <p:cNvSpPr/>
            <p:nvPr/>
          </p:nvSpPr>
          <p:spPr>
            <a:xfrm>
              <a:off x="6407843" y="5540871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0"/>
                  </a:moveTo>
                  <a:lnTo>
                    <a:pt x="14109" y="4217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 descr=""/>
            <p:cNvSpPr/>
            <p:nvPr/>
          </p:nvSpPr>
          <p:spPr>
            <a:xfrm>
              <a:off x="6421948" y="5385732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w="0" h="226060">
                  <a:moveTo>
                    <a:pt x="0" y="0"/>
                  </a:moveTo>
                  <a:lnTo>
                    <a:pt x="0" y="225933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 descr=""/>
            <p:cNvSpPr/>
            <p:nvPr/>
          </p:nvSpPr>
          <p:spPr>
            <a:xfrm>
              <a:off x="6421948" y="5498694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176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 descr=""/>
            <p:cNvSpPr/>
            <p:nvPr/>
          </p:nvSpPr>
          <p:spPr>
            <a:xfrm>
              <a:off x="6429015" y="550572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 descr=""/>
            <p:cNvSpPr/>
            <p:nvPr/>
          </p:nvSpPr>
          <p:spPr>
            <a:xfrm>
              <a:off x="6436052" y="5456505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319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 descr=""/>
            <p:cNvSpPr/>
            <p:nvPr/>
          </p:nvSpPr>
          <p:spPr>
            <a:xfrm>
              <a:off x="6429019" y="5385739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14071" y="0"/>
                  </a:moveTo>
                  <a:lnTo>
                    <a:pt x="0" y="0"/>
                  </a:lnTo>
                  <a:lnTo>
                    <a:pt x="0" y="56718"/>
                  </a:lnTo>
                  <a:lnTo>
                    <a:pt x="14071" y="56718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 descr=""/>
            <p:cNvSpPr/>
            <p:nvPr/>
          </p:nvSpPr>
          <p:spPr>
            <a:xfrm>
              <a:off x="6436052" y="5385729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20">
                  <a:moveTo>
                    <a:pt x="0" y="70777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 descr=""/>
            <p:cNvSpPr/>
            <p:nvPr/>
          </p:nvSpPr>
          <p:spPr>
            <a:xfrm>
              <a:off x="6436052" y="537166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0"/>
                  </a:moveTo>
                  <a:lnTo>
                    <a:pt x="14109" y="2811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 descr=""/>
            <p:cNvSpPr/>
            <p:nvPr/>
          </p:nvSpPr>
          <p:spPr>
            <a:xfrm>
              <a:off x="6443120" y="540681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 descr=""/>
            <p:cNvSpPr/>
            <p:nvPr/>
          </p:nvSpPr>
          <p:spPr>
            <a:xfrm>
              <a:off x="6450157" y="5287299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29">
                  <a:moveTo>
                    <a:pt x="0" y="0"/>
                  </a:moveTo>
                  <a:lnTo>
                    <a:pt x="0" y="112483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 descr=""/>
            <p:cNvSpPr/>
            <p:nvPr/>
          </p:nvSpPr>
          <p:spPr>
            <a:xfrm>
              <a:off x="6457209" y="5153238"/>
              <a:ext cx="0" cy="211454"/>
            </a:xfrm>
            <a:custGeom>
              <a:avLst/>
              <a:gdLst/>
              <a:ahLst/>
              <a:cxnLst/>
              <a:rect l="l" t="t" r="r" b="b"/>
              <a:pathLst>
                <a:path w="0" h="211454">
                  <a:moveTo>
                    <a:pt x="0" y="0"/>
                  </a:moveTo>
                  <a:lnTo>
                    <a:pt x="0" y="211404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 descr=""/>
            <p:cNvSpPr/>
            <p:nvPr/>
          </p:nvSpPr>
          <p:spPr>
            <a:xfrm>
              <a:off x="6464261" y="5118093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0"/>
                  </a:moveTo>
                  <a:lnTo>
                    <a:pt x="0" y="126542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 descr=""/>
            <p:cNvSpPr/>
            <p:nvPr/>
          </p:nvSpPr>
          <p:spPr>
            <a:xfrm>
              <a:off x="6464260" y="5132134"/>
              <a:ext cx="14604" cy="42545"/>
            </a:xfrm>
            <a:custGeom>
              <a:avLst/>
              <a:gdLst/>
              <a:ahLst/>
              <a:cxnLst/>
              <a:rect l="l" t="t" r="r" b="b"/>
              <a:pathLst>
                <a:path w="14604" h="42545">
                  <a:moveTo>
                    <a:pt x="0" y="42189"/>
                  </a:moveTo>
                  <a:lnTo>
                    <a:pt x="1450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 descr=""/>
            <p:cNvSpPr/>
            <p:nvPr/>
          </p:nvSpPr>
          <p:spPr>
            <a:xfrm>
              <a:off x="6478761" y="4962937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15515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 descr=""/>
            <p:cNvSpPr/>
            <p:nvPr/>
          </p:nvSpPr>
          <p:spPr>
            <a:xfrm>
              <a:off x="6478764" y="4807774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155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 descr=""/>
            <p:cNvSpPr/>
            <p:nvPr/>
          </p:nvSpPr>
          <p:spPr>
            <a:xfrm>
              <a:off x="6478762" y="484995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071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 descr=""/>
            <p:cNvSpPr/>
            <p:nvPr/>
          </p:nvSpPr>
          <p:spPr>
            <a:xfrm>
              <a:off x="6485831" y="482887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 descr=""/>
            <p:cNvSpPr/>
            <p:nvPr/>
          </p:nvSpPr>
          <p:spPr>
            <a:xfrm>
              <a:off x="6492868" y="4595890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w="0" h="324485">
                  <a:moveTo>
                    <a:pt x="0" y="0"/>
                  </a:moveTo>
                  <a:lnTo>
                    <a:pt x="0" y="324383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 descr=""/>
            <p:cNvSpPr/>
            <p:nvPr/>
          </p:nvSpPr>
          <p:spPr>
            <a:xfrm>
              <a:off x="6499933" y="458886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0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 descr=""/>
            <p:cNvSpPr/>
            <p:nvPr/>
          </p:nvSpPr>
          <p:spPr>
            <a:xfrm>
              <a:off x="6506973" y="4483389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0"/>
                  </a:moveTo>
                  <a:lnTo>
                    <a:pt x="0" y="98450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 descr=""/>
            <p:cNvSpPr/>
            <p:nvPr/>
          </p:nvSpPr>
          <p:spPr>
            <a:xfrm>
              <a:off x="6506973" y="4384579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721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 descr=""/>
            <p:cNvSpPr/>
            <p:nvPr/>
          </p:nvSpPr>
          <p:spPr>
            <a:xfrm>
              <a:off x="6499936" y="436345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 descr=""/>
            <p:cNvSpPr/>
            <p:nvPr/>
          </p:nvSpPr>
          <p:spPr>
            <a:xfrm>
              <a:off x="6521075" y="4356406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0"/>
                  </a:moveTo>
                  <a:lnTo>
                    <a:pt x="0" y="4206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6521075" y="4342312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702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6521076" y="4158984"/>
              <a:ext cx="0" cy="183515"/>
            </a:xfrm>
            <a:custGeom>
              <a:avLst/>
              <a:gdLst/>
              <a:ahLst/>
              <a:cxnLst/>
              <a:rect l="l" t="t" r="r" b="b"/>
              <a:pathLst>
                <a:path w="0" h="183514">
                  <a:moveTo>
                    <a:pt x="0" y="0"/>
                  </a:moveTo>
                  <a:lnTo>
                    <a:pt x="0" y="183337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6521076" y="4031993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29">
                  <a:moveTo>
                    <a:pt x="0" y="11290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6521076" y="4017913"/>
              <a:ext cx="14604" cy="84455"/>
            </a:xfrm>
            <a:custGeom>
              <a:avLst/>
              <a:gdLst/>
              <a:ahLst/>
              <a:cxnLst/>
              <a:rect l="l" t="t" r="r" b="b"/>
              <a:pathLst>
                <a:path w="14604" h="84454">
                  <a:moveTo>
                    <a:pt x="0" y="0"/>
                  </a:moveTo>
                  <a:lnTo>
                    <a:pt x="14109" y="8432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6528145" y="410929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6535181" y="4003827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w="0" h="98425">
                  <a:moveTo>
                    <a:pt x="0" y="9841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6535181" y="3989739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49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 descr=""/>
            <p:cNvSpPr/>
            <p:nvPr/>
          </p:nvSpPr>
          <p:spPr>
            <a:xfrm>
              <a:off x="6528145" y="405314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 descr=""/>
            <p:cNvSpPr/>
            <p:nvPr/>
          </p:nvSpPr>
          <p:spPr>
            <a:xfrm>
              <a:off x="6535181" y="404608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 descr=""/>
            <p:cNvSpPr/>
            <p:nvPr/>
          </p:nvSpPr>
          <p:spPr>
            <a:xfrm>
              <a:off x="6535181" y="4032001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56349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 descr=""/>
            <p:cNvSpPr/>
            <p:nvPr/>
          </p:nvSpPr>
          <p:spPr>
            <a:xfrm>
              <a:off x="6528145" y="401087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 descr=""/>
            <p:cNvSpPr/>
            <p:nvPr/>
          </p:nvSpPr>
          <p:spPr>
            <a:xfrm>
              <a:off x="6535181" y="3975851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4206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6535181" y="390502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567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6535181" y="3890930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0"/>
                  </a:moveTo>
                  <a:lnTo>
                    <a:pt x="0" y="4226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 descr=""/>
            <p:cNvSpPr/>
            <p:nvPr/>
          </p:nvSpPr>
          <p:spPr>
            <a:xfrm>
              <a:off x="6535181" y="3848670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w="0" h="98425">
                  <a:moveTo>
                    <a:pt x="0" y="9841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 descr=""/>
            <p:cNvSpPr/>
            <p:nvPr/>
          </p:nvSpPr>
          <p:spPr>
            <a:xfrm>
              <a:off x="6535181" y="3763944"/>
              <a:ext cx="14604" cy="71120"/>
            </a:xfrm>
            <a:custGeom>
              <a:avLst/>
              <a:gdLst/>
              <a:ahLst/>
              <a:cxnLst/>
              <a:rect l="l" t="t" r="r" b="b"/>
              <a:pathLst>
                <a:path w="14604" h="71120">
                  <a:moveTo>
                    <a:pt x="0" y="70637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 descr=""/>
            <p:cNvSpPr/>
            <p:nvPr/>
          </p:nvSpPr>
          <p:spPr>
            <a:xfrm>
              <a:off x="6549285" y="3622871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0"/>
                  </a:moveTo>
                  <a:lnTo>
                    <a:pt x="0" y="126987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2" name="object 472" descr=""/>
            <p:cNvSpPr/>
            <p:nvPr/>
          </p:nvSpPr>
          <p:spPr>
            <a:xfrm>
              <a:off x="6542240" y="3601757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14071" y="49695"/>
                  </a:moveTo>
                  <a:lnTo>
                    <a:pt x="12014" y="44716"/>
                  </a:lnTo>
                  <a:lnTo>
                    <a:pt x="7035" y="42659"/>
                  </a:lnTo>
                  <a:lnTo>
                    <a:pt x="2070" y="44716"/>
                  </a:lnTo>
                  <a:lnTo>
                    <a:pt x="0" y="49695"/>
                  </a:lnTo>
                  <a:lnTo>
                    <a:pt x="2070" y="54673"/>
                  </a:lnTo>
                  <a:lnTo>
                    <a:pt x="7035" y="56730"/>
                  </a:lnTo>
                  <a:lnTo>
                    <a:pt x="12014" y="54673"/>
                  </a:lnTo>
                  <a:lnTo>
                    <a:pt x="14071" y="49695"/>
                  </a:lnTo>
                  <a:close/>
                </a:path>
                <a:path w="14604" h="57150">
                  <a:moveTo>
                    <a:pt x="14071" y="7035"/>
                  </a:moveTo>
                  <a:lnTo>
                    <a:pt x="12014" y="2057"/>
                  </a:lnTo>
                  <a:lnTo>
                    <a:pt x="7035" y="0"/>
                  </a:lnTo>
                  <a:lnTo>
                    <a:pt x="2070" y="2057"/>
                  </a:lnTo>
                  <a:lnTo>
                    <a:pt x="0" y="7035"/>
                  </a:lnTo>
                  <a:lnTo>
                    <a:pt x="2070" y="12014"/>
                  </a:lnTo>
                  <a:lnTo>
                    <a:pt x="7035" y="14071"/>
                  </a:lnTo>
                  <a:lnTo>
                    <a:pt x="12014" y="12014"/>
                  </a:lnTo>
                  <a:lnTo>
                    <a:pt x="14071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3" name="object 473" descr=""/>
            <p:cNvSpPr/>
            <p:nvPr/>
          </p:nvSpPr>
          <p:spPr>
            <a:xfrm>
              <a:off x="6563191" y="3538350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70434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 descr=""/>
            <p:cNvSpPr/>
            <p:nvPr/>
          </p:nvSpPr>
          <p:spPr>
            <a:xfrm>
              <a:off x="6563192" y="3369301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155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 descr=""/>
            <p:cNvSpPr/>
            <p:nvPr/>
          </p:nvSpPr>
          <p:spPr>
            <a:xfrm>
              <a:off x="6563192" y="3284386"/>
              <a:ext cx="14604" cy="71120"/>
            </a:xfrm>
            <a:custGeom>
              <a:avLst/>
              <a:gdLst/>
              <a:ahLst/>
              <a:cxnLst/>
              <a:rect l="l" t="t" r="r" b="b"/>
              <a:pathLst>
                <a:path w="14604" h="71120">
                  <a:moveTo>
                    <a:pt x="0" y="70827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 descr=""/>
            <p:cNvSpPr/>
            <p:nvPr/>
          </p:nvSpPr>
          <p:spPr>
            <a:xfrm>
              <a:off x="6577295" y="3228031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434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 descr=""/>
            <p:cNvSpPr/>
            <p:nvPr/>
          </p:nvSpPr>
          <p:spPr>
            <a:xfrm>
              <a:off x="6570248" y="320005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084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84" y="1409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6577295" y="3143702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4226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6570248" y="311514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084" y="0"/>
                  </a:moveTo>
                  <a:lnTo>
                    <a:pt x="0" y="0"/>
                  </a:lnTo>
                  <a:lnTo>
                    <a:pt x="0" y="14084"/>
                  </a:lnTo>
                  <a:lnTo>
                    <a:pt x="14084" y="14084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6570259" y="309401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 descr=""/>
            <p:cNvSpPr/>
            <p:nvPr/>
          </p:nvSpPr>
          <p:spPr>
            <a:xfrm>
              <a:off x="6591400" y="2988552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126580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 descr=""/>
            <p:cNvSpPr/>
            <p:nvPr/>
          </p:nvSpPr>
          <p:spPr>
            <a:xfrm>
              <a:off x="6591400" y="294588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80">
                  <a:moveTo>
                    <a:pt x="0" y="42659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6591400" y="2889737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42062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 descr=""/>
            <p:cNvSpPr/>
            <p:nvPr/>
          </p:nvSpPr>
          <p:spPr>
            <a:xfrm>
              <a:off x="6591400" y="287564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 descr=""/>
            <p:cNvSpPr/>
            <p:nvPr/>
          </p:nvSpPr>
          <p:spPr>
            <a:xfrm>
              <a:off x="6591400" y="288974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68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 descr=""/>
            <p:cNvSpPr/>
            <p:nvPr/>
          </p:nvSpPr>
          <p:spPr>
            <a:xfrm>
              <a:off x="6591400" y="2875649"/>
              <a:ext cx="14604" cy="70485"/>
            </a:xfrm>
            <a:custGeom>
              <a:avLst/>
              <a:gdLst/>
              <a:ahLst/>
              <a:cxnLst/>
              <a:rect l="l" t="t" r="r" b="b"/>
              <a:pathLst>
                <a:path w="14604" h="70485">
                  <a:moveTo>
                    <a:pt x="0" y="0"/>
                  </a:moveTo>
                  <a:lnTo>
                    <a:pt x="14109" y="7024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 descr=""/>
            <p:cNvSpPr/>
            <p:nvPr/>
          </p:nvSpPr>
          <p:spPr>
            <a:xfrm>
              <a:off x="6605504" y="2903828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56146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 descr=""/>
            <p:cNvSpPr/>
            <p:nvPr/>
          </p:nvSpPr>
          <p:spPr>
            <a:xfrm>
              <a:off x="6605504" y="2692316"/>
              <a:ext cx="0" cy="197485"/>
            </a:xfrm>
            <a:custGeom>
              <a:avLst/>
              <a:gdLst/>
              <a:ahLst/>
              <a:cxnLst/>
              <a:rect l="l" t="t" r="r" b="b"/>
              <a:pathLst>
                <a:path w="0" h="197485">
                  <a:moveTo>
                    <a:pt x="0" y="0"/>
                  </a:moveTo>
                  <a:lnTo>
                    <a:pt x="0" y="197421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 descr=""/>
            <p:cNvSpPr/>
            <p:nvPr/>
          </p:nvSpPr>
          <p:spPr>
            <a:xfrm>
              <a:off x="6605504" y="2678229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0"/>
                  </a:moveTo>
                  <a:lnTo>
                    <a:pt x="0" y="4226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 descr=""/>
            <p:cNvSpPr/>
            <p:nvPr/>
          </p:nvSpPr>
          <p:spPr>
            <a:xfrm>
              <a:off x="6598469" y="272754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 descr=""/>
            <p:cNvSpPr/>
            <p:nvPr/>
          </p:nvSpPr>
          <p:spPr>
            <a:xfrm>
              <a:off x="6605504" y="2607599"/>
              <a:ext cx="14604" cy="113030"/>
            </a:xfrm>
            <a:custGeom>
              <a:avLst/>
              <a:gdLst/>
              <a:ahLst/>
              <a:cxnLst/>
              <a:rect l="l" t="t" r="r" b="b"/>
              <a:pathLst>
                <a:path w="14604" h="113030">
                  <a:moveTo>
                    <a:pt x="0" y="112890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 descr=""/>
            <p:cNvSpPr/>
            <p:nvPr/>
          </p:nvSpPr>
          <p:spPr>
            <a:xfrm>
              <a:off x="6612571" y="260749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279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 descr=""/>
            <p:cNvSpPr/>
            <p:nvPr/>
          </p:nvSpPr>
          <p:spPr>
            <a:xfrm>
              <a:off x="6619609" y="2635570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19">
                  <a:moveTo>
                    <a:pt x="0" y="0"/>
                  </a:moveTo>
                  <a:lnTo>
                    <a:pt x="0" y="70827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 descr=""/>
            <p:cNvSpPr/>
            <p:nvPr/>
          </p:nvSpPr>
          <p:spPr>
            <a:xfrm>
              <a:off x="6612573" y="264262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 descr=""/>
            <p:cNvSpPr/>
            <p:nvPr/>
          </p:nvSpPr>
          <p:spPr>
            <a:xfrm>
              <a:off x="6619609" y="2509180"/>
              <a:ext cx="14604" cy="127000"/>
            </a:xfrm>
            <a:custGeom>
              <a:avLst/>
              <a:gdLst/>
              <a:ahLst/>
              <a:cxnLst/>
              <a:rect l="l" t="t" r="r" b="b"/>
              <a:pathLst>
                <a:path w="14604" h="127000">
                  <a:moveTo>
                    <a:pt x="0" y="126390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 descr=""/>
            <p:cNvSpPr/>
            <p:nvPr/>
          </p:nvSpPr>
          <p:spPr>
            <a:xfrm>
              <a:off x="6633715" y="2424258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0"/>
                  </a:moveTo>
                  <a:lnTo>
                    <a:pt x="0" y="126987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 descr=""/>
            <p:cNvSpPr/>
            <p:nvPr/>
          </p:nvSpPr>
          <p:spPr>
            <a:xfrm>
              <a:off x="6626679" y="247337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 descr=""/>
            <p:cNvSpPr/>
            <p:nvPr/>
          </p:nvSpPr>
          <p:spPr>
            <a:xfrm>
              <a:off x="6633715" y="2438345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7978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 descr=""/>
            <p:cNvSpPr/>
            <p:nvPr/>
          </p:nvSpPr>
          <p:spPr>
            <a:xfrm>
              <a:off x="6647818" y="242425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 descr=""/>
            <p:cNvSpPr/>
            <p:nvPr/>
          </p:nvSpPr>
          <p:spPr>
            <a:xfrm>
              <a:off x="6640783" y="245928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 descr=""/>
            <p:cNvSpPr/>
            <p:nvPr/>
          </p:nvSpPr>
          <p:spPr>
            <a:xfrm>
              <a:off x="6647818" y="2410167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70243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 descr=""/>
            <p:cNvSpPr/>
            <p:nvPr/>
          </p:nvSpPr>
          <p:spPr>
            <a:xfrm>
              <a:off x="6647818" y="2354022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0"/>
                  </a:moveTo>
                  <a:lnTo>
                    <a:pt x="0" y="4206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 descr=""/>
            <p:cNvSpPr/>
            <p:nvPr/>
          </p:nvSpPr>
          <p:spPr>
            <a:xfrm>
              <a:off x="6640766" y="233993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084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84" y="1409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 descr=""/>
            <p:cNvSpPr/>
            <p:nvPr/>
          </p:nvSpPr>
          <p:spPr>
            <a:xfrm>
              <a:off x="6661723" y="236791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81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 descr=""/>
            <p:cNvSpPr/>
            <p:nvPr/>
          </p:nvSpPr>
          <p:spPr>
            <a:xfrm>
              <a:off x="6675829" y="2269101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0"/>
                  </a:moveTo>
                  <a:lnTo>
                    <a:pt x="0" y="98806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 descr=""/>
            <p:cNvSpPr/>
            <p:nvPr/>
          </p:nvSpPr>
          <p:spPr>
            <a:xfrm>
              <a:off x="6675828" y="238199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 descr=""/>
            <p:cNvSpPr/>
            <p:nvPr/>
          </p:nvSpPr>
          <p:spPr>
            <a:xfrm>
              <a:off x="6675828" y="2396092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68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 descr=""/>
            <p:cNvSpPr/>
            <p:nvPr/>
          </p:nvSpPr>
          <p:spPr>
            <a:xfrm>
              <a:off x="6682897" y="237496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 descr=""/>
            <p:cNvSpPr/>
            <p:nvPr/>
          </p:nvSpPr>
          <p:spPr>
            <a:xfrm>
              <a:off x="6689934" y="2367911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434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0" name="object 510" descr=""/>
            <p:cNvSpPr/>
            <p:nvPr/>
          </p:nvSpPr>
          <p:spPr>
            <a:xfrm>
              <a:off x="6689934" y="236791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14084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1" name="object 511" descr=""/>
            <p:cNvSpPr/>
            <p:nvPr/>
          </p:nvSpPr>
          <p:spPr>
            <a:xfrm>
              <a:off x="6697002" y="234698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2" name="object 512" descr=""/>
            <p:cNvSpPr/>
            <p:nvPr/>
          </p:nvSpPr>
          <p:spPr>
            <a:xfrm>
              <a:off x="6704039" y="2367911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155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 descr=""/>
            <p:cNvSpPr/>
            <p:nvPr/>
          </p:nvSpPr>
          <p:spPr>
            <a:xfrm>
              <a:off x="6718143" y="2523069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531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6718143" y="2649658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674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 descr=""/>
            <p:cNvSpPr/>
            <p:nvPr/>
          </p:nvSpPr>
          <p:spPr>
            <a:xfrm>
              <a:off x="6711099" y="269937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071" y="21120"/>
                  </a:moveTo>
                  <a:lnTo>
                    <a:pt x="12014" y="16154"/>
                  </a:lnTo>
                  <a:lnTo>
                    <a:pt x="7035" y="14084"/>
                  </a:lnTo>
                  <a:lnTo>
                    <a:pt x="2057" y="16154"/>
                  </a:lnTo>
                  <a:lnTo>
                    <a:pt x="0" y="21120"/>
                  </a:lnTo>
                  <a:lnTo>
                    <a:pt x="2057" y="26098"/>
                  </a:lnTo>
                  <a:lnTo>
                    <a:pt x="7035" y="28155"/>
                  </a:lnTo>
                  <a:lnTo>
                    <a:pt x="12014" y="26098"/>
                  </a:lnTo>
                  <a:lnTo>
                    <a:pt x="14071" y="21120"/>
                  </a:lnTo>
                  <a:close/>
                </a:path>
                <a:path w="28575" h="28575">
                  <a:moveTo>
                    <a:pt x="28575" y="7035"/>
                  </a:moveTo>
                  <a:lnTo>
                    <a:pt x="26517" y="2070"/>
                  </a:lnTo>
                  <a:lnTo>
                    <a:pt x="21539" y="0"/>
                  </a:lnTo>
                  <a:lnTo>
                    <a:pt x="16560" y="2070"/>
                  </a:lnTo>
                  <a:lnTo>
                    <a:pt x="14503" y="7035"/>
                  </a:lnTo>
                  <a:lnTo>
                    <a:pt x="16560" y="12014"/>
                  </a:lnTo>
                  <a:lnTo>
                    <a:pt x="21539" y="14071"/>
                  </a:lnTo>
                  <a:lnTo>
                    <a:pt x="26517" y="12014"/>
                  </a:lnTo>
                  <a:lnTo>
                    <a:pt x="28575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 descr=""/>
            <p:cNvSpPr/>
            <p:nvPr/>
          </p:nvSpPr>
          <p:spPr>
            <a:xfrm>
              <a:off x="6732644" y="2664339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0"/>
                  </a:moveTo>
                  <a:lnTo>
                    <a:pt x="0" y="126390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 descr=""/>
            <p:cNvSpPr/>
            <p:nvPr/>
          </p:nvSpPr>
          <p:spPr>
            <a:xfrm>
              <a:off x="6739696" y="2769604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346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 descr=""/>
            <p:cNvSpPr/>
            <p:nvPr/>
          </p:nvSpPr>
          <p:spPr>
            <a:xfrm>
              <a:off x="6746750" y="2917911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0"/>
                  </a:moveTo>
                  <a:lnTo>
                    <a:pt x="0" y="98806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 descr=""/>
            <p:cNvSpPr/>
            <p:nvPr/>
          </p:nvSpPr>
          <p:spPr>
            <a:xfrm>
              <a:off x="6746749" y="300263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0"/>
                  </a:moveTo>
                  <a:lnTo>
                    <a:pt x="14109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 descr=""/>
            <p:cNvSpPr/>
            <p:nvPr/>
          </p:nvSpPr>
          <p:spPr>
            <a:xfrm>
              <a:off x="6753814" y="304490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071" y="0"/>
                  </a:moveTo>
                  <a:lnTo>
                    <a:pt x="0" y="0"/>
                  </a:lnTo>
                  <a:lnTo>
                    <a:pt x="0" y="14084"/>
                  </a:lnTo>
                  <a:lnTo>
                    <a:pt x="14071" y="14084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 descr=""/>
            <p:cNvSpPr/>
            <p:nvPr/>
          </p:nvSpPr>
          <p:spPr>
            <a:xfrm>
              <a:off x="6760853" y="3073071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721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 descr=""/>
            <p:cNvSpPr/>
            <p:nvPr/>
          </p:nvSpPr>
          <p:spPr>
            <a:xfrm>
              <a:off x="6753818" y="316484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 descr=""/>
            <p:cNvSpPr/>
            <p:nvPr/>
          </p:nvSpPr>
          <p:spPr>
            <a:xfrm>
              <a:off x="6760853" y="315779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 descr=""/>
            <p:cNvSpPr/>
            <p:nvPr/>
          </p:nvSpPr>
          <p:spPr>
            <a:xfrm>
              <a:off x="6760853" y="3200055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432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 descr=""/>
            <p:cNvSpPr/>
            <p:nvPr/>
          </p:nvSpPr>
          <p:spPr>
            <a:xfrm>
              <a:off x="6753818" y="329143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6760853" y="328438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0"/>
                  </a:moveTo>
                  <a:lnTo>
                    <a:pt x="14109" y="14084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 descr=""/>
            <p:cNvSpPr/>
            <p:nvPr/>
          </p:nvSpPr>
          <p:spPr>
            <a:xfrm>
              <a:off x="6774957" y="3312952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24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 descr=""/>
            <p:cNvSpPr/>
            <p:nvPr/>
          </p:nvSpPr>
          <p:spPr>
            <a:xfrm>
              <a:off x="6774959" y="3397278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0"/>
                  </a:moveTo>
                  <a:lnTo>
                    <a:pt x="0" y="4226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 descr=""/>
            <p:cNvSpPr/>
            <p:nvPr/>
          </p:nvSpPr>
          <p:spPr>
            <a:xfrm>
              <a:off x="6774959" y="3482199"/>
              <a:ext cx="14604" cy="281940"/>
            </a:xfrm>
            <a:custGeom>
              <a:avLst/>
              <a:gdLst/>
              <a:ahLst/>
              <a:cxnLst/>
              <a:rect l="l" t="t" r="r" b="b"/>
              <a:pathLst>
                <a:path w="14604" h="281939">
                  <a:moveTo>
                    <a:pt x="0" y="0"/>
                  </a:moveTo>
                  <a:lnTo>
                    <a:pt x="14109" y="281749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 descr=""/>
            <p:cNvSpPr/>
            <p:nvPr/>
          </p:nvSpPr>
          <p:spPr>
            <a:xfrm>
              <a:off x="6789061" y="376394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0"/>
                  </a:moveTo>
                  <a:lnTo>
                    <a:pt x="0" y="42659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 descr=""/>
            <p:cNvSpPr/>
            <p:nvPr/>
          </p:nvSpPr>
          <p:spPr>
            <a:xfrm>
              <a:off x="6782016" y="379957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071" y="21120"/>
                  </a:moveTo>
                  <a:lnTo>
                    <a:pt x="12014" y="16154"/>
                  </a:lnTo>
                  <a:lnTo>
                    <a:pt x="7035" y="14084"/>
                  </a:lnTo>
                  <a:lnTo>
                    <a:pt x="2070" y="16154"/>
                  </a:lnTo>
                  <a:lnTo>
                    <a:pt x="0" y="21120"/>
                  </a:lnTo>
                  <a:lnTo>
                    <a:pt x="2070" y="26098"/>
                  </a:lnTo>
                  <a:lnTo>
                    <a:pt x="7035" y="28155"/>
                  </a:lnTo>
                  <a:lnTo>
                    <a:pt x="12014" y="26098"/>
                  </a:lnTo>
                  <a:lnTo>
                    <a:pt x="14071" y="21120"/>
                  </a:lnTo>
                  <a:close/>
                </a:path>
                <a:path w="28575" h="28575">
                  <a:moveTo>
                    <a:pt x="28181" y="7035"/>
                  </a:moveTo>
                  <a:lnTo>
                    <a:pt x="26123" y="2057"/>
                  </a:lnTo>
                  <a:lnTo>
                    <a:pt x="21145" y="0"/>
                  </a:lnTo>
                  <a:lnTo>
                    <a:pt x="16167" y="2057"/>
                  </a:lnTo>
                  <a:lnTo>
                    <a:pt x="14109" y="7035"/>
                  </a:lnTo>
                  <a:lnTo>
                    <a:pt x="16167" y="12014"/>
                  </a:lnTo>
                  <a:lnTo>
                    <a:pt x="21145" y="14071"/>
                  </a:lnTo>
                  <a:lnTo>
                    <a:pt x="26123" y="12014"/>
                  </a:lnTo>
                  <a:lnTo>
                    <a:pt x="28181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6803167" y="382069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14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 descr=""/>
            <p:cNvSpPr/>
            <p:nvPr/>
          </p:nvSpPr>
          <p:spPr>
            <a:xfrm>
              <a:off x="6810119" y="3883891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w="0" h="254635">
                  <a:moveTo>
                    <a:pt x="0" y="0"/>
                  </a:moveTo>
                  <a:lnTo>
                    <a:pt x="0" y="254152"/>
                  </a:lnTo>
                </a:path>
              </a:pathLst>
            </a:custGeom>
            <a:ln w="279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4" name="object 534" descr=""/>
            <p:cNvSpPr/>
            <p:nvPr/>
          </p:nvSpPr>
          <p:spPr>
            <a:xfrm>
              <a:off x="6810037" y="413786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 descr=""/>
            <p:cNvSpPr/>
            <p:nvPr/>
          </p:nvSpPr>
          <p:spPr>
            <a:xfrm>
              <a:off x="6817073" y="414489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16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 descr=""/>
            <p:cNvSpPr/>
            <p:nvPr/>
          </p:nvSpPr>
          <p:spPr>
            <a:xfrm>
              <a:off x="6817073" y="4187159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24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 descr=""/>
            <p:cNvSpPr/>
            <p:nvPr/>
          </p:nvSpPr>
          <p:spPr>
            <a:xfrm>
              <a:off x="6824125" y="4250359"/>
              <a:ext cx="0" cy="240665"/>
            </a:xfrm>
            <a:custGeom>
              <a:avLst/>
              <a:gdLst/>
              <a:ahLst/>
              <a:cxnLst/>
              <a:rect l="l" t="t" r="r" b="b"/>
              <a:pathLst>
                <a:path w="0" h="240664">
                  <a:moveTo>
                    <a:pt x="0" y="0"/>
                  </a:moveTo>
                  <a:lnTo>
                    <a:pt x="0" y="240068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 descr=""/>
            <p:cNvSpPr/>
            <p:nvPr/>
          </p:nvSpPr>
          <p:spPr>
            <a:xfrm>
              <a:off x="6831178" y="4497477"/>
              <a:ext cx="14604" cy="70485"/>
            </a:xfrm>
            <a:custGeom>
              <a:avLst/>
              <a:gdLst/>
              <a:ahLst/>
              <a:cxnLst/>
              <a:rect l="l" t="t" r="r" b="b"/>
              <a:pathLst>
                <a:path w="14604" h="70485">
                  <a:moveTo>
                    <a:pt x="0" y="0"/>
                  </a:moveTo>
                  <a:lnTo>
                    <a:pt x="14109" y="70294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 descr=""/>
            <p:cNvSpPr/>
            <p:nvPr/>
          </p:nvSpPr>
          <p:spPr>
            <a:xfrm>
              <a:off x="6838226" y="4581855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14084" y="42646"/>
                  </a:moveTo>
                  <a:lnTo>
                    <a:pt x="0" y="42646"/>
                  </a:lnTo>
                  <a:lnTo>
                    <a:pt x="0" y="56718"/>
                  </a:lnTo>
                  <a:lnTo>
                    <a:pt x="14084" y="56718"/>
                  </a:lnTo>
                  <a:lnTo>
                    <a:pt x="14084" y="42646"/>
                  </a:lnTo>
                  <a:close/>
                </a:path>
                <a:path w="14604" h="57150">
                  <a:moveTo>
                    <a:pt x="14084" y="0"/>
                  </a:moveTo>
                  <a:lnTo>
                    <a:pt x="0" y="0"/>
                  </a:lnTo>
                  <a:lnTo>
                    <a:pt x="0" y="14058"/>
                  </a:lnTo>
                  <a:lnTo>
                    <a:pt x="14084" y="14058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 descr=""/>
            <p:cNvSpPr/>
            <p:nvPr/>
          </p:nvSpPr>
          <p:spPr>
            <a:xfrm>
              <a:off x="6852334" y="4645598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580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 descr=""/>
            <p:cNvSpPr/>
            <p:nvPr/>
          </p:nvSpPr>
          <p:spPr>
            <a:xfrm>
              <a:off x="6859386" y="4878092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5">
                  <a:moveTo>
                    <a:pt x="0" y="0"/>
                  </a:moveTo>
                  <a:lnTo>
                    <a:pt x="0" y="4217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 descr=""/>
            <p:cNvSpPr/>
            <p:nvPr/>
          </p:nvSpPr>
          <p:spPr>
            <a:xfrm>
              <a:off x="6852348" y="494184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0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 descr=""/>
            <p:cNvSpPr/>
            <p:nvPr/>
          </p:nvSpPr>
          <p:spPr>
            <a:xfrm>
              <a:off x="6852351" y="495589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 descr=""/>
            <p:cNvSpPr/>
            <p:nvPr/>
          </p:nvSpPr>
          <p:spPr>
            <a:xfrm>
              <a:off x="6859386" y="4962935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 descr=""/>
            <p:cNvSpPr/>
            <p:nvPr/>
          </p:nvSpPr>
          <p:spPr>
            <a:xfrm>
              <a:off x="6852348" y="5026202"/>
              <a:ext cx="28575" cy="14604"/>
            </a:xfrm>
            <a:custGeom>
              <a:avLst/>
              <a:gdLst/>
              <a:ahLst/>
              <a:cxnLst/>
              <a:rect l="l" t="t" r="r" b="b"/>
              <a:pathLst>
                <a:path w="28575" h="14604">
                  <a:moveTo>
                    <a:pt x="14071" y="7035"/>
                  </a:moveTo>
                  <a:lnTo>
                    <a:pt x="12001" y="2057"/>
                  </a:lnTo>
                  <a:lnTo>
                    <a:pt x="7035" y="0"/>
                  </a:lnTo>
                  <a:lnTo>
                    <a:pt x="2057" y="2057"/>
                  </a:lnTo>
                  <a:lnTo>
                    <a:pt x="0" y="7035"/>
                  </a:lnTo>
                  <a:lnTo>
                    <a:pt x="2057" y="12014"/>
                  </a:lnTo>
                  <a:lnTo>
                    <a:pt x="7035" y="14071"/>
                  </a:lnTo>
                  <a:lnTo>
                    <a:pt x="12001" y="12014"/>
                  </a:lnTo>
                  <a:lnTo>
                    <a:pt x="14071" y="7035"/>
                  </a:lnTo>
                  <a:close/>
                </a:path>
                <a:path w="28575" h="14604">
                  <a:moveTo>
                    <a:pt x="28168" y="7035"/>
                  </a:moveTo>
                  <a:lnTo>
                    <a:pt x="26111" y="2057"/>
                  </a:lnTo>
                  <a:lnTo>
                    <a:pt x="21132" y="0"/>
                  </a:lnTo>
                  <a:lnTo>
                    <a:pt x="16154" y="2057"/>
                  </a:lnTo>
                  <a:lnTo>
                    <a:pt x="14097" y="7035"/>
                  </a:lnTo>
                  <a:lnTo>
                    <a:pt x="16154" y="12014"/>
                  </a:lnTo>
                  <a:lnTo>
                    <a:pt x="21132" y="14071"/>
                  </a:lnTo>
                  <a:lnTo>
                    <a:pt x="26111" y="12014"/>
                  </a:lnTo>
                  <a:lnTo>
                    <a:pt x="28168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6" name="object 546" descr=""/>
            <p:cNvSpPr/>
            <p:nvPr/>
          </p:nvSpPr>
          <p:spPr>
            <a:xfrm>
              <a:off x="6873490" y="5047300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w="0" h="85089">
                  <a:moveTo>
                    <a:pt x="0" y="0"/>
                  </a:moveTo>
                  <a:lnTo>
                    <a:pt x="0" y="8483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7" name="object 547" descr=""/>
            <p:cNvSpPr/>
            <p:nvPr/>
          </p:nvSpPr>
          <p:spPr>
            <a:xfrm>
              <a:off x="6873491" y="5146208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 descr=""/>
            <p:cNvSpPr/>
            <p:nvPr/>
          </p:nvSpPr>
          <p:spPr>
            <a:xfrm>
              <a:off x="6887596" y="5230573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w="0" h="141604">
                  <a:moveTo>
                    <a:pt x="0" y="0"/>
                  </a:moveTo>
                  <a:lnTo>
                    <a:pt x="0" y="141097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 descr=""/>
            <p:cNvSpPr/>
            <p:nvPr/>
          </p:nvSpPr>
          <p:spPr>
            <a:xfrm>
              <a:off x="6887596" y="538573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0"/>
                  </a:moveTo>
                  <a:lnTo>
                    <a:pt x="14109" y="1404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 descr=""/>
            <p:cNvSpPr/>
            <p:nvPr/>
          </p:nvSpPr>
          <p:spPr>
            <a:xfrm>
              <a:off x="6894663" y="540681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 descr=""/>
            <p:cNvSpPr/>
            <p:nvPr/>
          </p:nvSpPr>
          <p:spPr>
            <a:xfrm>
              <a:off x="6901700" y="5385732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20">
                  <a:moveTo>
                    <a:pt x="0" y="0"/>
                  </a:moveTo>
                  <a:lnTo>
                    <a:pt x="0" y="70777"/>
                  </a:lnTo>
                </a:path>
              </a:pathLst>
            </a:custGeom>
            <a:ln w="140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 descr=""/>
            <p:cNvSpPr/>
            <p:nvPr/>
          </p:nvSpPr>
          <p:spPr>
            <a:xfrm>
              <a:off x="6894665" y="543542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 descr=""/>
            <p:cNvSpPr/>
            <p:nvPr/>
          </p:nvSpPr>
          <p:spPr>
            <a:xfrm>
              <a:off x="6901700" y="5470574"/>
              <a:ext cx="14604" cy="84455"/>
            </a:xfrm>
            <a:custGeom>
              <a:avLst/>
              <a:gdLst/>
              <a:ahLst/>
              <a:cxnLst/>
              <a:rect l="l" t="t" r="r" b="b"/>
              <a:pathLst>
                <a:path w="14604" h="84454">
                  <a:moveTo>
                    <a:pt x="0" y="0"/>
                  </a:moveTo>
                  <a:lnTo>
                    <a:pt x="14109" y="8436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6929710" y="5512756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24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6929710" y="5583053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0"/>
                  </a:moveTo>
                  <a:lnTo>
                    <a:pt x="0" y="2861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6936770" y="556901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46"/>
                  </a:lnTo>
                  <a:lnTo>
                    <a:pt x="14071" y="14046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6943815" y="554086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071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6972024" y="5428394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56248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9" name="object 559" descr=""/>
            <p:cNvSpPr/>
            <p:nvPr/>
          </p:nvSpPr>
          <p:spPr>
            <a:xfrm>
              <a:off x="6964972" y="539978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84" y="0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14084" y="14071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 descr=""/>
            <p:cNvSpPr/>
            <p:nvPr/>
          </p:nvSpPr>
          <p:spPr>
            <a:xfrm>
              <a:off x="6979488" y="539275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0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 descr=""/>
            <p:cNvSpPr/>
            <p:nvPr/>
          </p:nvSpPr>
          <p:spPr>
            <a:xfrm>
              <a:off x="6986526" y="5301362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5623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 descr=""/>
            <p:cNvSpPr/>
            <p:nvPr/>
          </p:nvSpPr>
          <p:spPr>
            <a:xfrm>
              <a:off x="6979490" y="528026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3" name="object 563" descr=""/>
            <p:cNvSpPr/>
            <p:nvPr/>
          </p:nvSpPr>
          <p:spPr>
            <a:xfrm>
              <a:off x="6986526" y="5202463"/>
              <a:ext cx="14604" cy="85090"/>
            </a:xfrm>
            <a:custGeom>
              <a:avLst/>
              <a:gdLst/>
              <a:ahLst/>
              <a:cxnLst/>
              <a:rect l="l" t="t" r="r" b="b"/>
              <a:pathLst>
                <a:path w="14604" h="85089">
                  <a:moveTo>
                    <a:pt x="0" y="84836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4" name="object 564" descr=""/>
            <p:cNvSpPr/>
            <p:nvPr/>
          </p:nvSpPr>
          <p:spPr>
            <a:xfrm>
              <a:off x="6993590" y="517433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58"/>
                  </a:lnTo>
                  <a:lnTo>
                    <a:pt x="14071" y="14058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5" name="object 565" descr=""/>
            <p:cNvSpPr/>
            <p:nvPr/>
          </p:nvSpPr>
          <p:spPr>
            <a:xfrm>
              <a:off x="6993592" y="515324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 descr=""/>
            <p:cNvSpPr/>
            <p:nvPr/>
          </p:nvSpPr>
          <p:spPr>
            <a:xfrm>
              <a:off x="7000631" y="5033233"/>
              <a:ext cx="14604" cy="99060"/>
            </a:xfrm>
            <a:custGeom>
              <a:avLst/>
              <a:gdLst/>
              <a:ahLst/>
              <a:cxnLst/>
              <a:rect l="l" t="t" r="r" b="b"/>
              <a:pathLst>
                <a:path w="14604" h="99060">
                  <a:moveTo>
                    <a:pt x="0" y="98907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 descr=""/>
            <p:cNvSpPr/>
            <p:nvPr/>
          </p:nvSpPr>
          <p:spPr>
            <a:xfrm>
              <a:off x="7007698" y="50121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 descr=""/>
            <p:cNvSpPr/>
            <p:nvPr/>
          </p:nvSpPr>
          <p:spPr>
            <a:xfrm>
              <a:off x="7014734" y="4962937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70294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9" name="object 569" descr=""/>
            <p:cNvSpPr/>
            <p:nvPr/>
          </p:nvSpPr>
          <p:spPr>
            <a:xfrm>
              <a:off x="7021788" y="4701829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w="0"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0" name="object 570" descr=""/>
            <p:cNvSpPr/>
            <p:nvPr/>
          </p:nvSpPr>
          <p:spPr>
            <a:xfrm>
              <a:off x="7021796" y="468076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58"/>
                  </a:lnTo>
                  <a:lnTo>
                    <a:pt x="14071" y="14058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1" name="object 571" descr=""/>
            <p:cNvSpPr/>
            <p:nvPr/>
          </p:nvSpPr>
          <p:spPr>
            <a:xfrm>
              <a:off x="7042943" y="4279130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w="0" h="394970">
                  <a:moveTo>
                    <a:pt x="0" y="0"/>
                  </a:moveTo>
                  <a:lnTo>
                    <a:pt x="0" y="394589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 descr=""/>
            <p:cNvSpPr/>
            <p:nvPr/>
          </p:nvSpPr>
          <p:spPr>
            <a:xfrm>
              <a:off x="7050009" y="425749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 h="0">
                  <a:moveTo>
                    <a:pt x="0" y="0"/>
                  </a:moveTo>
                  <a:lnTo>
                    <a:pt x="14071" y="0"/>
                  </a:lnTo>
                </a:path>
              </a:pathLst>
            </a:custGeom>
            <a:ln w="279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 descr=""/>
            <p:cNvSpPr/>
            <p:nvPr/>
          </p:nvSpPr>
          <p:spPr>
            <a:xfrm>
              <a:off x="7057048" y="3947074"/>
              <a:ext cx="13970" cy="282575"/>
            </a:xfrm>
            <a:custGeom>
              <a:avLst/>
              <a:gdLst/>
              <a:ahLst/>
              <a:cxnLst/>
              <a:rect l="l" t="t" r="r" b="b"/>
              <a:pathLst>
                <a:path w="13970" h="282575">
                  <a:moveTo>
                    <a:pt x="0" y="282346"/>
                  </a:moveTo>
                  <a:lnTo>
                    <a:pt x="1390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 descr=""/>
            <p:cNvSpPr/>
            <p:nvPr/>
          </p:nvSpPr>
          <p:spPr>
            <a:xfrm>
              <a:off x="7063905" y="391910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4071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71" y="14097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 descr=""/>
            <p:cNvSpPr/>
            <p:nvPr/>
          </p:nvSpPr>
          <p:spPr>
            <a:xfrm>
              <a:off x="7070954" y="3622873"/>
              <a:ext cx="14604" cy="282575"/>
            </a:xfrm>
            <a:custGeom>
              <a:avLst/>
              <a:gdLst/>
              <a:ahLst/>
              <a:cxnLst/>
              <a:rect l="l" t="t" r="r" b="b"/>
              <a:pathLst>
                <a:path w="14604" h="282575">
                  <a:moveTo>
                    <a:pt x="0" y="282143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 descr=""/>
            <p:cNvSpPr/>
            <p:nvPr/>
          </p:nvSpPr>
          <p:spPr>
            <a:xfrm>
              <a:off x="7092111" y="3418413"/>
              <a:ext cx="0" cy="197485"/>
            </a:xfrm>
            <a:custGeom>
              <a:avLst/>
              <a:gdLst/>
              <a:ahLst/>
              <a:cxnLst/>
              <a:rect l="l" t="t" r="r" b="b"/>
              <a:pathLst>
                <a:path w="0" h="197485">
                  <a:moveTo>
                    <a:pt x="0" y="0"/>
                  </a:moveTo>
                  <a:lnTo>
                    <a:pt x="0" y="197408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 descr=""/>
            <p:cNvSpPr/>
            <p:nvPr/>
          </p:nvSpPr>
          <p:spPr>
            <a:xfrm>
              <a:off x="7099164" y="3298461"/>
              <a:ext cx="14604" cy="113030"/>
            </a:xfrm>
            <a:custGeom>
              <a:avLst/>
              <a:gdLst/>
              <a:ahLst/>
              <a:cxnLst/>
              <a:rect l="l" t="t" r="r" b="b"/>
              <a:pathLst>
                <a:path w="14604" h="113029">
                  <a:moveTo>
                    <a:pt x="0" y="112902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 descr=""/>
            <p:cNvSpPr/>
            <p:nvPr/>
          </p:nvSpPr>
          <p:spPr>
            <a:xfrm>
              <a:off x="7120321" y="3009684"/>
              <a:ext cx="0" cy="281940"/>
            </a:xfrm>
            <a:custGeom>
              <a:avLst/>
              <a:gdLst/>
              <a:ahLst/>
              <a:cxnLst/>
              <a:rect l="l" t="t" r="r" b="b"/>
              <a:pathLst>
                <a:path w="0" h="281939">
                  <a:moveTo>
                    <a:pt x="0" y="0"/>
                  </a:moveTo>
                  <a:lnTo>
                    <a:pt x="0" y="281736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 descr=""/>
            <p:cNvSpPr/>
            <p:nvPr/>
          </p:nvSpPr>
          <p:spPr>
            <a:xfrm>
              <a:off x="7127372" y="297405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57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 descr=""/>
            <p:cNvSpPr/>
            <p:nvPr/>
          </p:nvSpPr>
          <p:spPr>
            <a:xfrm>
              <a:off x="7127372" y="293179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28181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1" name="object 581" descr=""/>
            <p:cNvSpPr/>
            <p:nvPr/>
          </p:nvSpPr>
          <p:spPr>
            <a:xfrm>
              <a:off x="7120336" y="291087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2" name="object 582" descr=""/>
            <p:cNvSpPr/>
            <p:nvPr/>
          </p:nvSpPr>
          <p:spPr>
            <a:xfrm>
              <a:off x="7127372" y="2889741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68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 descr=""/>
            <p:cNvSpPr/>
            <p:nvPr/>
          </p:nvSpPr>
          <p:spPr>
            <a:xfrm>
              <a:off x="7148530" y="2614444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w="0" h="268605">
                  <a:moveTo>
                    <a:pt x="0" y="0"/>
                  </a:moveTo>
                  <a:lnTo>
                    <a:pt x="0" y="268236"/>
                  </a:lnTo>
                </a:path>
              </a:pathLst>
            </a:custGeom>
            <a:ln w="281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 descr=""/>
            <p:cNvSpPr/>
            <p:nvPr/>
          </p:nvSpPr>
          <p:spPr>
            <a:xfrm>
              <a:off x="7148538" y="2509189"/>
              <a:ext cx="28575" cy="98425"/>
            </a:xfrm>
            <a:custGeom>
              <a:avLst/>
              <a:gdLst/>
              <a:ahLst/>
              <a:cxnLst/>
              <a:rect l="l" t="t" r="r" b="b"/>
              <a:pathLst>
                <a:path w="28575" h="98425">
                  <a:moveTo>
                    <a:pt x="14071" y="84328"/>
                  </a:moveTo>
                  <a:lnTo>
                    <a:pt x="0" y="84328"/>
                  </a:lnTo>
                  <a:lnTo>
                    <a:pt x="0" y="98412"/>
                  </a:lnTo>
                  <a:lnTo>
                    <a:pt x="14071" y="98412"/>
                  </a:lnTo>
                  <a:lnTo>
                    <a:pt x="14071" y="84328"/>
                  </a:lnTo>
                  <a:close/>
                </a:path>
                <a:path w="28575" h="98425">
                  <a:moveTo>
                    <a:pt x="28181" y="27978"/>
                  </a:moveTo>
                  <a:lnTo>
                    <a:pt x="14097" y="27978"/>
                  </a:lnTo>
                  <a:lnTo>
                    <a:pt x="14097" y="42062"/>
                  </a:lnTo>
                  <a:lnTo>
                    <a:pt x="28181" y="42062"/>
                  </a:lnTo>
                  <a:lnTo>
                    <a:pt x="28181" y="27978"/>
                  </a:lnTo>
                  <a:close/>
                </a:path>
                <a:path w="28575" h="98425">
                  <a:moveTo>
                    <a:pt x="28181" y="0"/>
                  </a:moveTo>
                  <a:lnTo>
                    <a:pt x="14097" y="0"/>
                  </a:lnTo>
                  <a:lnTo>
                    <a:pt x="14097" y="13893"/>
                  </a:lnTo>
                  <a:lnTo>
                    <a:pt x="28181" y="13893"/>
                  </a:lnTo>
                  <a:lnTo>
                    <a:pt x="2818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 descr=""/>
            <p:cNvSpPr/>
            <p:nvPr/>
          </p:nvSpPr>
          <p:spPr>
            <a:xfrm>
              <a:off x="7169687" y="2466326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765"/>
                  </a:moveTo>
                  <a:lnTo>
                    <a:pt x="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 descr=""/>
            <p:cNvSpPr/>
            <p:nvPr/>
          </p:nvSpPr>
          <p:spPr>
            <a:xfrm>
              <a:off x="7162639" y="24383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4084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14084" y="14097"/>
                  </a:lnTo>
                  <a:lnTo>
                    <a:pt x="1408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7" name="object 58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190651" y="2325255"/>
              <a:ext cx="70901" cy="204850"/>
            </a:xfrm>
            <a:prstGeom prst="rect">
              <a:avLst/>
            </a:prstGeom>
          </p:spPr>
        </p:pic>
        <p:sp>
          <p:nvSpPr>
            <p:cNvPr id="588" name="object 588" descr=""/>
            <p:cNvSpPr/>
            <p:nvPr/>
          </p:nvSpPr>
          <p:spPr>
            <a:xfrm>
              <a:off x="7254513" y="2551244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0"/>
                  </a:moveTo>
                  <a:lnTo>
                    <a:pt x="0" y="4226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 descr=""/>
            <p:cNvSpPr/>
            <p:nvPr/>
          </p:nvSpPr>
          <p:spPr>
            <a:xfrm>
              <a:off x="7247477" y="260055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 descr=""/>
            <p:cNvSpPr/>
            <p:nvPr/>
          </p:nvSpPr>
          <p:spPr>
            <a:xfrm>
              <a:off x="7254513" y="2607594"/>
              <a:ext cx="0" cy="42545"/>
            </a:xfrm>
            <a:custGeom>
              <a:avLst/>
              <a:gdLst/>
              <a:ahLst/>
              <a:cxnLst/>
              <a:rect l="l" t="t" r="r" b="b"/>
              <a:pathLst>
                <a:path w="0" h="42544">
                  <a:moveTo>
                    <a:pt x="0" y="0"/>
                  </a:moveTo>
                  <a:lnTo>
                    <a:pt x="0" y="4206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 descr=""/>
            <p:cNvSpPr/>
            <p:nvPr/>
          </p:nvSpPr>
          <p:spPr>
            <a:xfrm>
              <a:off x="7254513" y="2664340"/>
              <a:ext cx="28575" cy="240029"/>
            </a:xfrm>
            <a:custGeom>
              <a:avLst/>
              <a:gdLst/>
              <a:ahLst/>
              <a:cxnLst/>
              <a:rect l="l" t="t" r="r" b="b"/>
              <a:pathLst>
                <a:path w="28575" h="240030">
                  <a:moveTo>
                    <a:pt x="0" y="0"/>
                  </a:moveTo>
                  <a:lnTo>
                    <a:pt x="28206" y="23948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 descr=""/>
            <p:cNvSpPr/>
            <p:nvPr/>
          </p:nvSpPr>
          <p:spPr>
            <a:xfrm>
              <a:off x="7275686" y="29108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 descr=""/>
            <p:cNvSpPr/>
            <p:nvPr/>
          </p:nvSpPr>
          <p:spPr>
            <a:xfrm>
              <a:off x="7282722" y="2917912"/>
              <a:ext cx="140970" cy="2411730"/>
            </a:xfrm>
            <a:custGeom>
              <a:avLst/>
              <a:gdLst/>
              <a:ahLst/>
              <a:cxnLst/>
              <a:rect l="l" t="t" r="r" b="b"/>
              <a:pathLst>
                <a:path w="140970" h="2411729">
                  <a:moveTo>
                    <a:pt x="0" y="0"/>
                  </a:moveTo>
                  <a:lnTo>
                    <a:pt x="140843" y="2411564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4" name="object 59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416533" y="5336514"/>
              <a:ext cx="98894" cy="253568"/>
            </a:xfrm>
            <a:prstGeom prst="rect">
              <a:avLst/>
            </a:prstGeom>
          </p:spPr>
        </p:pic>
        <p:sp>
          <p:nvSpPr>
            <p:cNvPr id="595" name="object 595" descr=""/>
            <p:cNvSpPr/>
            <p:nvPr/>
          </p:nvSpPr>
          <p:spPr>
            <a:xfrm>
              <a:off x="7508394" y="4807774"/>
              <a:ext cx="56515" cy="662940"/>
            </a:xfrm>
            <a:custGeom>
              <a:avLst/>
              <a:gdLst/>
              <a:ahLst/>
              <a:cxnLst/>
              <a:rect l="l" t="t" r="r" b="b"/>
              <a:pathLst>
                <a:path w="56515" h="662939">
                  <a:moveTo>
                    <a:pt x="0" y="662800"/>
                  </a:moveTo>
                  <a:lnTo>
                    <a:pt x="5641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 descr=""/>
            <p:cNvSpPr/>
            <p:nvPr/>
          </p:nvSpPr>
          <p:spPr>
            <a:xfrm>
              <a:off x="7564813" y="4328235"/>
              <a:ext cx="28575" cy="466090"/>
            </a:xfrm>
            <a:custGeom>
              <a:avLst/>
              <a:gdLst/>
              <a:ahLst/>
              <a:cxnLst/>
              <a:rect l="l" t="t" r="r" b="b"/>
              <a:pathLst>
                <a:path w="28575" h="466089">
                  <a:moveTo>
                    <a:pt x="0" y="465493"/>
                  </a:moveTo>
                  <a:lnTo>
                    <a:pt x="280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 descr=""/>
            <p:cNvSpPr/>
            <p:nvPr/>
          </p:nvSpPr>
          <p:spPr>
            <a:xfrm>
              <a:off x="7592823" y="3439533"/>
              <a:ext cx="42545" cy="875030"/>
            </a:xfrm>
            <a:custGeom>
              <a:avLst/>
              <a:gdLst/>
              <a:ahLst/>
              <a:cxnLst/>
              <a:rect l="l" t="t" r="r" b="b"/>
              <a:pathLst>
                <a:path w="42545" h="875029">
                  <a:moveTo>
                    <a:pt x="0" y="874610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8" name="object 598" descr=""/>
            <p:cNvSpPr/>
            <p:nvPr/>
          </p:nvSpPr>
          <p:spPr>
            <a:xfrm>
              <a:off x="7635137" y="2959971"/>
              <a:ext cx="28575" cy="466090"/>
            </a:xfrm>
            <a:custGeom>
              <a:avLst/>
              <a:gdLst/>
              <a:ahLst/>
              <a:cxnLst/>
              <a:rect l="l" t="t" r="r" b="b"/>
              <a:pathLst>
                <a:path w="28575" h="466089">
                  <a:moveTo>
                    <a:pt x="0" y="465480"/>
                  </a:moveTo>
                  <a:lnTo>
                    <a:pt x="2820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9" name="object 599" descr=""/>
            <p:cNvSpPr/>
            <p:nvPr/>
          </p:nvSpPr>
          <p:spPr>
            <a:xfrm>
              <a:off x="7663346" y="2396079"/>
              <a:ext cx="56515" cy="549910"/>
            </a:xfrm>
            <a:custGeom>
              <a:avLst/>
              <a:gdLst/>
              <a:ahLst/>
              <a:cxnLst/>
              <a:rect l="l" t="t" r="r" b="b"/>
              <a:pathLst>
                <a:path w="56515" h="549910">
                  <a:moveTo>
                    <a:pt x="0" y="549808"/>
                  </a:moveTo>
                  <a:lnTo>
                    <a:pt x="56222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0" name="object 60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12532" y="2332905"/>
              <a:ext cx="99096" cy="338463"/>
            </a:xfrm>
            <a:prstGeom prst="rect">
              <a:avLst/>
            </a:prstGeom>
          </p:spPr>
        </p:pic>
        <p:sp>
          <p:nvSpPr>
            <p:cNvPr id="601" name="object 601" descr=""/>
            <p:cNvSpPr/>
            <p:nvPr/>
          </p:nvSpPr>
          <p:spPr>
            <a:xfrm>
              <a:off x="7804589" y="2678229"/>
              <a:ext cx="28575" cy="564515"/>
            </a:xfrm>
            <a:custGeom>
              <a:avLst/>
              <a:gdLst/>
              <a:ahLst/>
              <a:cxnLst/>
              <a:rect l="l" t="t" r="r" b="b"/>
              <a:pathLst>
                <a:path w="28575" h="564514">
                  <a:moveTo>
                    <a:pt x="0" y="0"/>
                  </a:moveTo>
                  <a:lnTo>
                    <a:pt x="28206" y="56389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 descr=""/>
            <p:cNvSpPr/>
            <p:nvPr/>
          </p:nvSpPr>
          <p:spPr>
            <a:xfrm>
              <a:off x="7832798" y="3256205"/>
              <a:ext cx="84455" cy="1382395"/>
            </a:xfrm>
            <a:custGeom>
              <a:avLst/>
              <a:gdLst/>
              <a:ahLst/>
              <a:cxnLst/>
              <a:rect l="l" t="t" r="r" b="b"/>
              <a:pathLst>
                <a:path w="84454" h="1382395">
                  <a:moveTo>
                    <a:pt x="0" y="0"/>
                  </a:moveTo>
                  <a:lnTo>
                    <a:pt x="84429" y="138235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 descr=""/>
            <p:cNvSpPr/>
            <p:nvPr/>
          </p:nvSpPr>
          <p:spPr>
            <a:xfrm>
              <a:off x="7917227" y="4652636"/>
              <a:ext cx="56515" cy="789940"/>
            </a:xfrm>
            <a:custGeom>
              <a:avLst/>
              <a:gdLst/>
              <a:ahLst/>
              <a:cxnLst/>
              <a:rect l="l" t="t" r="r" b="b"/>
              <a:pathLst>
                <a:path w="56515" h="789939">
                  <a:moveTo>
                    <a:pt x="0" y="0"/>
                  </a:moveTo>
                  <a:lnTo>
                    <a:pt x="56222" y="78982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4" name="object 60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966408" y="5322443"/>
              <a:ext cx="99094" cy="253580"/>
            </a:xfrm>
            <a:prstGeom prst="rect">
              <a:avLst/>
            </a:prstGeom>
          </p:spPr>
        </p:pic>
        <p:sp>
          <p:nvSpPr>
            <p:cNvPr id="605" name="object 605" descr=""/>
            <p:cNvSpPr/>
            <p:nvPr/>
          </p:nvSpPr>
          <p:spPr>
            <a:xfrm>
              <a:off x="8058471" y="4864018"/>
              <a:ext cx="42545" cy="451484"/>
            </a:xfrm>
            <a:custGeom>
              <a:avLst/>
              <a:gdLst/>
              <a:ahLst/>
              <a:cxnLst/>
              <a:rect l="l" t="t" r="r" b="b"/>
              <a:pathLst>
                <a:path w="42545" h="451485">
                  <a:moveTo>
                    <a:pt x="0" y="451396"/>
                  </a:moveTo>
                  <a:lnTo>
                    <a:pt x="4211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 descr=""/>
            <p:cNvSpPr/>
            <p:nvPr/>
          </p:nvSpPr>
          <p:spPr>
            <a:xfrm>
              <a:off x="8100585" y="4201241"/>
              <a:ext cx="28575" cy="648970"/>
            </a:xfrm>
            <a:custGeom>
              <a:avLst/>
              <a:gdLst/>
              <a:ahLst/>
              <a:cxnLst/>
              <a:rect l="l" t="t" r="r" b="b"/>
              <a:pathLst>
                <a:path w="28575" h="648970">
                  <a:moveTo>
                    <a:pt x="0" y="648716"/>
                  </a:moveTo>
                  <a:lnTo>
                    <a:pt x="2820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 descr=""/>
            <p:cNvSpPr/>
            <p:nvPr/>
          </p:nvSpPr>
          <p:spPr>
            <a:xfrm>
              <a:off x="8128796" y="2748667"/>
              <a:ext cx="84455" cy="1438910"/>
            </a:xfrm>
            <a:custGeom>
              <a:avLst/>
              <a:gdLst/>
              <a:ahLst/>
              <a:cxnLst/>
              <a:rect l="l" t="t" r="r" b="b"/>
              <a:pathLst>
                <a:path w="84454" h="1438910">
                  <a:moveTo>
                    <a:pt x="0" y="1438490"/>
                  </a:moveTo>
                  <a:lnTo>
                    <a:pt x="8442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 descr=""/>
            <p:cNvSpPr/>
            <p:nvPr/>
          </p:nvSpPr>
          <p:spPr>
            <a:xfrm>
              <a:off x="8213224" y="2424264"/>
              <a:ext cx="43180" cy="310515"/>
            </a:xfrm>
            <a:custGeom>
              <a:avLst/>
              <a:gdLst/>
              <a:ahLst/>
              <a:cxnLst/>
              <a:rect l="l" t="t" r="r" b="b"/>
              <a:pathLst>
                <a:path w="43179" h="310514">
                  <a:moveTo>
                    <a:pt x="0" y="310311"/>
                  </a:moveTo>
                  <a:lnTo>
                    <a:pt x="4271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9" name="object 60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248900" y="2332897"/>
              <a:ext cx="84592" cy="225374"/>
            </a:xfrm>
            <a:prstGeom prst="rect">
              <a:avLst/>
            </a:prstGeom>
          </p:spPr>
        </p:pic>
        <p:sp>
          <p:nvSpPr>
            <p:cNvPr id="610" name="object 610" descr=""/>
            <p:cNvSpPr/>
            <p:nvPr/>
          </p:nvSpPr>
          <p:spPr>
            <a:xfrm>
              <a:off x="8340561" y="2558294"/>
              <a:ext cx="0" cy="367030"/>
            </a:xfrm>
            <a:custGeom>
              <a:avLst/>
              <a:gdLst/>
              <a:ahLst/>
              <a:cxnLst/>
              <a:rect l="l" t="t" r="r" b="b"/>
              <a:pathLst>
                <a:path w="0" h="367030">
                  <a:moveTo>
                    <a:pt x="0" y="0"/>
                  </a:moveTo>
                  <a:lnTo>
                    <a:pt x="0" y="366661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 descr=""/>
            <p:cNvSpPr/>
            <p:nvPr/>
          </p:nvSpPr>
          <p:spPr>
            <a:xfrm>
              <a:off x="8354667" y="2931801"/>
              <a:ext cx="42545" cy="720090"/>
            </a:xfrm>
            <a:custGeom>
              <a:avLst/>
              <a:gdLst/>
              <a:ahLst/>
              <a:cxnLst/>
              <a:rect l="l" t="t" r="r" b="b"/>
              <a:pathLst>
                <a:path w="42545" h="720089">
                  <a:moveTo>
                    <a:pt x="0" y="0"/>
                  </a:moveTo>
                  <a:lnTo>
                    <a:pt x="42113" y="71964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2" name="object 612" descr=""/>
            <p:cNvSpPr/>
            <p:nvPr/>
          </p:nvSpPr>
          <p:spPr>
            <a:xfrm>
              <a:off x="8396780" y="3665531"/>
              <a:ext cx="84455" cy="1480820"/>
            </a:xfrm>
            <a:custGeom>
              <a:avLst/>
              <a:gdLst/>
              <a:ahLst/>
              <a:cxnLst/>
              <a:rect l="l" t="t" r="r" b="b"/>
              <a:pathLst>
                <a:path w="84454" h="1480820">
                  <a:moveTo>
                    <a:pt x="0" y="0"/>
                  </a:moveTo>
                  <a:lnTo>
                    <a:pt x="84429" y="148068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3" name="object 613" descr=""/>
            <p:cNvSpPr/>
            <p:nvPr/>
          </p:nvSpPr>
          <p:spPr>
            <a:xfrm>
              <a:off x="8481209" y="5160275"/>
              <a:ext cx="43180" cy="353060"/>
            </a:xfrm>
            <a:custGeom>
              <a:avLst/>
              <a:gdLst/>
              <a:ahLst/>
              <a:cxnLst/>
              <a:rect l="l" t="t" r="r" b="b"/>
              <a:pathLst>
                <a:path w="43179" h="353060">
                  <a:moveTo>
                    <a:pt x="0" y="0"/>
                  </a:moveTo>
                  <a:lnTo>
                    <a:pt x="42710" y="352475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4" name="object 61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516885" y="5181352"/>
              <a:ext cx="98695" cy="394689"/>
            </a:xfrm>
            <a:prstGeom prst="rect">
              <a:avLst/>
            </a:prstGeom>
          </p:spPr>
        </p:pic>
        <p:sp>
          <p:nvSpPr>
            <p:cNvPr id="615" name="object 615" descr=""/>
            <p:cNvSpPr/>
            <p:nvPr/>
          </p:nvSpPr>
          <p:spPr>
            <a:xfrm>
              <a:off x="8608547" y="4581842"/>
              <a:ext cx="42545" cy="593090"/>
            </a:xfrm>
            <a:custGeom>
              <a:avLst/>
              <a:gdLst/>
              <a:ahLst/>
              <a:cxnLst/>
              <a:rect l="l" t="t" r="r" b="b"/>
              <a:pathLst>
                <a:path w="42545" h="593089">
                  <a:moveTo>
                    <a:pt x="0" y="592480"/>
                  </a:moveTo>
                  <a:lnTo>
                    <a:pt x="4211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6" name="object 616" descr=""/>
            <p:cNvSpPr/>
            <p:nvPr/>
          </p:nvSpPr>
          <p:spPr>
            <a:xfrm>
              <a:off x="8650662" y="2706399"/>
              <a:ext cx="113664" cy="1861820"/>
            </a:xfrm>
            <a:custGeom>
              <a:avLst/>
              <a:gdLst/>
              <a:ahLst/>
              <a:cxnLst/>
              <a:rect l="l" t="t" r="r" b="b"/>
              <a:pathLst>
                <a:path w="113665" h="1861820">
                  <a:moveTo>
                    <a:pt x="0" y="1861375"/>
                  </a:moveTo>
                  <a:lnTo>
                    <a:pt x="11323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7" name="object 617" descr=""/>
            <p:cNvSpPr/>
            <p:nvPr/>
          </p:nvSpPr>
          <p:spPr>
            <a:xfrm>
              <a:off x="8777902" y="2417222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130"/>
                  </a:lnTo>
                </a:path>
              </a:pathLst>
            </a:custGeom>
            <a:ln w="420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8" name="object 61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784871" y="2346985"/>
              <a:ext cx="98508" cy="352367"/>
            </a:xfrm>
            <a:prstGeom prst="rect">
              <a:avLst/>
            </a:prstGeom>
          </p:spPr>
        </p:pic>
        <p:sp>
          <p:nvSpPr>
            <p:cNvPr id="619" name="object 619" descr=""/>
            <p:cNvSpPr/>
            <p:nvPr/>
          </p:nvSpPr>
          <p:spPr>
            <a:xfrm>
              <a:off x="8876339" y="2706401"/>
              <a:ext cx="28575" cy="521970"/>
            </a:xfrm>
            <a:custGeom>
              <a:avLst/>
              <a:gdLst/>
              <a:ahLst/>
              <a:cxnLst/>
              <a:rect l="l" t="t" r="r" b="b"/>
              <a:pathLst>
                <a:path w="28575" h="521969">
                  <a:moveTo>
                    <a:pt x="0" y="0"/>
                  </a:moveTo>
                  <a:lnTo>
                    <a:pt x="28206" y="52162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0" name="object 620" descr=""/>
            <p:cNvSpPr/>
            <p:nvPr/>
          </p:nvSpPr>
          <p:spPr>
            <a:xfrm>
              <a:off x="8904549" y="3242115"/>
              <a:ext cx="141605" cy="2129790"/>
            </a:xfrm>
            <a:custGeom>
              <a:avLst/>
              <a:gdLst/>
              <a:ahLst/>
              <a:cxnLst/>
              <a:rect l="l" t="t" r="r" b="b"/>
              <a:pathLst>
                <a:path w="141604" h="2129790">
                  <a:moveTo>
                    <a:pt x="0" y="0"/>
                  </a:moveTo>
                  <a:lnTo>
                    <a:pt x="141249" y="2129548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1" name="object 62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038755" y="5252148"/>
              <a:ext cx="98501" cy="323888"/>
            </a:xfrm>
            <a:prstGeom prst="rect">
              <a:avLst/>
            </a:prstGeom>
          </p:spPr>
        </p:pic>
        <p:sp>
          <p:nvSpPr>
            <p:cNvPr id="622" name="object 622" descr=""/>
            <p:cNvSpPr/>
            <p:nvPr/>
          </p:nvSpPr>
          <p:spPr>
            <a:xfrm>
              <a:off x="9130217" y="4765113"/>
              <a:ext cx="42545" cy="480059"/>
            </a:xfrm>
            <a:custGeom>
              <a:avLst/>
              <a:gdLst/>
              <a:ahLst/>
              <a:cxnLst/>
              <a:rect l="l" t="t" r="r" b="b"/>
              <a:pathLst>
                <a:path w="42545" h="480060">
                  <a:moveTo>
                    <a:pt x="0" y="479526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 descr=""/>
            <p:cNvSpPr/>
            <p:nvPr/>
          </p:nvSpPr>
          <p:spPr>
            <a:xfrm>
              <a:off x="9172530" y="3791919"/>
              <a:ext cx="56515" cy="959485"/>
            </a:xfrm>
            <a:custGeom>
              <a:avLst/>
              <a:gdLst/>
              <a:ahLst/>
              <a:cxnLst/>
              <a:rect l="l" t="t" r="r" b="b"/>
              <a:pathLst>
                <a:path w="56515" h="959485">
                  <a:moveTo>
                    <a:pt x="0" y="959129"/>
                  </a:moveTo>
                  <a:lnTo>
                    <a:pt x="56413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 descr=""/>
            <p:cNvSpPr/>
            <p:nvPr/>
          </p:nvSpPr>
          <p:spPr>
            <a:xfrm>
              <a:off x="9228949" y="2889741"/>
              <a:ext cx="57150" cy="888365"/>
            </a:xfrm>
            <a:custGeom>
              <a:avLst/>
              <a:gdLst/>
              <a:ahLst/>
              <a:cxnLst/>
              <a:rect l="l" t="t" r="r" b="b"/>
              <a:pathLst>
                <a:path w="57150" h="888364">
                  <a:moveTo>
                    <a:pt x="0" y="888288"/>
                  </a:moveTo>
                  <a:lnTo>
                    <a:pt x="566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 descr=""/>
            <p:cNvSpPr/>
            <p:nvPr/>
          </p:nvSpPr>
          <p:spPr>
            <a:xfrm>
              <a:off x="9299670" y="2488055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w="0" h="394969">
                  <a:moveTo>
                    <a:pt x="0" y="0"/>
                  </a:moveTo>
                  <a:lnTo>
                    <a:pt x="0" y="394627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6" name="object 626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306740" y="2346985"/>
              <a:ext cx="98503" cy="211296"/>
            </a:xfrm>
            <a:prstGeom prst="rect">
              <a:avLst/>
            </a:prstGeom>
          </p:spPr>
        </p:pic>
        <p:sp>
          <p:nvSpPr>
            <p:cNvPr id="627" name="object 627" descr=""/>
            <p:cNvSpPr/>
            <p:nvPr/>
          </p:nvSpPr>
          <p:spPr>
            <a:xfrm>
              <a:off x="9412307" y="2558294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0542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8" name="object 628" descr=""/>
            <p:cNvSpPr/>
            <p:nvPr/>
          </p:nvSpPr>
          <p:spPr>
            <a:xfrm>
              <a:off x="9426413" y="2945888"/>
              <a:ext cx="42545" cy="789940"/>
            </a:xfrm>
            <a:custGeom>
              <a:avLst/>
              <a:gdLst/>
              <a:ahLst/>
              <a:cxnLst/>
              <a:rect l="l" t="t" r="r" b="b"/>
              <a:pathLst>
                <a:path w="42545" h="789939">
                  <a:moveTo>
                    <a:pt x="0" y="0"/>
                  </a:moveTo>
                  <a:lnTo>
                    <a:pt x="42316" y="789876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 descr=""/>
            <p:cNvSpPr/>
            <p:nvPr/>
          </p:nvSpPr>
          <p:spPr>
            <a:xfrm>
              <a:off x="9468726" y="3749856"/>
              <a:ext cx="85090" cy="1325880"/>
            </a:xfrm>
            <a:custGeom>
              <a:avLst/>
              <a:gdLst/>
              <a:ahLst/>
              <a:cxnLst/>
              <a:rect l="l" t="t" r="r" b="b"/>
              <a:pathLst>
                <a:path w="85090" h="1325879">
                  <a:moveTo>
                    <a:pt x="0" y="0"/>
                  </a:moveTo>
                  <a:lnTo>
                    <a:pt x="84823" y="1325562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0" name="object 630" descr=""/>
            <p:cNvSpPr/>
            <p:nvPr/>
          </p:nvSpPr>
          <p:spPr>
            <a:xfrm>
              <a:off x="9567656" y="5082443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w="0" h="367664">
                  <a:moveTo>
                    <a:pt x="0" y="0"/>
                  </a:moveTo>
                  <a:lnTo>
                    <a:pt x="0" y="367055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1" name="object 63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574726" y="5336518"/>
              <a:ext cx="98506" cy="239523"/>
            </a:xfrm>
            <a:prstGeom prst="rect">
              <a:avLst/>
            </a:prstGeom>
          </p:spPr>
        </p:pic>
        <p:sp>
          <p:nvSpPr>
            <p:cNvPr id="632" name="object 632" descr=""/>
            <p:cNvSpPr/>
            <p:nvPr/>
          </p:nvSpPr>
          <p:spPr>
            <a:xfrm>
              <a:off x="9680294" y="5054329"/>
              <a:ext cx="0" cy="282575"/>
            </a:xfrm>
            <a:custGeom>
              <a:avLst/>
              <a:gdLst/>
              <a:ahLst/>
              <a:cxnLst/>
              <a:rect l="l" t="t" r="r" b="b"/>
              <a:pathLst>
                <a:path w="0" h="282575">
                  <a:moveTo>
                    <a:pt x="0" y="0"/>
                  </a:moveTo>
                  <a:lnTo>
                    <a:pt x="0" y="282194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3" name="object 633" descr=""/>
            <p:cNvSpPr/>
            <p:nvPr/>
          </p:nvSpPr>
          <p:spPr>
            <a:xfrm>
              <a:off x="9694400" y="4201251"/>
              <a:ext cx="42545" cy="846455"/>
            </a:xfrm>
            <a:custGeom>
              <a:avLst/>
              <a:gdLst/>
              <a:ahLst/>
              <a:cxnLst/>
              <a:rect l="l" t="t" r="r" b="b"/>
              <a:pathLst>
                <a:path w="42545" h="846454">
                  <a:moveTo>
                    <a:pt x="0" y="846048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4" name="object 634" descr=""/>
            <p:cNvSpPr/>
            <p:nvPr/>
          </p:nvSpPr>
          <p:spPr>
            <a:xfrm>
              <a:off x="9736711" y="2988546"/>
              <a:ext cx="71120" cy="1198880"/>
            </a:xfrm>
            <a:custGeom>
              <a:avLst/>
              <a:gdLst/>
              <a:ahLst/>
              <a:cxnLst/>
              <a:rect l="l" t="t" r="r" b="b"/>
              <a:pathLst>
                <a:path w="71120" h="1198879">
                  <a:moveTo>
                    <a:pt x="0" y="1198613"/>
                  </a:moveTo>
                  <a:lnTo>
                    <a:pt x="7072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5" name="object 635" descr=""/>
            <p:cNvSpPr/>
            <p:nvPr/>
          </p:nvSpPr>
          <p:spPr>
            <a:xfrm>
              <a:off x="9807432" y="2537155"/>
              <a:ext cx="42545" cy="437515"/>
            </a:xfrm>
            <a:custGeom>
              <a:avLst/>
              <a:gdLst/>
              <a:ahLst/>
              <a:cxnLst/>
              <a:rect l="l" t="t" r="r" b="b"/>
              <a:pathLst>
                <a:path w="42545" h="437514">
                  <a:moveTo>
                    <a:pt x="0" y="436905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6" name="object 63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842709" y="2332897"/>
              <a:ext cx="70290" cy="197206"/>
            </a:xfrm>
            <a:prstGeom prst="rect">
              <a:avLst/>
            </a:prstGeom>
          </p:spPr>
        </p:pic>
        <p:sp>
          <p:nvSpPr>
            <p:cNvPr id="637" name="object 637" descr=""/>
            <p:cNvSpPr/>
            <p:nvPr/>
          </p:nvSpPr>
          <p:spPr>
            <a:xfrm>
              <a:off x="9905962" y="2381995"/>
              <a:ext cx="42545" cy="296545"/>
            </a:xfrm>
            <a:custGeom>
              <a:avLst/>
              <a:gdLst/>
              <a:ahLst/>
              <a:cxnLst/>
              <a:rect l="l" t="t" r="r" b="b"/>
              <a:pathLst>
                <a:path w="42545" h="296544">
                  <a:moveTo>
                    <a:pt x="0" y="0"/>
                  </a:moveTo>
                  <a:lnTo>
                    <a:pt x="42316" y="29622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 descr=""/>
            <p:cNvSpPr/>
            <p:nvPr/>
          </p:nvSpPr>
          <p:spPr>
            <a:xfrm>
              <a:off x="9948274" y="2692312"/>
              <a:ext cx="28575" cy="521970"/>
            </a:xfrm>
            <a:custGeom>
              <a:avLst/>
              <a:gdLst/>
              <a:ahLst/>
              <a:cxnLst/>
              <a:rect l="l" t="t" r="r" b="b"/>
              <a:pathLst>
                <a:path w="28575" h="521969">
                  <a:moveTo>
                    <a:pt x="0" y="0"/>
                  </a:moveTo>
                  <a:lnTo>
                    <a:pt x="28206" y="52183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9" name="object 639" descr=""/>
            <p:cNvSpPr/>
            <p:nvPr/>
          </p:nvSpPr>
          <p:spPr>
            <a:xfrm>
              <a:off x="9976482" y="3228027"/>
              <a:ext cx="85090" cy="1537335"/>
            </a:xfrm>
            <a:custGeom>
              <a:avLst/>
              <a:gdLst/>
              <a:ahLst/>
              <a:cxnLst/>
              <a:rect l="l" t="t" r="r" b="b"/>
              <a:pathLst>
                <a:path w="85090" h="1537335">
                  <a:moveTo>
                    <a:pt x="0" y="0"/>
                  </a:moveTo>
                  <a:lnTo>
                    <a:pt x="84823" y="1537081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 descr=""/>
            <p:cNvSpPr/>
            <p:nvPr/>
          </p:nvSpPr>
          <p:spPr>
            <a:xfrm>
              <a:off x="10061308" y="4779656"/>
              <a:ext cx="42545" cy="451484"/>
            </a:xfrm>
            <a:custGeom>
              <a:avLst/>
              <a:gdLst/>
              <a:ahLst/>
              <a:cxnLst/>
              <a:rect l="l" t="t" r="r" b="b"/>
              <a:pathLst>
                <a:path w="42545" h="451485">
                  <a:moveTo>
                    <a:pt x="0" y="0"/>
                  </a:moveTo>
                  <a:lnTo>
                    <a:pt x="42316" y="450913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1" name="object 64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096589" y="5237607"/>
              <a:ext cx="112609" cy="338429"/>
            </a:xfrm>
            <a:prstGeom prst="rect">
              <a:avLst/>
            </a:prstGeom>
          </p:spPr>
        </p:pic>
        <p:sp>
          <p:nvSpPr>
            <p:cNvPr id="642" name="object 642" descr=""/>
            <p:cNvSpPr/>
            <p:nvPr/>
          </p:nvSpPr>
          <p:spPr>
            <a:xfrm>
              <a:off x="10202162" y="4708868"/>
              <a:ext cx="42545" cy="550545"/>
            </a:xfrm>
            <a:custGeom>
              <a:avLst/>
              <a:gdLst/>
              <a:ahLst/>
              <a:cxnLst/>
              <a:rect l="l" t="t" r="r" b="b"/>
              <a:pathLst>
                <a:path w="42545" h="550545">
                  <a:moveTo>
                    <a:pt x="0" y="550316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3" name="object 643" descr=""/>
            <p:cNvSpPr/>
            <p:nvPr/>
          </p:nvSpPr>
          <p:spPr>
            <a:xfrm>
              <a:off x="10244476" y="2607598"/>
              <a:ext cx="127635" cy="2087245"/>
            </a:xfrm>
            <a:custGeom>
              <a:avLst/>
              <a:gdLst/>
              <a:ahLst/>
              <a:cxnLst/>
              <a:rect l="l" t="t" r="r" b="b"/>
              <a:pathLst>
                <a:path w="127634" h="2087245">
                  <a:moveTo>
                    <a:pt x="0" y="2087219"/>
                  </a:moveTo>
                  <a:lnTo>
                    <a:pt x="12713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4" name="object 64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364584" y="2346998"/>
              <a:ext cx="112598" cy="267634"/>
            </a:xfrm>
            <a:prstGeom prst="rect">
              <a:avLst/>
            </a:prstGeom>
          </p:spPr>
        </p:pic>
        <p:sp>
          <p:nvSpPr>
            <p:cNvPr id="645" name="object 645" descr=""/>
            <p:cNvSpPr/>
            <p:nvPr/>
          </p:nvSpPr>
          <p:spPr>
            <a:xfrm>
              <a:off x="10484253" y="2614444"/>
              <a:ext cx="0" cy="310515"/>
            </a:xfrm>
            <a:custGeom>
              <a:avLst/>
              <a:gdLst/>
              <a:ahLst/>
              <a:cxnLst/>
              <a:rect l="l" t="t" r="r" b="b"/>
              <a:pathLst>
                <a:path w="0" h="310514">
                  <a:moveTo>
                    <a:pt x="0" y="0"/>
                  </a:moveTo>
                  <a:lnTo>
                    <a:pt x="0" y="310502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6" name="object 646" descr=""/>
            <p:cNvSpPr/>
            <p:nvPr/>
          </p:nvSpPr>
          <p:spPr>
            <a:xfrm>
              <a:off x="10498358" y="2931801"/>
              <a:ext cx="43180" cy="762000"/>
            </a:xfrm>
            <a:custGeom>
              <a:avLst/>
              <a:gdLst/>
              <a:ahLst/>
              <a:cxnLst/>
              <a:rect l="l" t="t" r="r" b="b"/>
              <a:pathLst>
                <a:path w="43179" h="762000">
                  <a:moveTo>
                    <a:pt x="0" y="0"/>
                  </a:moveTo>
                  <a:lnTo>
                    <a:pt x="42710" y="76170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7" name="object 647" descr=""/>
            <p:cNvSpPr/>
            <p:nvPr/>
          </p:nvSpPr>
          <p:spPr>
            <a:xfrm>
              <a:off x="10541068" y="3707594"/>
              <a:ext cx="84455" cy="1382395"/>
            </a:xfrm>
            <a:custGeom>
              <a:avLst/>
              <a:gdLst/>
              <a:ahLst/>
              <a:cxnLst/>
              <a:rect l="l" t="t" r="r" b="b"/>
              <a:pathLst>
                <a:path w="84454" h="1382395">
                  <a:moveTo>
                    <a:pt x="0" y="0"/>
                  </a:moveTo>
                  <a:lnTo>
                    <a:pt x="84429" y="138188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 descr=""/>
            <p:cNvSpPr/>
            <p:nvPr/>
          </p:nvSpPr>
          <p:spPr>
            <a:xfrm>
              <a:off x="10639601" y="5096987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0"/>
                  </a:moveTo>
                  <a:lnTo>
                    <a:pt x="0" y="338442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9" name="object 64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646671" y="5421349"/>
              <a:ext cx="84400" cy="154692"/>
            </a:xfrm>
            <a:prstGeom prst="rect">
              <a:avLst/>
            </a:prstGeom>
          </p:spPr>
        </p:pic>
        <p:sp>
          <p:nvSpPr>
            <p:cNvPr id="650" name="object 650" descr=""/>
            <p:cNvSpPr/>
            <p:nvPr/>
          </p:nvSpPr>
          <p:spPr>
            <a:xfrm>
              <a:off x="10738134" y="5082443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0"/>
                  </a:moveTo>
                  <a:lnTo>
                    <a:pt x="0" y="338442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 descr=""/>
            <p:cNvSpPr/>
            <p:nvPr/>
          </p:nvSpPr>
          <p:spPr>
            <a:xfrm>
              <a:off x="10752240" y="4469309"/>
              <a:ext cx="43180" cy="606425"/>
            </a:xfrm>
            <a:custGeom>
              <a:avLst/>
              <a:gdLst/>
              <a:ahLst/>
              <a:cxnLst/>
              <a:rect l="l" t="t" r="r" b="b"/>
              <a:pathLst>
                <a:path w="43179" h="606425">
                  <a:moveTo>
                    <a:pt x="0" y="606107"/>
                  </a:moveTo>
                  <a:lnTo>
                    <a:pt x="42710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 descr=""/>
            <p:cNvSpPr/>
            <p:nvPr/>
          </p:nvSpPr>
          <p:spPr>
            <a:xfrm>
              <a:off x="10794949" y="2692317"/>
              <a:ext cx="113030" cy="1763395"/>
            </a:xfrm>
            <a:custGeom>
              <a:avLst/>
              <a:gdLst/>
              <a:ahLst/>
              <a:cxnLst/>
              <a:rect l="l" t="t" r="r" b="b"/>
              <a:pathLst>
                <a:path w="113029" h="1763395">
                  <a:moveTo>
                    <a:pt x="0" y="1762899"/>
                  </a:moveTo>
                  <a:lnTo>
                    <a:pt x="11263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3" name="object 65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900550" y="2346998"/>
              <a:ext cx="113004" cy="338268"/>
            </a:xfrm>
            <a:prstGeom prst="rect">
              <a:avLst/>
            </a:prstGeom>
          </p:spPr>
        </p:pic>
        <p:sp>
          <p:nvSpPr>
            <p:cNvPr id="654" name="object 654" descr=""/>
            <p:cNvSpPr/>
            <p:nvPr/>
          </p:nvSpPr>
          <p:spPr>
            <a:xfrm>
              <a:off x="11020623" y="2558294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w="0" h="324485">
                  <a:moveTo>
                    <a:pt x="0" y="0"/>
                  </a:moveTo>
                  <a:lnTo>
                    <a:pt x="0" y="324396"/>
                  </a:lnTo>
                </a:path>
              </a:pathLst>
            </a:custGeom>
            <a:ln w="422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5" name="object 655" descr=""/>
            <p:cNvSpPr/>
            <p:nvPr/>
          </p:nvSpPr>
          <p:spPr>
            <a:xfrm>
              <a:off x="11034727" y="2889736"/>
              <a:ext cx="42545" cy="690880"/>
            </a:xfrm>
            <a:custGeom>
              <a:avLst/>
              <a:gdLst/>
              <a:ahLst/>
              <a:cxnLst/>
              <a:rect l="l" t="t" r="r" b="b"/>
              <a:pathLst>
                <a:path w="42545" h="690879">
                  <a:moveTo>
                    <a:pt x="0" y="0"/>
                  </a:moveTo>
                  <a:lnTo>
                    <a:pt x="42316" y="69086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6" name="object 656" descr=""/>
            <p:cNvSpPr/>
            <p:nvPr/>
          </p:nvSpPr>
          <p:spPr>
            <a:xfrm>
              <a:off x="11077040" y="3594698"/>
              <a:ext cx="84455" cy="1593850"/>
            </a:xfrm>
            <a:custGeom>
              <a:avLst/>
              <a:gdLst/>
              <a:ahLst/>
              <a:cxnLst/>
              <a:rect l="l" t="t" r="r" b="b"/>
              <a:pathLst>
                <a:path w="84454" h="1593850">
                  <a:moveTo>
                    <a:pt x="0" y="0"/>
                  </a:moveTo>
                  <a:lnTo>
                    <a:pt x="84429" y="1593697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7" name="object 657" descr=""/>
            <p:cNvSpPr/>
            <p:nvPr/>
          </p:nvSpPr>
          <p:spPr>
            <a:xfrm>
              <a:off x="11161469" y="5202457"/>
              <a:ext cx="28575" cy="254635"/>
            </a:xfrm>
            <a:custGeom>
              <a:avLst/>
              <a:gdLst/>
              <a:ahLst/>
              <a:cxnLst/>
              <a:rect l="l" t="t" r="r" b="b"/>
              <a:pathLst>
                <a:path w="28575" h="254635">
                  <a:moveTo>
                    <a:pt x="0" y="0"/>
                  </a:moveTo>
                  <a:lnTo>
                    <a:pt x="28016" y="25405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8" name="object 658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182444" y="5392741"/>
              <a:ext cx="99103" cy="183300"/>
            </a:xfrm>
            <a:prstGeom prst="rect">
              <a:avLst/>
            </a:prstGeom>
          </p:spPr>
        </p:pic>
        <p:sp>
          <p:nvSpPr>
            <p:cNvPr id="659" name="object 659" descr=""/>
            <p:cNvSpPr/>
            <p:nvPr/>
          </p:nvSpPr>
          <p:spPr>
            <a:xfrm>
              <a:off x="11274504" y="5104020"/>
              <a:ext cx="14604" cy="281940"/>
            </a:xfrm>
            <a:custGeom>
              <a:avLst/>
              <a:gdLst/>
              <a:ahLst/>
              <a:cxnLst/>
              <a:rect l="l" t="t" r="r" b="b"/>
              <a:pathLst>
                <a:path w="14604" h="281939">
                  <a:moveTo>
                    <a:pt x="0" y="281711"/>
                  </a:moveTo>
                  <a:lnTo>
                    <a:pt x="14109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0" name="object 660" descr=""/>
            <p:cNvSpPr/>
            <p:nvPr/>
          </p:nvSpPr>
          <p:spPr>
            <a:xfrm>
              <a:off x="11288608" y="4469302"/>
              <a:ext cx="42545" cy="620395"/>
            </a:xfrm>
            <a:custGeom>
              <a:avLst/>
              <a:gdLst/>
              <a:ahLst/>
              <a:cxnLst/>
              <a:rect l="l" t="t" r="r" b="b"/>
              <a:pathLst>
                <a:path w="42545" h="620395">
                  <a:moveTo>
                    <a:pt x="0" y="620179"/>
                  </a:moveTo>
                  <a:lnTo>
                    <a:pt x="4231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1" name="object 661" descr=""/>
            <p:cNvSpPr/>
            <p:nvPr/>
          </p:nvSpPr>
          <p:spPr>
            <a:xfrm>
              <a:off x="11330923" y="2804811"/>
              <a:ext cx="99060" cy="1651000"/>
            </a:xfrm>
            <a:custGeom>
              <a:avLst/>
              <a:gdLst/>
              <a:ahLst/>
              <a:cxnLst/>
              <a:rect l="l" t="t" r="r" b="b"/>
              <a:pathLst>
                <a:path w="99059" h="1651000">
                  <a:moveTo>
                    <a:pt x="0" y="1650403"/>
                  </a:moveTo>
                  <a:lnTo>
                    <a:pt x="98526" y="0"/>
                  </a:lnTo>
                </a:path>
              </a:pathLst>
            </a:custGeom>
            <a:ln w="1407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2" name="object 662" descr=""/>
            <p:cNvSpPr/>
            <p:nvPr/>
          </p:nvSpPr>
          <p:spPr>
            <a:xfrm>
              <a:off x="11422420" y="27836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7035"/>
                  </a:moveTo>
                  <a:lnTo>
                    <a:pt x="2060" y="2060"/>
                  </a:lnTo>
                  <a:lnTo>
                    <a:pt x="7035" y="0"/>
                  </a:lnTo>
                  <a:lnTo>
                    <a:pt x="12010" y="2060"/>
                  </a:lnTo>
                  <a:lnTo>
                    <a:pt x="14071" y="7035"/>
                  </a:lnTo>
                  <a:lnTo>
                    <a:pt x="12010" y="12010"/>
                  </a:lnTo>
                  <a:lnTo>
                    <a:pt x="7035" y="14071"/>
                  </a:lnTo>
                  <a:lnTo>
                    <a:pt x="2060" y="12010"/>
                  </a:lnTo>
                  <a:lnTo>
                    <a:pt x="0" y="703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3" name="object 663" descr=""/>
          <p:cNvSpPr txBox="1"/>
          <p:nvPr/>
        </p:nvSpPr>
        <p:spPr>
          <a:xfrm>
            <a:off x="7346989" y="1739691"/>
            <a:ext cx="16592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latin typeface="Arial MT"/>
                <a:cs typeface="Arial MT"/>
              </a:rPr>
              <a:t>Falla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monofásica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Fase</a:t>
            </a:r>
            <a:r>
              <a:rPr dirty="0" sz="1200" spc="-145">
                <a:latin typeface="Arial MT"/>
                <a:cs typeface="Arial MT"/>
              </a:rPr>
              <a:t> </a:t>
            </a:r>
            <a:r>
              <a:rPr dirty="0" sz="1200" spc="-60"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65" name="object 66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66</a:t>
            </a:fld>
          </a:p>
        </p:txBody>
      </p:sp>
      <p:sp>
        <p:nvSpPr>
          <p:cNvPr id="666" name="object 666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9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9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9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64" name="object 664" descr=""/>
          <p:cNvSpPr txBox="1"/>
          <p:nvPr/>
        </p:nvSpPr>
        <p:spPr>
          <a:xfrm>
            <a:off x="292878" y="4744147"/>
            <a:ext cx="358711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1F1F1F"/>
                </a:solidFill>
                <a:latin typeface="Calibri"/>
                <a:cs typeface="Calibri"/>
              </a:rPr>
              <a:t>¿Qué</a:t>
            </a:r>
            <a:r>
              <a:rPr dirty="0" sz="1800" spc="-25" b="1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1F1F1F"/>
                </a:solidFill>
                <a:latin typeface="Calibri"/>
                <a:cs typeface="Calibri"/>
              </a:rPr>
              <a:t>es</a:t>
            </a:r>
            <a:r>
              <a:rPr dirty="0" sz="1800" spc="-10" b="1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1F1F1F"/>
                </a:solidFill>
                <a:latin typeface="Calibri"/>
                <a:cs typeface="Calibri"/>
              </a:rPr>
              <a:t>la</a:t>
            </a:r>
            <a:r>
              <a:rPr dirty="0" sz="1800" spc="-5" b="1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1F1F1F"/>
                </a:solidFill>
                <a:latin typeface="Calibri"/>
                <a:cs typeface="Calibri"/>
              </a:rPr>
              <a:t>tensión</a:t>
            </a:r>
            <a:r>
              <a:rPr dirty="0" sz="1800" spc="-30" b="1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1F1F1F"/>
                </a:solidFill>
                <a:latin typeface="Calibri"/>
                <a:cs typeface="Calibri"/>
              </a:rPr>
              <a:t>homopolar?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Conjunto</a:t>
            </a:r>
            <a:r>
              <a:rPr dirty="0" sz="1800" spc="-5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de</a:t>
            </a:r>
            <a:r>
              <a:rPr dirty="0" sz="1800" spc="-5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tensiones</a:t>
            </a:r>
            <a:r>
              <a:rPr dirty="0" sz="1800" spc="-4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sinusoidales</a:t>
            </a:r>
            <a:r>
              <a:rPr dirty="0" sz="1800" spc="-5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Calibri"/>
                <a:cs typeface="Calibri"/>
              </a:rPr>
              <a:t>de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la</a:t>
            </a:r>
            <a:r>
              <a:rPr dirty="0" sz="1800" spc="-2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misma</a:t>
            </a:r>
            <a:r>
              <a:rPr dirty="0" sz="1800" spc="-4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frecuencia</a:t>
            </a:r>
            <a:r>
              <a:rPr dirty="0" sz="1800" spc="-1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tal</a:t>
            </a:r>
            <a:r>
              <a:rPr dirty="0" sz="1800" spc="-2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que</a:t>
            </a:r>
            <a:r>
              <a:rPr dirty="0" sz="1800" spc="-25">
                <a:solidFill>
                  <a:srgbClr val="040B28"/>
                </a:solidFill>
                <a:latin typeface="Calibri"/>
                <a:cs typeface="Calibri"/>
              </a:rPr>
              <a:t> la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diferencia</a:t>
            </a:r>
            <a:r>
              <a:rPr dirty="0" sz="1800" spc="-2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fase</a:t>
            </a:r>
            <a:r>
              <a:rPr dirty="0" sz="1800" spc="-3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entre</a:t>
            </a:r>
            <a:r>
              <a:rPr dirty="0" sz="1800" spc="-3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ellas</a:t>
            </a:r>
            <a:r>
              <a:rPr dirty="0" sz="1800" spc="-25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40B28"/>
                </a:solidFill>
                <a:latin typeface="Calibri"/>
                <a:cs typeface="Calibri"/>
              </a:rPr>
              <a:t>es</a:t>
            </a:r>
            <a:r>
              <a:rPr dirty="0" sz="1800" spc="-50">
                <a:solidFill>
                  <a:srgbClr val="040B28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40B28"/>
                </a:solidFill>
                <a:latin typeface="Calibri"/>
                <a:cs typeface="Calibri"/>
              </a:rPr>
              <a:t>cero</a:t>
            </a:r>
            <a:r>
              <a:rPr dirty="0" sz="1800" spc="-10">
                <a:solidFill>
                  <a:srgbClr val="1F1F1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9290" y="728345"/>
            <a:ext cx="11115040" cy="423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¿Qué</a:t>
            </a:r>
            <a:r>
              <a:rPr dirty="0" sz="24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es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un</a:t>
            </a:r>
            <a:r>
              <a:rPr dirty="0" sz="24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fallo</a:t>
            </a:r>
            <a:r>
              <a:rPr dirty="0" sz="2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 tierra?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34373D"/>
                </a:solidFill>
                <a:latin typeface="Times New Roman"/>
                <a:cs typeface="Times New Roman"/>
              </a:rPr>
              <a:t>Definición</a:t>
            </a:r>
            <a:endParaRPr sz="1800">
              <a:latin typeface="Times New Roman"/>
              <a:cs typeface="Times New Roman"/>
            </a:endParaRPr>
          </a:p>
          <a:p>
            <a:pPr marL="12700" marR="2349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electricidad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intencionada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partes </a:t>
            </a:r>
            <a:r>
              <a:rPr dirty="0" sz="1800">
                <a:latin typeface="Times New Roman"/>
                <a:cs typeface="Times New Roman"/>
              </a:rPr>
              <a:t>conectadas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produce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rígidamente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conectado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denomina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cortocircuito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suele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desconexión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inmediata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red.</a:t>
            </a:r>
            <a:endParaRPr sz="1800">
              <a:latin typeface="Times New Roman"/>
              <a:cs typeface="Times New Roman"/>
            </a:endParaRPr>
          </a:p>
          <a:p>
            <a:pPr marL="12700" marR="57785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compensadas,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cortocircuito;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defecto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viene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determinada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capacitancia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conductor-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y,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compensada,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grado</a:t>
            </a:r>
            <a:r>
              <a:rPr dirty="0" sz="1800" spc="-25">
                <a:latin typeface="Times New Roman"/>
                <a:cs typeface="Times New Roman"/>
              </a:rPr>
              <a:t> de </a:t>
            </a:r>
            <a:r>
              <a:rPr dirty="0" sz="1800" spc="-10">
                <a:latin typeface="Times New Roman"/>
                <a:cs typeface="Times New Roman"/>
              </a:rPr>
              <a:t>compensación.</a:t>
            </a:r>
            <a:endParaRPr sz="1800">
              <a:latin typeface="Times New Roman"/>
              <a:cs typeface="Times New Roman"/>
            </a:endParaRPr>
          </a:p>
          <a:p>
            <a:pPr marL="12700" marR="1841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defecto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media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compensación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defecto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puede </a:t>
            </a:r>
            <a:r>
              <a:rPr dirty="0" sz="1800">
                <a:latin typeface="Times New Roman"/>
                <a:cs typeface="Times New Roman"/>
              </a:rPr>
              <a:t>seguir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funcionando.</a:t>
            </a:r>
            <a:endParaRPr sz="1800">
              <a:latin typeface="Times New Roman"/>
              <a:cs typeface="Times New Roman"/>
            </a:endParaRPr>
          </a:p>
          <a:p>
            <a:pPr marL="12700" marR="1066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sólo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seguir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funcionando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excepcionales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tamaño</a:t>
            </a:r>
            <a:r>
              <a:rPr dirty="0" sz="1800" spc="-25">
                <a:latin typeface="Times New Roman"/>
                <a:cs typeface="Times New Roman"/>
              </a:rPr>
              <a:t> de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pequeño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(corriente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defecto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capacitiva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pequeña)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defecto.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producen </a:t>
            </a:r>
            <a:r>
              <a:rPr dirty="0" sz="1800">
                <a:latin typeface="Times New Roman"/>
                <a:cs typeface="Times New Roman"/>
              </a:rPr>
              <a:t>simultáneamente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varios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produce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doble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múltiple,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puede </a:t>
            </a:r>
            <a:r>
              <a:rPr dirty="0" sz="1800">
                <a:latin typeface="Times New Roman"/>
                <a:cs typeface="Times New Roman"/>
              </a:rPr>
              <a:t>provocar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elevadas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cortocircuito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incluso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compensados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66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34416" y="616032"/>
            <a:ext cx="11492865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¿Qué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ocurre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durante</a:t>
            </a:r>
            <a:r>
              <a:rPr dirty="0" sz="1800" spc="-1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un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fallo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tierra?</a:t>
            </a:r>
            <a:endParaRPr sz="1800">
              <a:latin typeface="Times New Roman"/>
              <a:cs typeface="Times New Roman"/>
            </a:endParaRPr>
          </a:p>
          <a:p>
            <a:pPr marL="76200" marR="17970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continuación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muestra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comportamiento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fase-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defecto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 spc="-10">
                <a:latin typeface="Times New Roman"/>
                <a:cs typeface="Times New Roman"/>
              </a:rPr>
              <a:t>compensado:</a:t>
            </a:r>
            <a:endParaRPr sz="1800">
              <a:latin typeface="Times New Roman"/>
              <a:cs typeface="Times New Roman"/>
            </a:endParaRPr>
          </a:p>
          <a:p>
            <a:pPr marL="418465" indent="-342265">
              <a:lnSpc>
                <a:spcPct val="100000"/>
              </a:lnSpc>
              <a:buAutoNum type="arabicPeriod"/>
              <a:tabLst>
                <a:tab pos="418465" algn="l"/>
              </a:tabLst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Triángulo</a:t>
            </a:r>
            <a:r>
              <a:rPr dirty="0" sz="18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simétrico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red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sana</a:t>
            </a:r>
            <a:endParaRPr sz="1800">
              <a:latin typeface="Times New Roman"/>
              <a:cs typeface="Times New Roman"/>
            </a:endParaRPr>
          </a:p>
          <a:p>
            <a:pPr marL="419100" marR="238125" indent="-342900">
              <a:lnSpc>
                <a:spcPct val="100000"/>
              </a:lnSpc>
              <a:buAutoNum type="arabicPeriod"/>
              <a:tabLst>
                <a:tab pos="419100" algn="l"/>
              </a:tabLst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Proceso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descarga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fase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defectuosa:</a:t>
            </a:r>
            <a:r>
              <a:rPr dirty="0" sz="1800" spc="-6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afectada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(aquí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u="sng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>
                <a:latin typeface="Times New Roman"/>
                <a:cs typeface="Times New Roman"/>
              </a:rPr>
              <a:t>1E</a:t>
            </a:r>
            <a:r>
              <a:rPr dirty="0" sz="1800">
                <a:latin typeface="Times New Roman"/>
                <a:cs typeface="Times New Roman"/>
              </a:rPr>
              <a:t>)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se </a:t>
            </a:r>
            <a:r>
              <a:rPr dirty="0" sz="1800">
                <a:latin typeface="Times New Roman"/>
                <a:cs typeface="Times New Roman"/>
              </a:rPr>
              <a:t>desploma;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completa,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u="sng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>
                <a:latin typeface="Times New Roman"/>
                <a:cs typeface="Times New Roman"/>
              </a:rPr>
              <a:t>1E</a:t>
            </a:r>
            <a:r>
              <a:rPr dirty="0" baseline="-20833" sz="1800" spc="1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alcanza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cero.</a:t>
            </a:r>
            <a:endParaRPr sz="1800">
              <a:latin typeface="Times New Roman"/>
              <a:cs typeface="Times New Roman"/>
            </a:endParaRPr>
          </a:p>
          <a:p>
            <a:pPr marL="418465" marR="81280" indent="-342900">
              <a:lnSpc>
                <a:spcPct val="100000"/>
              </a:lnSpc>
              <a:buAutoNum type="arabicPeriod"/>
              <a:tabLst>
                <a:tab pos="418465" algn="l"/>
              </a:tabLst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Proceso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carga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fases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sanas: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fase-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sanas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aumentan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factor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√3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hasta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valor</a:t>
            </a:r>
            <a:r>
              <a:rPr dirty="0" sz="1800" spc="5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entrelazadas,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homopolar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u="sng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>
                <a:latin typeface="Times New Roman"/>
                <a:cs typeface="Times New Roman"/>
              </a:rPr>
              <a:t>NE</a:t>
            </a:r>
            <a:r>
              <a:rPr dirty="0" baseline="-20833" sz="1800" spc="1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(suma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vectorial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L-</a:t>
            </a:r>
            <a:r>
              <a:rPr dirty="0" sz="1800">
                <a:latin typeface="Times New Roman"/>
                <a:cs typeface="Times New Roman"/>
              </a:rPr>
              <a:t>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u="sng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>
                <a:latin typeface="Times New Roman"/>
                <a:cs typeface="Times New Roman"/>
              </a:rPr>
              <a:t>ne</a:t>
            </a:r>
            <a:r>
              <a:rPr dirty="0" baseline="-20833" sz="1800" spc="209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=</a:t>
            </a:r>
            <a:r>
              <a:rPr dirty="0" u="sng" sz="1800" spc="-3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 spc="-15">
                <a:latin typeface="Times New Roman"/>
                <a:cs typeface="Times New Roman"/>
              </a:rPr>
              <a:t>L1</a:t>
            </a:r>
            <a:r>
              <a:rPr dirty="0" sz="1800" spc="-10">
                <a:latin typeface="Times New Roman"/>
                <a:cs typeface="Times New Roman"/>
              </a:rPr>
              <a:t>+</a:t>
            </a:r>
            <a:r>
              <a:rPr dirty="0" u="sng" sz="18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 spc="-15">
                <a:latin typeface="Times New Roman"/>
                <a:cs typeface="Times New Roman"/>
              </a:rPr>
              <a:t>L2</a:t>
            </a:r>
            <a:r>
              <a:rPr dirty="0" sz="1800" spc="-10">
                <a:latin typeface="Times New Roman"/>
                <a:cs typeface="Times New Roman"/>
              </a:rPr>
              <a:t>+</a:t>
            </a:r>
            <a:r>
              <a:rPr dirty="0" u="sng" sz="18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-20833" sz="1800" spc="-15">
                <a:latin typeface="Times New Roman"/>
                <a:cs typeface="Times New Roman"/>
              </a:rPr>
              <a:t>L2</a:t>
            </a:r>
            <a:r>
              <a:rPr dirty="0" sz="1800" spc="-10">
                <a:latin typeface="Times New Roman"/>
                <a:cs typeface="Times New Roman"/>
              </a:rPr>
              <a:t>) </a:t>
            </a:r>
            <a:r>
              <a:rPr dirty="0" sz="1800">
                <a:latin typeface="Times New Roman"/>
                <a:cs typeface="Times New Roman"/>
              </a:rPr>
              <a:t>aumenta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funcionamiento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«red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ideal»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0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25">
                <a:latin typeface="Times New Roman"/>
                <a:cs typeface="Times New Roman"/>
              </a:rPr>
              <a:t>V,</a:t>
            </a:r>
            <a:r>
              <a:rPr dirty="0" sz="1800">
                <a:latin typeface="Times New Roman"/>
                <a:cs typeface="Times New Roman"/>
              </a:rPr>
              <a:t> 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realidad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pocos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voltios)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hasta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superior </a:t>
            </a:r>
            <a:r>
              <a:rPr dirty="0" sz="1800">
                <a:latin typeface="Times New Roman"/>
                <a:cs typeface="Times New Roman"/>
              </a:rPr>
              <a:t>(corresponde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máximo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fase-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saturada)</a:t>
            </a:r>
            <a:endParaRPr sz="1800">
              <a:latin typeface="Times New Roman"/>
              <a:cs typeface="Times New Roman"/>
            </a:endParaRPr>
          </a:p>
          <a:p>
            <a:pPr marL="418465" marR="81280" indent="-342900">
              <a:lnSpc>
                <a:spcPct val="100000"/>
              </a:lnSpc>
              <a:buAutoNum type="arabicPeriod"/>
              <a:tabLst>
                <a:tab pos="418465" algn="l"/>
              </a:tabLst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Estado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falta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tierra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estacionaria</a:t>
            </a:r>
            <a:r>
              <a:rPr dirty="0" sz="1800" spc="-5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(sólo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permanente):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capacitancias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fase-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</a:t>
            </a:r>
            <a:r>
              <a:rPr dirty="0" baseline="-20833" sz="1800">
                <a:latin typeface="Times New Roman"/>
                <a:cs typeface="Times New Roman"/>
              </a:rPr>
              <a:t>LE</a:t>
            </a:r>
            <a:r>
              <a:rPr dirty="0" baseline="-20833" sz="1800" spc="232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dos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recargan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continuamente.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sanas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permanecen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aumentado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(en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saturado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interconectadas)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mientras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persista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tensión </a:t>
            </a:r>
            <a:r>
              <a:rPr dirty="0" sz="1800">
                <a:latin typeface="Times New Roman"/>
                <a:cs typeface="Times New Roman"/>
              </a:rPr>
              <a:t>homopolar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conserva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aumentado.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431" y="4427614"/>
            <a:ext cx="10119413" cy="221494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15832" y="6681484"/>
            <a:ext cx="856361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https://www.a-eberle.de/es/conocimiento/fallo-a-tierra/#:~:text=En%20un%20sistema%20aislado%20y,de%20aislamiento%20no%20resultar%C3%ADa%20econ%C3%B3mico</a:t>
            </a:r>
            <a:r>
              <a:rPr dirty="0" sz="800" spc="-1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972186" y="225525"/>
            <a:ext cx="221551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2.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712469" y="2674302"/>
          <a:ext cx="10788650" cy="408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1505"/>
                <a:gridCol w="1870074"/>
                <a:gridCol w="3279775"/>
                <a:gridCol w="2411095"/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ts val="1510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Las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sobretensiones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pueden</a:t>
                      </a:r>
                      <a:r>
                        <a:rPr dirty="0" sz="14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ser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dos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tipos: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10"/>
                        </a:lnSpc>
                      </a:pP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transitorias</a:t>
                      </a:r>
                      <a:r>
                        <a:rPr dirty="0" sz="1400" spc="-1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4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permanentes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510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aquellas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encima</a:t>
                      </a:r>
                      <a:r>
                        <a:rPr dirty="0" sz="1400" spc="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10%</a:t>
                      </a:r>
                      <a:r>
                        <a:rPr dirty="0" sz="14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valor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nominal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mantienen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 el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tiempo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4470">
                <a:tc gridSpan="3">
                  <a:txBody>
                    <a:bodyPr/>
                    <a:lstStyle/>
                    <a:p>
                      <a:pPr>
                        <a:lnSpc>
                          <a:spcPts val="151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durante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varios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forma permanente,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principalmente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originadas</a:t>
                      </a:r>
                      <a:r>
                        <a:rPr dirty="0" sz="14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cortes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dirty="0" sz="14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defectos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conexión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6" name="object 6" descr=""/>
          <p:cNvSpPr/>
          <p:nvPr/>
        </p:nvSpPr>
        <p:spPr>
          <a:xfrm>
            <a:off x="712469" y="3527742"/>
            <a:ext cx="5107305" cy="196850"/>
          </a:xfrm>
          <a:custGeom>
            <a:avLst/>
            <a:gdLst/>
            <a:ahLst/>
            <a:cxnLst/>
            <a:rect l="l" t="t" r="r" b="b"/>
            <a:pathLst>
              <a:path w="5107305" h="196850">
                <a:moveTo>
                  <a:pt x="5106924" y="0"/>
                </a:moveTo>
                <a:lnTo>
                  <a:pt x="0" y="0"/>
                </a:lnTo>
                <a:lnTo>
                  <a:pt x="0" y="196595"/>
                </a:lnTo>
                <a:lnTo>
                  <a:pt x="5106924" y="196595"/>
                </a:lnTo>
                <a:lnTo>
                  <a:pt x="5106924" y="0"/>
                </a:lnTo>
                <a:close/>
              </a:path>
            </a:pathLst>
          </a:custGeom>
          <a:solidFill>
            <a:srgbClr val="D2E2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5098541" y="4594542"/>
            <a:ext cx="1788160" cy="196850"/>
          </a:xfrm>
          <a:custGeom>
            <a:avLst/>
            <a:gdLst/>
            <a:ahLst/>
            <a:cxnLst/>
            <a:rect l="l" t="t" r="r" b="b"/>
            <a:pathLst>
              <a:path w="1788159" h="196850">
                <a:moveTo>
                  <a:pt x="1787652" y="0"/>
                </a:moveTo>
                <a:lnTo>
                  <a:pt x="0" y="0"/>
                </a:lnTo>
                <a:lnTo>
                  <a:pt x="0" y="196596"/>
                </a:lnTo>
                <a:lnTo>
                  <a:pt x="1787652" y="196596"/>
                </a:lnTo>
                <a:lnTo>
                  <a:pt x="17876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36703" y="901377"/>
            <a:ext cx="11346815" cy="2404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Preguntas:</a:t>
            </a:r>
            <a:r>
              <a:rPr dirty="0" sz="16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Respuestas:</a:t>
            </a:r>
            <a:endParaRPr sz="1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1400" b="1">
                <a:latin typeface="Times New Roman"/>
                <a:cs typeface="Times New Roman"/>
              </a:rPr>
              <a:t>¿Por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qué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crees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que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importante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el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estudio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las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sobretensiones?</a:t>
            </a:r>
            <a:endParaRPr sz="1400">
              <a:latin typeface="Times New Roman"/>
              <a:cs typeface="Times New Roman"/>
            </a:endParaRPr>
          </a:p>
          <a:p>
            <a:pPr marL="375285" marR="508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Las sobretensiones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tienen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papel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importante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 vida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equipos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instalaciones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eléctricas.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efectos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pueden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desde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simple interrupción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del </a:t>
            </a:r>
            <a:r>
              <a:rPr dirty="0" sz="1400">
                <a:latin typeface="Times New Roman"/>
                <a:cs typeface="Times New Roman"/>
              </a:rPr>
              <a:t>trabajo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que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estén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realizando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destrucción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total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del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equipo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instalación.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tres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niveles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que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podemos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distinguir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son: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disrupción</a:t>
            </a:r>
            <a:r>
              <a:rPr dirty="0" sz="1400" spc="-10">
                <a:latin typeface="Times New Roman"/>
                <a:cs typeface="Times New Roman"/>
              </a:rPr>
              <a:t> (interrupciones, </a:t>
            </a:r>
            <a:r>
              <a:rPr dirty="0" sz="1400">
                <a:latin typeface="Times New Roman"/>
                <a:cs typeface="Times New Roman"/>
              </a:rPr>
              <a:t>corrupción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la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onda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eléctrica…),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degradación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(reducción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la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vida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útil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los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equipos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y/o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aumento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la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posibilidad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un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funcionamiento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</a:t>
            </a:r>
            <a:r>
              <a:rPr dirty="0" sz="1400" spc="-25">
                <a:latin typeface="Times New Roman"/>
                <a:cs typeface="Times New Roman"/>
              </a:rPr>
              <a:t>los </a:t>
            </a:r>
            <a:r>
              <a:rPr dirty="0" sz="1400">
                <a:latin typeface="Times New Roman"/>
                <a:cs typeface="Times New Roman"/>
              </a:rPr>
              <a:t>equipos)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daños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(destrucción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equipos,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instalaciones,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incendios,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etc.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 que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obligaría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reparación/sustitución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inmediata).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Todos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estos </a:t>
            </a:r>
            <a:r>
              <a:rPr dirty="0" sz="1400" spc="-10">
                <a:latin typeface="Times New Roman"/>
                <a:cs typeface="Times New Roman"/>
              </a:rPr>
              <a:t>efectos </a:t>
            </a:r>
            <a:r>
              <a:rPr dirty="0" sz="1400">
                <a:latin typeface="Times New Roman"/>
                <a:cs typeface="Times New Roman"/>
              </a:rPr>
              <a:t>conllevan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pérdidas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económicas por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reposición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elementos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dañados,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así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como el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coste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indirecto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ruptura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procesos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alimentados.</a:t>
            </a:r>
            <a:endParaRPr sz="1400">
              <a:latin typeface="Times New Roman"/>
              <a:cs typeface="Times New Roman"/>
            </a:endParaRPr>
          </a:p>
          <a:p>
            <a:pPr marL="190500" indent="-177800">
              <a:lnSpc>
                <a:spcPct val="100000"/>
              </a:lnSpc>
              <a:buFont typeface="Times New Roman"/>
              <a:buAutoNum type="arabicPeriod" startAt="2"/>
              <a:tabLst>
                <a:tab pos="190500" algn="l"/>
              </a:tabLst>
            </a:pPr>
            <a:r>
              <a:rPr dirty="0" sz="1400" b="1">
                <a:latin typeface="Times New Roman"/>
                <a:cs typeface="Times New Roman"/>
              </a:rPr>
              <a:t>¿Explica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qué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tipo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sobretensiones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existen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y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cuál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su</a:t>
            </a:r>
            <a:r>
              <a:rPr dirty="0" sz="1400" spc="-10" b="1">
                <a:latin typeface="Times New Roman"/>
                <a:cs typeface="Times New Roman"/>
              </a:rPr>
              <a:t> diferencia?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AutoNum type="arabicPeriod" startAt="2"/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AutoNum type="arabicPeriod" startAt="2"/>
            </a:pPr>
            <a:endParaRPr sz="1400">
              <a:latin typeface="Times New Roman"/>
              <a:cs typeface="Times New Roman"/>
            </a:endParaRPr>
          </a:p>
          <a:p>
            <a:pPr marL="234315" indent="-1778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234315" algn="l"/>
              </a:tabLst>
            </a:pPr>
            <a:r>
              <a:rPr dirty="0" sz="1400" b="1">
                <a:latin typeface="Times New Roman"/>
                <a:cs typeface="Times New Roman"/>
              </a:rPr>
              <a:t>¿Cuál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es la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relación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entre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los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valores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las</a:t>
            </a:r>
            <a:r>
              <a:rPr dirty="0" sz="1400" spc="-10" b="1">
                <a:latin typeface="Times New Roman"/>
                <a:cs typeface="Times New Roman"/>
              </a:rPr>
              <a:t> sobretensiones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y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las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características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las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puestas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 </a:t>
            </a:r>
            <a:r>
              <a:rPr dirty="0" sz="1400" spc="-10" b="1">
                <a:latin typeface="Times New Roman"/>
                <a:cs typeface="Times New Roman"/>
              </a:rPr>
              <a:t>tierra?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69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756666" y="3314382"/>
            <a:ext cx="9915525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Es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de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importancia</a:t>
            </a:r>
            <a:r>
              <a:rPr dirty="0" sz="14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que</a:t>
            </a:r>
            <a:r>
              <a:rPr dirty="0" sz="14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valor</a:t>
            </a:r>
            <a:r>
              <a:rPr dirty="0" sz="14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de dicha</a:t>
            </a:r>
            <a:r>
              <a:rPr dirty="0" sz="14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resistencia</a:t>
            </a:r>
            <a:r>
              <a:rPr dirty="0" sz="14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se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encuentre</a:t>
            </a:r>
            <a:r>
              <a:rPr dirty="0" sz="14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por</a:t>
            </a:r>
            <a:r>
              <a:rPr dirty="0" sz="14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debajo</a:t>
            </a:r>
            <a:r>
              <a:rPr dirty="0" sz="14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de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valores</a:t>
            </a:r>
            <a:r>
              <a:rPr dirty="0" sz="14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recomendados</a:t>
            </a:r>
            <a:r>
              <a:rPr dirty="0" sz="14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en el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64646"/>
                </a:solidFill>
                <a:latin typeface="Times New Roman"/>
                <a:cs typeface="Times New Roman"/>
              </a:rPr>
              <a:t>Reglamento</a:t>
            </a:r>
            <a:r>
              <a:rPr dirty="0" sz="1400" spc="-9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64646"/>
                </a:solidFill>
                <a:latin typeface="Times New Roman"/>
                <a:cs typeface="Times New Roman"/>
              </a:rPr>
              <a:t>AEA</a:t>
            </a:r>
            <a:r>
              <a:rPr dirty="0" sz="1400" spc="-6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90364-</a:t>
            </a:r>
            <a:r>
              <a:rPr dirty="0" sz="1400" spc="-10">
                <a:solidFill>
                  <a:srgbClr val="464646"/>
                </a:solidFill>
                <a:latin typeface="Times New Roman"/>
                <a:cs typeface="Times New Roman"/>
              </a:rPr>
              <a:t>7-</a:t>
            </a:r>
            <a:r>
              <a:rPr dirty="0" sz="1400" spc="-20">
                <a:solidFill>
                  <a:srgbClr val="464646"/>
                </a:solidFill>
                <a:latin typeface="Times New Roman"/>
                <a:cs typeface="Times New Roman"/>
              </a:rPr>
              <a:t>771.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671809" y="3314382"/>
            <a:ext cx="992505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valor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debe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99382" y="3492998"/>
            <a:ext cx="51327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ser</a:t>
            </a:r>
            <a:r>
              <a:rPr dirty="0" sz="14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como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máximo</a:t>
            </a:r>
            <a:r>
              <a:rPr dirty="0" sz="1400" spc="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40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Ohm,</a:t>
            </a:r>
            <a:r>
              <a:rPr dirty="0" sz="1400" spc="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para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una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protección</a:t>
            </a:r>
            <a:r>
              <a:rPr dirty="0" sz="14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diferencial</a:t>
            </a:r>
            <a:r>
              <a:rPr dirty="0" sz="14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30mA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19394" y="3527742"/>
            <a:ext cx="417830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.</a:t>
            </a:r>
            <a:r>
              <a:rPr dirty="0" sz="14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Se recomienda</a:t>
            </a:r>
            <a:r>
              <a:rPr dirty="0" sz="14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obtener</a:t>
            </a:r>
            <a:r>
              <a:rPr dirty="0" sz="14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valores</a:t>
            </a:r>
            <a:r>
              <a:rPr dirty="0" sz="14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por</a:t>
            </a:r>
            <a:r>
              <a:rPr dirty="0" sz="14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debajo</a:t>
            </a:r>
            <a:r>
              <a:rPr dirty="0" sz="14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de los</a:t>
            </a:r>
            <a:r>
              <a:rPr dirty="0" sz="14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64646"/>
                </a:solidFill>
                <a:latin typeface="Times New Roman"/>
                <a:cs typeface="Times New Roman"/>
              </a:rPr>
              <a:t>10</a:t>
            </a:r>
            <a:r>
              <a:rPr dirty="0" sz="14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464646"/>
                </a:solidFill>
                <a:latin typeface="Times New Roman"/>
                <a:cs typeface="Times New Roman"/>
              </a:rPr>
              <a:t>Ohm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36703" y="3706433"/>
            <a:ext cx="36918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4.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¿Por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qué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se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hacen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estudios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10" b="1">
                <a:latin typeface="Times New Roman"/>
                <a:cs typeface="Times New Roman"/>
              </a:rPr>
              <a:t> sobretensiones?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2469" y="3954462"/>
            <a:ext cx="1100328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Las sobretensiones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caracterizan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por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tiempo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caída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alto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bajo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 la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tensión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seguido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tiempo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subida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muy</a:t>
            </a:r>
            <a:r>
              <a:rPr dirty="0" sz="1400" spc="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rápido.</a:t>
            </a:r>
            <a:r>
              <a:rPr dirty="0" sz="14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400" spc="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fundamental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evaluar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la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12469" y="4167822"/>
            <a:ext cx="4575175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capacidad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nuestros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dispositivos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soportar</a:t>
            </a:r>
            <a:r>
              <a:rPr dirty="0" sz="14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sobretensiones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87517" y="4167822"/>
            <a:ext cx="6438900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10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porque</a:t>
            </a:r>
            <a:r>
              <a:rPr dirty="0" sz="14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estas</a:t>
            </a:r>
            <a:r>
              <a:rPr dirty="0" sz="14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sobretensiones</a:t>
            </a:r>
            <a:r>
              <a:rPr dirty="0" sz="14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tienen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potencial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dañar</a:t>
            </a:r>
            <a:r>
              <a:rPr dirty="0" sz="14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gravemente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los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equipos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eléctricos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36703" y="4346737"/>
            <a:ext cx="1143127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5"/>
              <a:tabLst>
                <a:tab pos="190500" algn="l"/>
              </a:tabLst>
            </a:pPr>
            <a:r>
              <a:rPr dirty="0" sz="1400" b="1">
                <a:latin typeface="Times New Roman"/>
                <a:cs typeface="Times New Roman"/>
              </a:rPr>
              <a:t>¿Cuándo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aparecen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en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el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sistema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sobretensiones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fuertemente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amortiguadas?</a:t>
            </a:r>
            <a:endParaRPr sz="1400">
              <a:latin typeface="Times New Roman"/>
              <a:cs typeface="Times New Roman"/>
            </a:endParaRPr>
          </a:p>
          <a:p>
            <a:pPr marL="375285" marR="508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Sobretensiones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maniobra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sobretensión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este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tipo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es fuertemente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amortiguada,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corta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duración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puede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presentar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rango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frecuencias</a:t>
            </a:r>
            <a:r>
              <a:rPr dirty="0" sz="1400" spc="-25">
                <a:latin typeface="Times New Roman"/>
                <a:cs typeface="Times New Roman"/>
              </a:rPr>
              <a:t> que </a:t>
            </a:r>
            <a:r>
              <a:rPr dirty="0" sz="1400">
                <a:latin typeface="Times New Roman"/>
                <a:cs typeface="Times New Roman"/>
              </a:rPr>
              <a:t>varía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entre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 los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kHz.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origen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puede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estar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maniobra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conexión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desconexión,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embargo puede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haber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otras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causas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que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lugar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a </a:t>
            </a:r>
            <a:r>
              <a:rPr dirty="0" sz="1400">
                <a:latin typeface="Times New Roman"/>
                <a:cs typeface="Times New Roman"/>
              </a:rPr>
              <a:t>una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sobretensión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este tipo;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ejemplo, un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cortocircuito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puede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provocar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transitoriamente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sobretensión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que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 clasificaría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dentro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 este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grupo.</a:t>
            </a:r>
            <a:endParaRPr sz="1400">
              <a:latin typeface="Times New Roman"/>
              <a:cs typeface="Times New Roman"/>
            </a:endParaRPr>
          </a:p>
          <a:p>
            <a:pPr marL="190500" indent="-177800">
              <a:lnSpc>
                <a:spcPct val="100000"/>
              </a:lnSpc>
              <a:buFont typeface="Times New Roman"/>
              <a:buAutoNum type="arabicPeriod" startAt="6"/>
              <a:tabLst>
                <a:tab pos="190500" algn="l"/>
              </a:tabLst>
            </a:pPr>
            <a:r>
              <a:rPr dirty="0" sz="1400" b="1">
                <a:latin typeface="Times New Roman"/>
                <a:cs typeface="Times New Roman"/>
              </a:rPr>
              <a:t>¿Cuándo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aparecen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en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el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sistema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sobretensiones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oscilatorias?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712469" y="5447982"/>
          <a:ext cx="10596880" cy="408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7900"/>
                <a:gridCol w="5364480"/>
                <a:gridCol w="2882900"/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ts val="151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transitorio</a:t>
                      </a:r>
                      <a:r>
                        <a:rPr dirty="0" sz="14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oscilatorio</a:t>
                      </a:r>
                      <a:r>
                        <a:rPr dirty="0" sz="14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15"/>
                        </a:lnSpc>
                      </a:pP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voltaje</a:t>
                      </a:r>
                      <a:r>
                        <a:rPr dirty="0" sz="14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corriente</a:t>
                      </a:r>
                      <a:r>
                        <a:rPr dirty="0" sz="14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cuyo valor</a:t>
                      </a:r>
                      <a:r>
                        <a:rPr dirty="0" sz="14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instantáneo</a:t>
                      </a:r>
                      <a:r>
                        <a:rPr dirty="0" sz="1400" spc="-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cambia</a:t>
                      </a:r>
                      <a:r>
                        <a:rPr dirty="0" sz="14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400" spc="-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polaridad</a:t>
                      </a:r>
                      <a:r>
                        <a:rPr dirty="0" sz="1400" spc="-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rápidamente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1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Estos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transitorios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tienen</a:t>
                      </a:r>
                      <a:r>
                        <a:rPr dirty="0" sz="1400" spc="-4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oscilación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04470">
                <a:tc gridSpan="3">
                  <a:txBody>
                    <a:bodyPr/>
                    <a:lstStyle/>
                    <a:p>
                      <a:pPr>
                        <a:lnSpc>
                          <a:spcPts val="151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característica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puede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variar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desde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menos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 5kHz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5MHz.</a:t>
                      </a:r>
                      <a:r>
                        <a:rPr dirty="0" sz="1400" spc="-5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Y,</a:t>
                      </a:r>
                      <a:r>
                        <a:rPr dirty="0" sz="1400" spc="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valor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 la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frecuencia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puede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ser un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indicador</a:t>
                      </a:r>
                      <a:r>
                        <a:rPr dirty="0" sz="1400" spc="-4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origen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perturbación.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27637" y="1517880"/>
            <a:ext cx="876236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7370" marR="5080" indent="-535305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3.</a:t>
            </a:r>
            <a:r>
              <a:rPr dirty="0" sz="36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36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36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36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000FF"/>
                </a:solidFill>
                <a:latin typeface="Arial"/>
                <a:cs typeface="Arial"/>
              </a:rPr>
              <a:t>origen atmosférico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00865" y="3355022"/>
            <a:ext cx="8055609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Preguntas: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¿Qué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atmosféricas?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¿Qué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características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tiene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atmosférica?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¿Cuáles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tormentas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eléctricas?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¿En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qué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tormentas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inicia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rayos?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¿Podrían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existir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atmosféricas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presencia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lluvia?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¿En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tu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región,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cuáles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zonas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propensas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atmosféricas,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0">
                <a:latin typeface="Times New Roman"/>
                <a:cs typeface="Times New Roman"/>
              </a:rPr>
              <a:t> qué?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70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765283"/>
            <a:ext cx="5298294" cy="2236691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819381" y="5852909"/>
            <a:ext cx="5120640" cy="253365"/>
          </a:xfrm>
          <a:custGeom>
            <a:avLst/>
            <a:gdLst/>
            <a:ahLst/>
            <a:cxnLst/>
            <a:rect l="l" t="t" r="r" b="b"/>
            <a:pathLst>
              <a:path w="5120640" h="253364">
                <a:moveTo>
                  <a:pt x="5120640" y="0"/>
                </a:moveTo>
                <a:lnTo>
                  <a:pt x="0" y="0"/>
                </a:lnTo>
                <a:lnTo>
                  <a:pt x="0" y="252984"/>
                </a:lnTo>
                <a:lnTo>
                  <a:pt x="5120640" y="252984"/>
                </a:lnTo>
                <a:lnTo>
                  <a:pt x="51206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06680" y="2245097"/>
            <a:ext cx="6007100" cy="441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459105">
              <a:lnSpc>
                <a:spcPct val="100000"/>
              </a:lnSpc>
              <a:spcBef>
                <a:spcPts val="100"/>
              </a:spcBef>
            </a:pPr>
            <a:r>
              <a:rPr dirty="0" sz="1800" spc="-60">
                <a:solidFill>
                  <a:srgbClr val="006FC0"/>
                </a:solidFill>
                <a:latin typeface="Times New Roman"/>
                <a:cs typeface="Times New Roman"/>
              </a:rPr>
              <a:t>Volver</a:t>
            </a:r>
            <a:r>
              <a:rPr dirty="0" sz="1800" spc="-5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Análisis</a:t>
            </a:r>
            <a:r>
              <a:rPr dirty="0" sz="1800" spc="-8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del</a:t>
            </a:r>
            <a:r>
              <a:rPr dirty="0" sz="1800" spc="-1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2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Flashover</a:t>
            </a:r>
            <a:r>
              <a:rPr dirty="0" sz="1800" spc="-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subestaciones</a:t>
            </a:r>
            <a:r>
              <a:rPr dirty="0" sz="1800" spc="-25">
                <a:solidFill>
                  <a:srgbClr val="006FC0"/>
                </a:solidFill>
                <a:latin typeface="Times New Roman"/>
                <a:cs typeface="Times New Roman"/>
              </a:rPr>
              <a:t> de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transmisión</a:t>
            </a:r>
            <a:r>
              <a:rPr dirty="0" sz="1800" spc="-4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5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coordinación</a:t>
            </a:r>
            <a:r>
              <a:rPr dirty="0" sz="1800" spc="-5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del</a:t>
            </a:r>
            <a:r>
              <a:rPr dirty="0" sz="1800" spc="-4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6FC0"/>
                </a:solidFill>
                <a:latin typeface="Times New Roman"/>
                <a:cs typeface="Times New Roman"/>
              </a:rPr>
              <a:t>aislamiento.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ST</a:t>
            </a:r>
            <a:r>
              <a:rPr dirty="0" sz="1800" spc="-7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Mobarakei,</a:t>
            </a:r>
            <a:r>
              <a:rPr dirty="0" sz="1800" spc="-8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006FC0"/>
                </a:solidFill>
                <a:latin typeface="Times New Roman"/>
                <a:cs typeface="Times New Roman"/>
              </a:rPr>
              <a:t>T.</a:t>
            </a:r>
            <a:r>
              <a:rPr dirty="0" sz="1800" spc="-4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Sami,</a:t>
            </a:r>
            <a:r>
              <a:rPr dirty="0" sz="1800" spc="-4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B.</a:t>
            </a:r>
            <a:r>
              <a:rPr dirty="0" sz="1800" spc="-4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6FC0"/>
                </a:solidFill>
                <a:latin typeface="Times New Roman"/>
                <a:cs typeface="Times New Roman"/>
              </a:rPr>
              <a:t>Porkar</a:t>
            </a:r>
            <a:endParaRPr sz="1800">
              <a:latin typeface="Times New Roman"/>
              <a:cs typeface="Times New Roman"/>
            </a:endParaRPr>
          </a:p>
          <a:p>
            <a:pPr marL="12700" marR="2938145">
              <a:lnSpc>
                <a:spcPct val="100000"/>
              </a:lnSpc>
            </a:pP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Publicado</a:t>
            </a:r>
            <a:r>
              <a:rPr dirty="0" sz="1800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el</a:t>
            </a:r>
            <a:r>
              <a:rPr dirty="0" sz="1800" spc="-1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18 de</a:t>
            </a:r>
            <a:r>
              <a:rPr dirty="0" sz="1800" spc="-1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mayo</a:t>
            </a:r>
            <a:r>
              <a:rPr dirty="0" sz="1800" spc="-2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06FC0"/>
                </a:solidFill>
                <a:latin typeface="Times New Roman"/>
                <a:cs typeface="Times New Roman"/>
              </a:rPr>
              <a:t>2012 </a:t>
            </a:r>
            <a:r>
              <a:rPr dirty="0" sz="1800" spc="-10">
                <a:solidFill>
                  <a:srgbClr val="006FC0"/>
                </a:solidFill>
                <a:latin typeface="Times New Roman"/>
                <a:cs typeface="Times New Roman"/>
              </a:rPr>
              <a:t>Física</a:t>
            </a:r>
            <a:endParaRPr sz="1800">
              <a:latin typeface="Times New Roman"/>
              <a:cs typeface="Times New Roman"/>
            </a:endParaRPr>
          </a:p>
          <a:p>
            <a:pPr marL="12700" marR="400050">
              <a:lnSpc>
                <a:spcPct val="100000"/>
              </a:lnSpc>
            </a:pP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2012</a:t>
            </a:r>
            <a:r>
              <a:rPr dirty="0" sz="1800" spc="-8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11a</a:t>
            </a:r>
            <a:r>
              <a:rPr dirty="0" sz="1800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Conferencia</a:t>
            </a:r>
            <a:r>
              <a:rPr dirty="0" sz="1800" spc="-5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Internacional</a:t>
            </a:r>
            <a:r>
              <a:rPr dirty="0" sz="1800" spc="-6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sobre</a:t>
            </a:r>
            <a:r>
              <a:rPr dirty="0" sz="1800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6FC0"/>
                </a:solidFill>
                <a:latin typeface="Times New Roman"/>
                <a:cs typeface="Times New Roman"/>
              </a:rPr>
              <a:t>Medio</a:t>
            </a:r>
            <a:r>
              <a:rPr dirty="0" sz="1800" spc="-114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Ambiente</a:t>
            </a:r>
            <a:r>
              <a:rPr dirty="0" sz="1800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006FC0"/>
                </a:solidFill>
                <a:latin typeface="Times New Roman"/>
                <a:cs typeface="Times New Roman"/>
              </a:rPr>
              <a:t>e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Ingeniería</a:t>
            </a:r>
            <a:r>
              <a:rPr dirty="0" sz="1800" spc="-5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6FC0"/>
                </a:solidFill>
                <a:latin typeface="Times New Roman"/>
                <a:cs typeface="Times New Roman"/>
              </a:rPr>
              <a:t>Eléctrica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Back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Flashover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(BFO)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uno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varios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que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disminuyen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confiabilidad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líneas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transmisión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de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energía.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Ocurre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como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resultado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impacto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directo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rayo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sobre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estructura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torre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cables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protección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inyecta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corrientes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onda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alta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amplitud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muy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alta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pendiente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los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conductores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fase,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inyección</a:t>
            </a:r>
            <a:r>
              <a:rPr dirty="0" sz="1800" spc="-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estas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corrientes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onda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voltajes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alta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amplitud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muy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alta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pendiente,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que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su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vez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Causar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fallas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fase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tierra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líneas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de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transmisión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energía.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625" y="3131439"/>
            <a:ext cx="5439562" cy="344187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73459" y="187378"/>
            <a:ext cx="25742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="0">
                <a:solidFill>
                  <a:srgbClr val="006FC0"/>
                </a:solidFill>
                <a:latin typeface="Arial Black"/>
                <a:cs typeface="Arial Black"/>
              </a:rPr>
              <a:t>Back</a:t>
            </a:r>
            <a:r>
              <a:rPr dirty="0" spc="-60" b="0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pc="-10" b="0">
                <a:solidFill>
                  <a:srgbClr val="006FC0"/>
                </a:solidFill>
                <a:latin typeface="Arial Black"/>
                <a:cs typeface="Arial Black"/>
              </a:rPr>
              <a:t>Flashover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5819381" y="832345"/>
          <a:ext cx="6313170" cy="1350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8295"/>
                <a:gridCol w="419100"/>
                <a:gridCol w="1886585"/>
                <a:gridCol w="869950"/>
                <a:gridCol w="191770"/>
              </a:tblGrid>
              <a:tr h="263525">
                <a:tc gridSpan="5">
                  <a:txBody>
                    <a:bodyPr/>
                    <a:lstStyle/>
                    <a:p>
                      <a:pPr>
                        <a:lnSpc>
                          <a:spcPts val="1930"/>
                        </a:lnSpc>
                      </a:pP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Cuando</a:t>
                      </a:r>
                      <a:r>
                        <a:rPr dirty="0" sz="18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descarga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atmosférica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impacta</a:t>
                      </a:r>
                      <a:r>
                        <a:rPr dirty="0" sz="18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línea</a:t>
                      </a:r>
                      <a:r>
                        <a:rPr dirty="0" sz="18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transmisión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4320">
                <a:tc gridSpan="4">
                  <a:txBody>
                    <a:bodyPr/>
                    <a:lstStyle/>
                    <a:p>
                      <a:pPr>
                        <a:lnSpc>
                          <a:spcPts val="2014"/>
                        </a:lnSpc>
                      </a:pP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dirty="0" sz="18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posible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18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cause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18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fenómeno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conocido</a:t>
                      </a:r>
                      <a:r>
                        <a:rPr dirty="0" sz="18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como</a:t>
                      </a:r>
                      <a:r>
                        <a:rPr dirty="0" sz="18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backflashover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4320">
                <a:tc gridSpan="2">
                  <a:txBody>
                    <a:bodyPr/>
                    <a:lstStyle/>
                    <a:p>
                      <a:pPr>
                        <a:lnSpc>
                          <a:spcPts val="2014"/>
                        </a:lnSpc>
                      </a:pP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flameo</a:t>
                      </a:r>
                      <a:r>
                        <a:rPr dirty="0" sz="18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inverso.</a:t>
                      </a:r>
                      <a:r>
                        <a:rPr dirty="0" sz="1800" spc="-4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18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backflashover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2014"/>
                        </a:lnSpc>
                      </a:pP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presenta</a:t>
                      </a:r>
                      <a:r>
                        <a:rPr dirty="0" sz="18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cuando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8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crea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4320">
                <a:tc gridSpan="3">
                  <a:txBody>
                    <a:bodyPr/>
                    <a:lstStyle/>
                    <a:p>
                      <a:pPr>
                        <a:lnSpc>
                          <a:spcPts val="2014"/>
                        </a:lnSpc>
                      </a:pP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arco</a:t>
                      </a:r>
                      <a:r>
                        <a:rPr dirty="0" sz="18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eléctrico</a:t>
                      </a:r>
                      <a:r>
                        <a:rPr dirty="0" sz="1800" spc="-4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entre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torre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transmisión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8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los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ts val="1975"/>
                        </a:lnSpc>
                      </a:pP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conductores</a:t>
                      </a:r>
                      <a:r>
                        <a:rPr dirty="0" sz="1800" spc="-5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1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fase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línea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762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2E2FC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76200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71</a:t>
            </a:fld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489" y="91875"/>
            <a:ext cx="601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4361891" y="1328102"/>
            <a:ext cx="6149340" cy="253365"/>
          </a:xfrm>
          <a:custGeom>
            <a:avLst/>
            <a:gdLst/>
            <a:ahLst/>
            <a:cxnLst/>
            <a:rect l="l" t="t" r="r" b="b"/>
            <a:pathLst>
              <a:path w="6149340" h="253365">
                <a:moveTo>
                  <a:pt x="6149340" y="0"/>
                </a:moveTo>
                <a:lnTo>
                  <a:pt x="1694688" y="0"/>
                </a:lnTo>
                <a:lnTo>
                  <a:pt x="1181100" y="0"/>
                </a:lnTo>
                <a:lnTo>
                  <a:pt x="0" y="0"/>
                </a:lnTo>
                <a:lnTo>
                  <a:pt x="0" y="252984"/>
                </a:lnTo>
                <a:lnTo>
                  <a:pt x="1181100" y="252984"/>
                </a:lnTo>
                <a:lnTo>
                  <a:pt x="1694688" y="252984"/>
                </a:lnTo>
                <a:lnTo>
                  <a:pt x="6149340" y="252984"/>
                </a:lnTo>
                <a:lnTo>
                  <a:pt x="61493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54784" y="643314"/>
            <a:ext cx="11393805" cy="2588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400" spc="-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Atmosféricas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atmosféricas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naturales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espectaculares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comunes.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siglos </a:t>
            </a:r>
            <a:r>
              <a:rPr dirty="0" sz="1800">
                <a:latin typeface="Times New Roman"/>
                <a:cs typeface="Times New Roman"/>
              </a:rPr>
              <a:t>transcurridos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Benjamín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Franklin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demostró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1752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rayo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gigantesca,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relámpagos, </a:t>
            </a:r>
            <a:r>
              <a:rPr dirty="0" sz="1800">
                <a:latin typeface="Times New Roman"/>
                <a:cs typeface="Times New Roman"/>
              </a:rPr>
              <a:t>rayos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tormentas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sido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objeto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numerosas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investigaciones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científicas.</a:t>
            </a:r>
            <a:endParaRPr sz="1800">
              <a:latin typeface="Times New Roman"/>
              <a:cs typeface="Times New Roman"/>
            </a:endParaRPr>
          </a:p>
          <a:p>
            <a:pPr marL="12700" marR="13081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embargo,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avalancha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nuevos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equipos,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orígenes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atmosféricas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mecanismo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mediante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electrifican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nubes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continúan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mostrándose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esquivos.</a:t>
            </a:r>
            <a:endParaRPr sz="1800">
              <a:latin typeface="Times New Roman"/>
              <a:cs typeface="Times New Roman"/>
            </a:endParaRPr>
          </a:p>
          <a:p>
            <a:pPr marL="12700" marR="8636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dificultad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reside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propia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física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tormentas,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abarca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escala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15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órdenes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magnitud. </a:t>
            </a:r>
            <a:r>
              <a:rPr dirty="0" sz="1800">
                <a:latin typeface="Times New Roman"/>
                <a:cs typeface="Times New Roman"/>
              </a:rPr>
              <a:t>Desde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Franklin,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aceptado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relámpago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carga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eléctrica,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positiva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negativa,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región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nube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otra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rayo,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tránsito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equivalente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nube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4784" y="3805483"/>
            <a:ext cx="31756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https://www.youtube.com/watch?v=Nd7WL-</a:t>
            </a:r>
            <a:r>
              <a:rPr dirty="0" u="sng" sz="1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-</a:t>
            </a:r>
            <a:r>
              <a:rPr dirty="0" u="sng" sz="10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f2Ms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112" y="4067314"/>
            <a:ext cx="3324110" cy="187812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433539" y="6053556"/>
            <a:ext cx="3119755" cy="335280"/>
          </a:xfrm>
          <a:custGeom>
            <a:avLst/>
            <a:gdLst/>
            <a:ahLst/>
            <a:cxnLst/>
            <a:rect l="l" t="t" r="r" b="b"/>
            <a:pathLst>
              <a:path w="3119754" h="335279">
                <a:moveTo>
                  <a:pt x="3119628" y="0"/>
                </a:moveTo>
                <a:lnTo>
                  <a:pt x="0" y="0"/>
                </a:lnTo>
                <a:lnTo>
                  <a:pt x="0" y="167640"/>
                </a:lnTo>
                <a:lnTo>
                  <a:pt x="0" y="335280"/>
                </a:lnTo>
                <a:lnTo>
                  <a:pt x="1365491" y="335280"/>
                </a:lnTo>
                <a:lnTo>
                  <a:pt x="1365491" y="167652"/>
                </a:lnTo>
                <a:lnTo>
                  <a:pt x="3119628" y="167652"/>
                </a:lnTo>
                <a:lnTo>
                  <a:pt x="31196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20846" y="6033235"/>
            <a:ext cx="311277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Protección</a:t>
            </a:r>
            <a:r>
              <a:rPr dirty="0" sz="1100" spc="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contra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descargas</a:t>
            </a:r>
            <a:r>
              <a:rPr dirty="0" sz="1100" spc="-2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eléctricas de</a:t>
            </a:r>
            <a:r>
              <a:rPr dirty="0" sz="1100" spc="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origen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0846" y="6200924"/>
            <a:ext cx="139065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atmosféricas:</a:t>
            </a:r>
            <a:r>
              <a:rPr dirty="0" sz="1100" spc="-3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El</a:t>
            </a:r>
            <a:r>
              <a:rPr dirty="0" sz="1100" spc="-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spc="-20" b="1">
                <a:solidFill>
                  <a:srgbClr val="0F0F0F"/>
                </a:solidFill>
                <a:latin typeface="Roboto"/>
                <a:cs typeface="Roboto"/>
              </a:rPr>
              <a:t>Rayo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8767" y="3290316"/>
            <a:ext cx="7886700" cy="3279647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4307281" y="3975874"/>
            <a:ext cx="107632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0">
                <a:latin typeface="Times New Roman"/>
                <a:cs typeface="Times New Roman"/>
              </a:rPr>
              <a:t> descarga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72</a:t>
            </a:fld>
          </a:p>
        </p:txBody>
      </p:sp>
      <p:sp>
        <p:nvSpPr>
          <p:cNvPr id="17" name="object 17" descr=""/>
          <p:cNvSpPr txBox="1"/>
          <p:nvPr/>
        </p:nvSpPr>
        <p:spPr>
          <a:xfrm>
            <a:off x="4344494" y="6596554"/>
            <a:ext cx="671385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https://www.tdx.cat/bitstream/handle/10803/6281/Capitulo_1.PDF;jsessionid=1412832569B88BFCCF2CEE048A3A60D1?sequence=4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307281" y="5073154"/>
            <a:ext cx="107632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0">
                <a:latin typeface="Times New Roman"/>
                <a:cs typeface="Times New Roman"/>
              </a:rPr>
              <a:t> descarga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07281" y="5896114"/>
            <a:ext cx="107632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0">
                <a:latin typeface="Times New Roman"/>
                <a:cs typeface="Times New Roman"/>
              </a:rPr>
              <a:t> descarga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929329" y="3360178"/>
            <a:ext cx="7745730" cy="3139440"/>
          </a:xfrm>
          <a:prstGeom prst="rect">
            <a:avLst/>
          </a:prstGeom>
          <a:ln w="9525">
            <a:solidFill>
              <a:srgbClr val="78D5EA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91440" marR="408940">
              <a:lnSpc>
                <a:spcPct val="100000"/>
              </a:lnSpc>
              <a:spcBef>
                <a:spcPts val="300"/>
              </a:spcBef>
            </a:pP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aparición</a:t>
            </a:r>
            <a:r>
              <a:rPr dirty="0" sz="1800" spc="-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8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sobretensión</a:t>
            </a:r>
            <a:r>
              <a:rPr dirty="0" sz="18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origen</a:t>
            </a:r>
            <a:r>
              <a:rPr dirty="0" sz="1800" spc="-5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atmosférico</a:t>
            </a:r>
            <a:r>
              <a:rPr dirty="0" sz="18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línea</a:t>
            </a:r>
            <a:r>
              <a:rPr dirty="0" sz="1800" spc="-5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aérea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puede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ser</a:t>
            </a:r>
            <a:r>
              <a:rPr dirty="0" sz="1800" spc="-6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debida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uno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mecanismos</a:t>
            </a:r>
            <a:r>
              <a:rPr dirty="0" sz="18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siguientes:</a:t>
            </a:r>
            <a:endParaRPr sz="1800">
              <a:latin typeface="Times New Roman"/>
              <a:cs typeface="Times New Roman"/>
            </a:endParaRPr>
          </a:p>
          <a:p>
            <a:pPr marL="377825" marR="295910" indent="-287020">
              <a:lnSpc>
                <a:spcPct val="100000"/>
              </a:lnSpc>
              <a:buChar char="•"/>
              <a:tabLst>
                <a:tab pos="377825" algn="l"/>
                <a:tab pos="1453515" algn="l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cae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cable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poste,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ambos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parte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rayo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termina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propagándose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donde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originará </a:t>
            </a:r>
            <a:r>
              <a:rPr dirty="0" sz="1800">
                <a:latin typeface="Times New Roman"/>
                <a:cs typeface="Times New Roman"/>
              </a:rPr>
              <a:t>sucesivas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reflexiones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lugar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superior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rigidez </a:t>
            </a:r>
            <a:r>
              <a:rPr dirty="0" sz="1800">
                <a:latin typeface="Times New Roman"/>
                <a:cs typeface="Times New Roman"/>
              </a:rPr>
              <a:t>dieléctrica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aislamiento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poste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alguno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fase.</a:t>
            </a:r>
            <a:endParaRPr sz="1800">
              <a:latin typeface="Times New Roman"/>
              <a:cs typeface="Times New Roman"/>
            </a:endParaRPr>
          </a:p>
          <a:p>
            <a:pPr marL="377825" marR="256540" indent="-287020">
              <a:lnSpc>
                <a:spcPct val="100000"/>
              </a:lnSpc>
              <a:buChar char="•"/>
              <a:tabLst>
                <a:tab pos="377825" algn="l"/>
                <a:tab pos="1453515" algn="l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cae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apantallamiento </a:t>
            </a:r>
            <a:r>
              <a:rPr dirty="0" sz="1800">
                <a:latin typeface="Times New Roman"/>
                <a:cs typeface="Times New Roman"/>
              </a:rPr>
              <a:t>insuficiente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cable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inexistencia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éste;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produce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falta </a:t>
            </a: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onda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supera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rigidez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dieléctrica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aislamiento</a:t>
            </a:r>
            <a:endParaRPr sz="1800">
              <a:latin typeface="Times New Roman"/>
              <a:cs typeface="Times New Roman"/>
            </a:endParaRPr>
          </a:p>
          <a:p>
            <a:pPr marL="377825" marR="427355" indent="-287020">
              <a:lnSpc>
                <a:spcPct val="100000"/>
              </a:lnSpc>
              <a:buChar char="•"/>
              <a:tabLst>
                <a:tab pos="377825" algn="l"/>
                <a:tab pos="1453515" algn="l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cae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cercanías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aérea,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pudiendo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inducir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ésta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superiores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nivel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aislamiento.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6311" y="1438173"/>
            <a:ext cx="3197223" cy="3428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2642" y="608039"/>
            <a:ext cx="1146810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El</a:t>
            </a:r>
            <a:r>
              <a:rPr dirty="0" spc="-2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rayo</a:t>
            </a:r>
            <a:r>
              <a:rPr dirty="0" spc="-4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es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un</a:t>
            </a:r>
            <a:r>
              <a:rPr dirty="0" spc="-2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impulso</a:t>
            </a:r>
            <a:r>
              <a:rPr dirty="0" spc="-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transitorio.</a:t>
            </a:r>
            <a:r>
              <a:rPr dirty="0" spc="-7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No</a:t>
            </a:r>
            <a:r>
              <a:rPr dirty="0" spc="-1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es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ni</a:t>
            </a:r>
            <a:r>
              <a:rPr dirty="0" spc="-4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CA</a:t>
            </a:r>
            <a:r>
              <a:rPr dirty="0" spc="-1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ni</a:t>
            </a:r>
            <a:r>
              <a:rPr dirty="0" spc="-2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CC,</a:t>
            </a:r>
            <a:r>
              <a:rPr dirty="0" spc="-2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sino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una</a:t>
            </a:r>
            <a:r>
              <a:rPr dirty="0" spc="-2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composición</a:t>
            </a:r>
            <a:r>
              <a:rPr dirty="0" spc="-5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CA</a:t>
            </a:r>
            <a:r>
              <a:rPr dirty="0" spc="-1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y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 spc="-25">
                <a:latin typeface="Times New Roman"/>
                <a:cs typeface="Times New Roman"/>
              </a:rPr>
              <a:t>CC. Veamos,</a:t>
            </a:r>
            <a:r>
              <a:rPr dirty="0" spc="-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entonces,</a:t>
            </a:r>
            <a:r>
              <a:rPr dirty="0" spc="-4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¿qué</a:t>
            </a:r>
            <a:r>
              <a:rPr dirty="0" spc="-2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es</a:t>
            </a:r>
            <a:r>
              <a:rPr dirty="0" spc="-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exactamente</a:t>
            </a:r>
            <a:r>
              <a:rPr dirty="0" spc="-5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un</a:t>
            </a:r>
            <a:r>
              <a:rPr dirty="0" spc="-2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Rayo?</a:t>
            </a:r>
            <a:r>
              <a:rPr dirty="0" spc="-2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¿Qué</a:t>
            </a:r>
            <a:r>
              <a:rPr dirty="0" spc="-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es</a:t>
            </a:r>
            <a:r>
              <a:rPr dirty="0" spc="-4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el</a:t>
            </a:r>
            <a:r>
              <a:rPr dirty="0" spc="-45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rayo?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42642" y="1502925"/>
            <a:ext cx="11285220" cy="44678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56362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No,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rayo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no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alterna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(CA)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ni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(CC),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sino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un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impulso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transitorio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compone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ambas.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80"/>
              </a:lnSpc>
              <a:spcBef>
                <a:spcPts val="60"/>
              </a:spcBef>
            </a:pP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Explicación</a:t>
            </a:r>
            <a:endParaRPr sz="2000">
              <a:latin typeface="Times New Roman"/>
              <a:cs typeface="Times New Roman"/>
            </a:endParaRPr>
          </a:p>
          <a:p>
            <a:pPr marL="354965" marR="4199890" indent="-342900">
              <a:lnSpc>
                <a:spcPts val="2380"/>
              </a:lnSpc>
              <a:spcBef>
                <a:spcPts val="8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rayo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 una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descarga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electrostática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durante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una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tormenta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eléctrica.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ts val="2345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descarga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rayo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genera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pulso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electromagnético.</a:t>
            </a:r>
            <a:endParaRPr sz="2000">
              <a:latin typeface="Times New Roman"/>
              <a:cs typeface="Times New Roman"/>
            </a:endParaRPr>
          </a:p>
          <a:p>
            <a:pPr marL="354965" marR="4695825" indent="-342900">
              <a:lnSpc>
                <a:spcPts val="238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onda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producida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rayo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descompone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múltiples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microfrecuencias</a:t>
            </a:r>
            <a:r>
              <a:rPr dirty="0" sz="20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deben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ser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tratadas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independientemente.</a:t>
            </a:r>
            <a:endParaRPr sz="2000">
              <a:latin typeface="Times New Roman"/>
              <a:cs typeface="Times New Roman"/>
            </a:endParaRPr>
          </a:p>
          <a:p>
            <a:pPr marL="354965" marR="3789679" indent="-342900">
              <a:lnSpc>
                <a:spcPts val="2380"/>
              </a:lnSpc>
              <a:spcBef>
                <a:spcPts val="4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(CC)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fluye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forma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constante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dirección.</a:t>
            </a:r>
            <a:endParaRPr sz="2000">
              <a:latin typeface="Times New Roman"/>
              <a:cs typeface="Times New Roman"/>
            </a:endParaRPr>
          </a:p>
          <a:p>
            <a:pPr marL="354965" marR="3507740" indent="-342900">
              <a:lnSpc>
                <a:spcPts val="2380"/>
              </a:lnSpc>
              <a:spcBef>
                <a:spcPts val="4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alterna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(CA)</a:t>
            </a:r>
            <a:r>
              <a:rPr dirty="0" sz="20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normalmente</a:t>
            </a:r>
            <a:r>
              <a:rPr dirty="0" sz="20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suministran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empresas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servicios</a:t>
            </a:r>
            <a:r>
              <a:rPr dirty="0" sz="20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públicos</a:t>
            </a:r>
            <a:r>
              <a:rPr dirty="0" sz="20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a los</a:t>
            </a:r>
            <a:r>
              <a:rPr dirty="0" sz="20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hogares</a:t>
            </a:r>
            <a:r>
              <a:rPr dirty="0" sz="20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1D35"/>
                </a:solidFill>
                <a:latin typeface="Times New Roman"/>
                <a:cs typeface="Times New Roman"/>
              </a:rPr>
              <a:t>empresas.</a:t>
            </a:r>
            <a:endParaRPr sz="2000">
              <a:latin typeface="Times New Roman"/>
              <a:cs typeface="Times New Roman"/>
            </a:endParaRPr>
          </a:p>
          <a:p>
            <a:pPr marL="120014" marR="5080">
              <a:lnSpc>
                <a:spcPct val="100000"/>
              </a:lnSpc>
              <a:spcBef>
                <a:spcPts val="1764"/>
              </a:spcBef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rayo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típico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tiene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una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aproximadamente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300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millones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voltios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unos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30.000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amperios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.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comparación,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doméstica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120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voltios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15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amperios.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73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83624" y="6681484"/>
            <a:ext cx="51492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https://www.sectorelectricidad.com/37066/el-rayo-es-corriente-alterna-ca-o-corriente-continua-</a:t>
            </a:r>
            <a:r>
              <a:rPr dirty="0" u="sng" sz="8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cc/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15832" y="610242"/>
            <a:ext cx="11183620" cy="5977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Chispa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rayo</a:t>
            </a:r>
            <a:endParaRPr sz="2000">
              <a:latin typeface="Times New Roman"/>
              <a:cs typeface="Times New Roman"/>
            </a:endParaRPr>
          </a:p>
          <a:p>
            <a:pPr algn="just" marL="12700" marR="37211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chispa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fuerza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campo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supera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fuerza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dieléctrica</a:t>
            </a:r>
            <a:r>
              <a:rPr dirty="0" sz="18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aire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(aproximadamente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4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–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30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kV/cm).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causar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rápido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incremento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número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electrones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iones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libres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aire,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provocando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el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aire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convierta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pronto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mediante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proceso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llamado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“caída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dieléctrica”.</a:t>
            </a:r>
            <a:endParaRPr sz="1800">
              <a:latin typeface="Times New Roman"/>
              <a:cs typeface="Times New Roman"/>
            </a:endParaRPr>
          </a:p>
          <a:p>
            <a:pPr marL="12700" marR="336550">
              <a:lnSpc>
                <a:spcPct val="10000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mejor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ejemplo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"chispa"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natural,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caída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rayo.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caso,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diferencia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potencial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nube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y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suelo,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nubes,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cientos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millones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voltios.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resultante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fluye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través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aire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ionizado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provoca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liberación</a:t>
            </a:r>
            <a:r>
              <a:rPr dirty="0" sz="18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explosiva.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siniestros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en las</a:t>
            </a:r>
            <a:r>
              <a:rPr dirty="0" sz="20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industrias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provocados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por</a:t>
            </a:r>
            <a:r>
              <a:rPr dirty="0" sz="20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un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rayo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pueden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tener</a:t>
            </a:r>
            <a:r>
              <a:rPr dirty="0" sz="20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consecuencias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leves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muy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graves: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Accidentes</a:t>
            </a:r>
            <a:r>
              <a:rPr dirty="0" sz="1800" spc="-5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laborales</a:t>
            </a:r>
            <a:r>
              <a:rPr dirty="0" sz="1800" spc="-5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trabajadores.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Paradas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producción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o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servicios</a:t>
            </a:r>
            <a:r>
              <a:rPr dirty="0" sz="1800" spc="-5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producen</a:t>
            </a:r>
            <a:r>
              <a:rPr dirty="0" sz="1800" spc="-5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pérdidas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económicas.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Daños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eléctricos</a:t>
            </a:r>
            <a:r>
              <a:rPr dirty="0" sz="1800" spc="-5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equipos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electrónicos.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Pérdida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datos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y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fallos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comunicaciones.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Daños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infraestructuras.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Incendios.</a:t>
            </a:r>
            <a:endParaRPr sz="1800">
              <a:latin typeface="Times New Roman"/>
              <a:cs typeface="Times New Roman"/>
            </a:endParaRPr>
          </a:p>
          <a:p>
            <a:pPr marL="50165">
              <a:lnSpc>
                <a:spcPct val="100000"/>
              </a:lnSpc>
              <a:spcBef>
                <a:spcPts val="484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Tipos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rayos</a:t>
            </a:r>
            <a:endParaRPr sz="2000">
              <a:latin typeface="Times New Roman"/>
              <a:cs typeface="Times New Roman"/>
            </a:endParaRPr>
          </a:p>
          <a:p>
            <a:pPr marL="50165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Según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puntos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entre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rayo,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existe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siguiente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clasificación</a:t>
            </a:r>
            <a:r>
              <a:rPr dirty="0" sz="1800" spc="-5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tipos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rayos:</a:t>
            </a:r>
            <a:endParaRPr sz="1800">
              <a:latin typeface="Times New Roman"/>
              <a:cs typeface="Times New Roman"/>
            </a:endParaRPr>
          </a:p>
          <a:p>
            <a:pPr marL="336550" indent="-286385">
              <a:lnSpc>
                <a:spcPct val="100000"/>
              </a:lnSpc>
              <a:buFont typeface="Arial MT"/>
              <a:buChar char="•"/>
              <a:tabLst>
                <a:tab pos="3365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rayos</a:t>
            </a:r>
            <a:r>
              <a:rPr dirty="0" sz="1800" spc="-2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434546"/>
                </a:solidFill>
                <a:latin typeface="Times New Roman"/>
                <a:cs typeface="Times New Roman"/>
              </a:rPr>
              <a:t>Nube-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Nube</a:t>
            </a:r>
            <a:r>
              <a:rPr dirty="0" sz="1800" spc="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son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van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nube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otra.</a:t>
            </a:r>
            <a:endParaRPr sz="1800">
              <a:latin typeface="Times New Roman"/>
              <a:cs typeface="Times New Roman"/>
            </a:endParaRPr>
          </a:p>
          <a:p>
            <a:pPr marL="336550" indent="-286385">
              <a:lnSpc>
                <a:spcPct val="100000"/>
              </a:lnSpc>
              <a:buFont typeface="Arial MT"/>
              <a:buChar char="•"/>
              <a:tabLst>
                <a:tab pos="3365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rayos</a:t>
            </a:r>
            <a:r>
              <a:rPr dirty="0" sz="1800" spc="-2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434546"/>
                </a:solidFill>
                <a:latin typeface="Times New Roman"/>
                <a:cs typeface="Times New Roman"/>
              </a:rPr>
              <a:t>Intra-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Nube</a:t>
            </a:r>
            <a:r>
              <a:rPr dirty="0" sz="1800" spc="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son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existentes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dentro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misma</a:t>
            </a:r>
            <a:r>
              <a:rPr dirty="0" sz="1800" spc="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nube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entre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zonas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con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distinta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carga.</a:t>
            </a:r>
            <a:endParaRPr sz="1800">
              <a:latin typeface="Times New Roman"/>
              <a:cs typeface="Times New Roman"/>
            </a:endParaRPr>
          </a:p>
          <a:p>
            <a:pPr marL="336550" indent="-286385">
              <a:lnSpc>
                <a:spcPct val="100000"/>
              </a:lnSpc>
              <a:buFont typeface="Arial MT"/>
              <a:buChar char="•"/>
              <a:tabLst>
                <a:tab pos="3365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rayos</a:t>
            </a:r>
            <a:r>
              <a:rPr dirty="0" sz="1800" spc="-3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434546"/>
                </a:solidFill>
                <a:latin typeface="Times New Roman"/>
                <a:cs typeface="Times New Roman"/>
              </a:rPr>
              <a:t>Nube-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Aire</a:t>
            </a:r>
            <a:r>
              <a:rPr dirty="0" sz="1800" spc="-1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son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descargas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eléctricas</a:t>
            </a:r>
            <a:r>
              <a:rPr dirty="0" sz="1800" spc="-5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hacia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estratosfera.</a:t>
            </a:r>
            <a:endParaRPr sz="1800">
              <a:latin typeface="Times New Roman"/>
              <a:cs typeface="Times New Roman"/>
            </a:endParaRPr>
          </a:p>
          <a:p>
            <a:pPr marL="336550" marR="109220" indent="-287020">
              <a:lnSpc>
                <a:spcPct val="100000"/>
              </a:lnSpc>
              <a:buFont typeface="Arial MT"/>
              <a:buChar char="•"/>
              <a:tabLst>
                <a:tab pos="336550" algn="l"/>
              </a:tabLst>
            </a:pP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rayos</a:t>
            </a:r>
            <a:r>
              <a:rPr dirty="0" sz="1800" spc="-25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434546"/>
                </a:solidFill>
                <a:latin typeface="Times New Roman"/>
                <a:cs typeface="Times New Roman"/>
              </a:rPr>
              <a:t>Nube-</a:t>
            </a:r>
            <a:r>
              <a:rPr dirty="0" sz="1800" b="1">
                <a:solidFill>
                  <a:srgbClr val="434546"/>
                </a:solidFill>
                <a:latin typeface="Times New Roman"/>
                <a:cs typeface="Times New Roman"/>
              </a:rPr>
              <a:t>Tierra</a:t>
            </a:r>
            <a:r>
              <a:rPr dirty="0" sz="1800" spc="-30" b="1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son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producen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desde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nube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hacia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suelo.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Este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tipo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rayo</a:t>
            </a:r>
            <a:r>
              <a:rPr dirty="0" sz="1800" spc="-4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es</a:t>
            </a:r>
            <a:r>
              <a:rPr dirty="0" sz="1800" spc="-1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del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debemos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protegernos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por</a:t>
            </a:r>
            <a:r>
              <a:rPr dirty="0" sz="1800" spc="-4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peligro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representan</a:t>
            </a:r>
            <a:r>
              <a:rPr dirty="0" sz="1800" spc="-4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al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impactar</a:t>
            </a:r>
            <a:r>
              <a:rPr dirty="0" sz="1800" spc="-4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contra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seres</a:t>
            </a:r>
            <a:r>
              <a:rPr dirty="0" sz="1800" spc="-2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o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estructuras</a:t>
            </a:r>
            <a:r>
              <a:rPr dirty="0" sz="1800" spc="-3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encuentran</a:t>
            </a:r>
            <a:r>
              <a:rPr dirty="0" sz="1800" spc="-55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sobre</a:t>
            </a:r>
            <a:r>
              <a:rPr dirty="0" sz="1800" spc="-2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34546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434546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34546"/>
                </a:solidFill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74</a:t>
            </a:fld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5303" y="127367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75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5441" y="426058"/>
            <a:ext cx="8949055" cy="1056640"/>
          </a:xfrm>
          <a:prstGeom prst="rect">
            <a:avLst/>
          </a:prstGeom>
        </p:spPr>
        <p:txBody>
          <a:bodyPr wrap="square" lIns="0" tIns="233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40"/>
              </a:spcBef>
            </a:pP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3.</a:t>
            </a:r>
            <a:r>
              <a:rPr dirty="0" sz="2800" spc="-9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28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800" spc="-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800" spc="-8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2800" spc="-8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atmosférico</a:t>
            </a:r>
            <a:endParaRPr sz="280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  <a:spcBef>
                <a:spcPts val="615"/>
              </a:spcBef>
            </a:pPr>
            <a:r>
              <a:rPr dirty="0" u="sng" sz="1000" spc="-1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Arial"/>
                <a:cs typeface="Arial"/>
                <a:hlinkClick r:id="rId3"/>
              </a:rPr>
              <a:t>https://www.youtube.com/watch?v=Qz0lUGCyLZA&amp;t=2s&amp;ab_channel=Inel</a:t>
            </a:r>
            <a:endParaRPr sz="100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</a:pPr>
            <a:r>
              <a:rPr dirty="0" u="sng" sz="1000" spc="-1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Arial"/>
                <a:cs typeface="Arial"/>
                <a:hlinkClick r:id="rId3"/>
              </a:rPr>
              <a:t>-EscuelaT%C3%A9cnicadeIngenier%C3%ADa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870" y="1522628"/>
            <a:ext cx="3548748" cy="2005036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45441" y="3575494"/>
            <a:ext cx="38773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0F0F0F"/>
                </a:solidFill>
                <a:latin typeface="Calibri"/>
                <a:cs typeface="Calibri"/>
              </a:rPr>
              <a:t>Sobretensiones</a:t>
            </a:r>
            <a:r>
              <a:rPr dirty="0" sz="1400" spc="-6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de</a:t>
            </a:r>
            <a:r>
              <a:rPr dirty="0" sz="14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Origen</a:t>
            </a:r>
            <a:r>
              <a:rPr dirty="0" sz="1400" spc="-2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F0F0F"/>
                </a:solidFill>
                <a:latin typeface="Calibri"/>
                <a:cs typeface="Calibri"/>
              </a:rPr>
              <a:t>Atmosférico</a:t>
            </a:r>
            <a:r>
              <a:rPr dirty="0" sz="14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02:15</a:t>
            </a:r>
            <a:r>
              <a:rPr dirty="0" sz="1400" spc="1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a</a:t>
            </a:r>
            <a:r>
              <a:rPr dirty="0" sz="1400" spc="-2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F0F0F"/>
                </a:solidFill>
                <a:latin typeface="Calibri"/>
                <a:cs typeface="Calibri"/>
              </a:rPr>
              <a:t>02:45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220" y="3964575"/>
            <a:ext cx="4602182" cy="265098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85448" y="1393228"/>
            <a:ext cx="5999414" cy="4498613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7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7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7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7911" y="982652"/>
            <a:ext cx="4855845" cy="5057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Causas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las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sobretensiones:</a:t>
            </a:r>
            <a:endParaRPr sz="2400">
              <a:latin typeface="Times New Roman"/>
              <a:cs typeface="Times New Roman"/>
            </a:endParaRPr>
          </a:p>
          <a:p>
            <a:pPr marL="12700" marR="79375">
              <a:lnSpc>
                <a:spcPct val="100000"/>
              </a:lnSpc>
              <a:spcBef>
                <a:spcPts val="25"/>
              </a:spcBef>
            </a:pP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naturaleza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origen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clasificar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sobretensiones: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748665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POR</a:t>
            </a:r>
            <a:r>
              <a:rPr dirty="0" sz="18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DESCARGAS ELÉCTRICAS</a:t>
            </a:r>
            <a:r>
              <a:rPr dirty="0" sz="18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ATMOSFÉRICAS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tormentas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acontecimientos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muy </a:t>
            </a:r>
            <a:r>
              <a:rPr dirty="0" sz="1800">
                <a:latin typeface="Times New Roman"/>
                <a:cs typeface="Times New Roman"/>
              </a:rPr>
              <a:t>habituales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peligrosos.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estima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nuestro </a:t>
            </a:r>
            <a:r>
              <a:rPr dirty="0" sz="1800">
                <a:latin typeface="Times New Roman"/>
                <a:cs typeface="Times New Roman"/>
              </a:rPr>
              <a:t>planeta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producen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simultáneamente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2000 </a:t>
            </a:r>
            <a:r>
              <a:rPr dirty="0" sz="1800">
                <a:latin typeface="Times New Roman"/>
                <a:cs typeface="Times New Roman"/>
              </a:rPr>
              <a:t>tormentas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cerca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100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rayos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representa </a:t>
            </a:r>
            <a:r>
              <a:rPr dirty="0" sz="1800">
                <a:latin typeface="Times New Roman"/>
                <a:cs typeface="Times New Roman"/>
              </a:rPr>
              <a:t>unas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4000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tormentas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diarias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9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millones</a:t>
            </a:r>
            <a:r>
              <a:rPr dirty="0" sz="1800" spc="-25">
                <a:latin typeface="Times New Roman"/>
                <a:cs typeface="Times New Roman"/>
              </a:rPr>
              <a:t> de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cada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segundo.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total,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atmosféricas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día.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impactar,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rayo </a:t>
            </a:r>
            <a:r>
              <a:rPr dirty="0" sz="1800">
                <a:latin typeface="Times New Roman"/>
                <a:cs typeface="Times New Roman"/>
              </a:rPr>
              <a:t>provoca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impulso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llega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alcanzar </a:t>
            </a:r>
            <a:r>
              <a:rPr dirty="0" sz="1800">
                <a:latin typeface="Times New Roman"/>
                <a:cs typeface="Times New Roman"/>
              </a:rPr>
              <a:t>decenas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miles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amperios.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genera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puede </a:t>
            </a:r>
            <a:r>
              <a:rPr dirty="0" sz="1800">
                <a:latin typeface="Times New Roman"/>
                <a:cs typeface="Times New Roman"/>
              </a:rPr>
              <a:t>causar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incendios,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destrucción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maquinaria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e </a:t>
            </a:r>
            <a:r>
              <a:rPr dirty="0" sz="1800">
                <a:latin typeface="Times New Roman"/>
                <a:cs typeface="Times New Roman"/>
              </a:rPr>
              <a:t>incluso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muertes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personas.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173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600067" y="982652"/>
            <a:ext cx="40595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Las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719944" y="1033449"/>
            <a:ext cx="660400" cy="33845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81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son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379836" y="1033449"/>
            <a:ext cx="1117600" cy="33845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381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aumento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612765" y="1393113"/>
            <a:ext cx="5925820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voltaje,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muy</a:t>
            </a:r>
            <a:r>
              <a:rPr dirty="0" sz="18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corta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duración,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medido</a:t>
            </a:r>
            <a:r>
              <a:rPr dirty="0" sz="18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entre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dos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conductores,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612765" y="1667433"/>
            <a:ext cx="2143125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entre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40B28"/>
                </a:solidFill>
                <a:latin typeface="Times New Roman"/>
                <a:cs typeface="Times New Roman"/>
              </a:rPr>
              <a:t>tierra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55508" y="1667433"/>
            <a:ext cx="350837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Puede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deberse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descargas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eléctricas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612765" y="1941753"/>
            <a:ext cx="576580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atmosféricas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(rayos)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procesos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conmutación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averías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12765" y="2216073"/>
            <a:ext cx="308483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(contacto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tierra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cortocircuito).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1913" y="2658960"/>
            <a:ext cx="6318852" cy="3471976"/>
          </a:xfrm>
          <a:prstGeom prst="rect">
            <a:avLst/>
          </a:prstGeom>
        </p:spPr>
      </p:pic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2719" y="908367"/>
            <a:ext cx="7806690" cy="2767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SOBRETENSIONES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CONDUCIDAS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160"/>
              </a:lnSpc>
              <a:spcBef>
                <a:spcPts val="65"/>
              </a:spcBef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rayo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impactar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directamente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aéreas.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propaga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llega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usuario,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derivándose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equipos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produciéndoles averías.</a:t>
            </a:r>
            <a:endParaRPr sz="1800">
              <a:latin typeface="Times New Roman"/>
              <a:cs typeface="Times New Roman"/>
            </a:endParaRPr>
          </a:p>
          <a:p>
            <a:pPr marL="12700" marR="49530">
              <a:lnSpc>
                <a:spcPts val="2160"/>
              </a:lnSpc>
            </a:pP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error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bastante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frecuente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pensar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incidentes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líneas </a:t>
            </a:r>
            <a:r>
              <a:rPr dirty="0" sz="1800">
                <a:latin typeface="Times New Roman"/>
                <a:cs typeface="Times New Roman"/>
              </a:rPr>
              <a:t>eléctricas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distribución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(Media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Tensión)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llegan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Baja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Tensión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al </a:t>
            </a:r>
            <a:r>
              <a:rPr dirty="0" sz="1800">
                <a:latin typeface="Times New Roman"/>
                <a:cs typeface="Times New Roman"/>
              </a:rPr>
              <a:t>aislamiento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galvánico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proporcionado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transformador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existente.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falso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dicho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aislamiento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efectivo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frecuencias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nominales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50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Hz, </a:t>
            </a:r>
            <a:r>
              <a:rPr dirty="0" sz="1800">
                <a:latin typeface="Times New Roman"/>
                <a:cs typeface="Times New Roman"/>
              </a:rPr>
              <a:t>mientras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onda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asimiladas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rayo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transformador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permanece </a:t>
            </a:r>
            <a:r>
              <a:rPr dirty="0" sz="1800">
                <a:latin typeface="Times New Roman"/>
                <a:cs typeface="Times New Roman"/>
              </a:rPr>
              <a:t>casi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transparente,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provocando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poca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atenuación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2719" y="3945318"/>
            <a:ext cx="7849234" cy="1121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SOBRETENSIONES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INDUCIDAS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160"/>
              </a:lnSpc>
              <a:spcBef>
                <a:spcPts val="65"/>
              </a:spcBef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campo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electromagnético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induce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corrientes </a:t>
            </a:r>
            <a:r>
              <a:rPr dirty="0" sz="1800">
                <a:latin typeface="Times New Roman"/>
                <a:cs typeface="Times New Roman"/>
              </a:rPr>
              <a:t>transitorias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objetos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próximos,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transmitiéndolas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interior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instalaciones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>
                <a:latin typeface="Times New Roman"/>
                <a:cs typeface="Times New Roman"/>
              </a:rPr>
              <a:t>dañando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equipos.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72719" y="5316918"/>
            <a:ext cx="7908925" cy="1121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SOBRETENSIONES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CAPACITIVAS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160"/>
              </a:lnSpc>
              <a:spcBef>
                <a:spcPts val="65"/>
              </a:spcBef>
            </a:pPr>
            <a:r>
              <a:rPr dirty="0" sz="1800">
                <a:latin typeface="Times New Roman"/>
                <a:cs typeface="Times New Roman"/>
              </a:rPr>
              <a:t>Siempre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acoplamiento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capacitivo,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llamado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capacidad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parásita,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entre </a:t>
            </a:r>
            <a:r>
              <a:rPr dirty="0" sz="1800">
                <a:latin typeface="Times New Roman"/>
                <a:cs typeface="Times New Roman"/>
              </a:rPr>
              <a:t>cualquier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pareja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capacitivas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importantes </a:t>
            </a:r>
            <a:r>
              <a:rPr dirty="0" sz="1800">
                <a:latin typeface="Times New Roman"/>
                <a:cs typeface="Times New Roman"/>
              </a:rPr>
              <a:t>cuanto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mayor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rapidez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implicada.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6449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70493" y="1236205"/>
            <a:ext cx="3090468" cy="212808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672844" y="3503272"/>
            <a:ext cx="313499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Un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rayo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puede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caer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forma </a:t>
            </a:r>
            <a:r>
              <a:rPr dirty="0" sz="1600">
                <a:latin typeface="Times New Roman"/>
                <a:cs typeface="Times New Roman"/>
              </a:rPr>
              <a:t>inesperada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estructura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25">
                <a:latin typeface="Times New Roman"/>
                <a:cs typeface="Times New Roman"/>
              </a:rPr>
              <a:t> red </a:t>
            </a:r>
            <a:r>
              <a:rPr dirty="0" sz="1600">
                <a:latin typeface="Times New Roman"/>
                <a:cs typeface="Times New Roman"/>
              </a:rPr>
              <a:t>eléctrica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provocar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interrupción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de </a:t>
            </a:r>
            <a:r>
              <a:rPr dirty="0" sz="1600">
                <a:latin typeface="Times New Roman"/>
                <a:cs typeface="Times New Roman"/>
              </a:rPr>
              <a:t>servicios,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destruir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equipos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dañar </a:t>
            </a:r>
            <a:r>
              <a:rPr dirty="0" sz="1600" spc="-10">
                <a:latin typeface="Times New Roman"/>
                <a:cs typeface="Times New Roman"/>
              </a:rPr>
              <a:t>personas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7908" y="778678"/>
            <a:ext cx="11144250" cy="2432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AUMENTOS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DEL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POTENCIAL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TOMAS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TIERRA</a:t>
            </a:r>
            <a:endParaRPr sz="1800">
              <a:latin typeface="Arial"/>
              <a:cs typeface="Arial"/>
            </a:endParaRPr>
          </a:p>
          <a:p>
            <a:pPr marL="12700" marR="601980">
              <a:lnSpc>
                <a:spcPts val="2400"/>
              </a:lnSpc>
              <a:spcBef>
                <a:spcPts val="70"/>
              </a:spcBef>
            </a:pP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mecanismo 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particular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conducidas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antes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mencionadas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dada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su </a:t>
            </a:r>
            <a:r>
              <a:rPr dirty="0" sz="2000">
                <a:latin typeface="Times New Roman"/>
                <a:cs typeface="Times New Roman"/>
              </a:rPr>
              <a:t>elevada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incidencia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resaltar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dentro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apartado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propio.</a:t>
            </a:r>
            <a:endParaRPr sz="2000">
              <a:latin typeface="Times New Roman"/>
              <a:cs typeface="Times New Roman"/>
            </a:endParaRPr>
          </a:p>
          <a:p>
            <a:pPr marL="12700" marR="128270">
              <a:lnSpc>
                <a:spcPts val="2400"/>
              </a:lnSpc>
            </a:pP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rayo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dispersa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descarga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elevar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miles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voltios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alrededor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punto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impacto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terreno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consecuencia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dispersa.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00"/>
              </a:lnSpc>
            </a:pPr>
            <a:r>
              <a:rPr dirty="0" sz="2000">
                <a:latin typeface="Times New Roman"/>
                <a:cs typeface="Times New Roman"/>
              </a:rPr>
              <a:t>Cualquier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objeto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terreno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afectado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adquirirá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tensión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asociada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instante,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puede </a:t>
            </a:r>
            <a:r>
              <a:rPr dirty="0" sz="2000">
                <a:latin typeface="Times New Roman"/>
                <a:cs typeface="Times New Roman"/>
              </a:rPr>
              <a:t>originar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peligrosa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respecto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otros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puntos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instalación.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prestar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especial </a:t>
            </a:r>
            <a:r>
              <a:rPr dirty="0" sz="2000">
                <a:latin typeface="Times New Roman"/>
                <a:cs typeface="Times New Roman"/>
              </a:rPr>
              <a:t>atención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metálicos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enterrados,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cañerías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tomas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tierra.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600" y="3298316"/>
            <a:ext cx="10383062" cy="329218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6449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2086" y="4292320"/>
            <a:ext cx="5427827" cy="236019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05852" y="505702"/>
            <a:ext cx="11149965" cy="363601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349885" indent="-336550">
              <a:lnSpc>
                <a:spcPct val="100000"/>
              </a:lnSpc>
              <a:spcBef>
                <a:spcPts val="1120"/>
              </a:spcBef>
              <a:buClr>
                <a:srgbClr val="0000FF"/>
              </a:buClr>
              <a:buFont typeface="Arial"/>
              <a:buAutoNum type="arabicPeriod" startAt="3"/>
              <a:tabLst>
                <a:tab pos="349885" algn="l"/>
              </a:tabLst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4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2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atmosférico</a:t>
            </a:r>
            <a:endParaRPr sz="24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70"/>
              </a:spcBef>
            </a:pP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ORIGEN</a:t>
            </a:r>
            <a:r>
              <a:rPr dirty="0" sz="1800" spc="-60" b="1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DE</a:t>
            </a:r>
            <a:r>
              <a:rPr dirty="0" sz="1800" spc="-40" b="1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LAS</a:t>
            </a:r>
            <a:r>
              <a:rPr dirty="0" sz="1800" spc="10" b="1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SOBRETENSIONES</a:t>
            </a:r>
            <a:r>
              <a:rPr dirty="0" sz="1800" spc="-45" b="1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E2E2E"/>
                </a:solidFill>
                <a:latin typeface="Arial"/>
                <a:cs typeface="Arial"/>
              </a:rPr>
              <a:t>TRANSITORIAS</a:t>
            </a:r>
            <a:endParaRPr sz="1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-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sobretensiones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transitorias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tienen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cuatro</a:t>
            </a:r>
            <a:r>
              <a:rPr dirty="0" sz="1800" spc="-5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orígenes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principales</a:t>
            </a:r>
            <a:endParaRPr sz="1800">
              <a:latin typeface="Arial MT"/>
              <a:cs typeface="Arial MT"/>
            </a:endParaRPr>
          </a:p>
          <a:p>
            <a:pPr lvl="1" marL="299720" indent="-286385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-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rayo</a:t>
            </a:r>
            <a:endParaRPr sz="1800">
              <a:latin typeface="Arial MT"/>
              <a:cs typeface="Arial MT"/>
            </a:endParaRPr>
          </a:p>
          <a:p>
            <a:pPr lvl="1" marL="299720" indent="-286385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sobretensiones</a:t>
            </a:r>
            <a:r>
              <a:rPr dirty="0" sz="1800" spc="-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industriales</a:t>
            </a:r>
            <a:r>
              <a:rPr dirty="0" sz="1800" spc="-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o</a:t>
            </a:r>
            <a:r>
              <a:rPr dirty="0" sz="1800" spc="-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-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conmutaciones</a:t>
            </a:r>
            <a:endParaRPr sz="1800">
              <a:latin typeface="Arial MT"/>
              <a:cs typeface="Arial MT"/>
            </a:endParaRPr>
          </a:p>
          <a:p>
            <a:pPr lvl="1" marL="299720" indent="-286385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-5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sobretensiones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electrostáticas</a:t>
            </a:r>
            <a:r>
              <a:rPr dirty="0" sz="1800" spc="-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(ESD)</a:t>
            </a:r>
            <a:endParaRPr sz="1800">
              <a:latin typeface="Arial MT"/>
              <a:cs typeface="Arial MT"/>
            </a:endParaRPr>
          </a:p>
          <a:p>
            <a:pPr lvl="1" marL="299720" indent="-286385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Los</a:t>
            </a:r>
            <a:r>
              <a:rPr dirty="0" sz="1800" spc="-5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impulsos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electromagnéticos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nucleares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(IEMN)</a:t>
            </a:r>
            <a:endParaRPr sz="1800">
              <a:latin typeface="Arial MT"/>
              <a:cs typeface="Arial MT"/>
            </a:endParaRPr>
          </a:p>
          <a:p>
            <a:pPr algn="just" marL="12700" marR="5080" indent="635">
              <a:lnSpc>
                <a:spcPct val="100000"/>
              </a:lnSpc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1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función</a:t>
            </a:r>
            <a:r>
              <a:rPr dirty="0" sz="1800" spc="1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estos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orígenes,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sobretensiones</a:t>
            </a:r>
            <a:r>
              <a:rPr dirty="0" sz="1800" spc="1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</a:t>
            </a:r>
            <a:r>
              <a:rPr dirty="0" sz="1800" spc="1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diferencian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1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cuanto</a:t>
            </a:r>
            <a:r>
              <a:rPr dirty="0" sz="1800" spc="1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dirty="0" sz="1800" spc="1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sus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amplitudes,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sus</a:t>
            </a:r>
            <a:r>
              <a:rPr dirty="0" sz="1800" spc="1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energías,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sus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formas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o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sus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tasas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recurrencia.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Mientras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los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fenómenos</a:t>
            </a:r>
            <a:r>
              <a:rPr dirty="0" sz="1800" spc="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rayo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y</a:t>
            </a:r>
            <a:r>
              <a:rPr dirty="0" sz="1800" spc="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sobretensiones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industriales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son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conocidos</a:t>
            </a:r>
            <a:r>
              <a:rPr dirty="0" sz="1800" spc="25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desde</a:t>
            </a:r>
            <a:r>
              <a:rPr dirty="0" sz="1800" spc="25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hace</a:t>
            </a:r>
            <a:r>
              <a:rPr dirty="0" sz="1800" spc="25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muchos</a:t>
            </a:r>
            <a:r>
              <a:rPr dirty="0" sz="1800" spc="26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años,</a:t>
            </a:r>
            <a:r>
              <a:rPr dirty="0" sz="1800" spc="26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25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perturbaciones</a:t>
            </a:r>
            <a:r>
              <a:rPr dirty="0" sz="1800" spc="2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«ESD»</a:t>
            </a:r>
            <a:r>
              <a:rPr dirty="0" sz="1800" spc="25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</a:t>
            </a:r>
            <a:r>
              <a:rPr dirty="0" sz="1800" spc="25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«IEMN»</a:t>
            </a:r>
            <a:r>
              <a:rPr dirty="0" sz="1800" spc="25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son</a:t>
            </a:r>
            <a:r>
              <a:rPr dirty="0" sz="1800" spc="25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mucho</a:t>
            </a:r>
            <a:r>
              <a:rPr dirty="0" sz="1800" spc="25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más</a:t>
            </a:r>
            <a:r>
              <a:rPr dirty="0" sz="1800" spc="26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específicas</a:t>
            </a:r>
            <a:r>
              <a:rPr dirty="0" sz="1800" spc="27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50">
                <a:solidFill>
                  <a:srgbClr val="2E2E2E"/>
                </a:solidFill>
                <a:latin typeface="Arial MT"/>
                <a:cs typeface="Arial MT"/>
              </a:rPr>
              <a:t>y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dependen</a:t>
            </a:r>
            <a:r>
              <a:rPr dirty="0" sz="1800" spc="409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4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mutaciones</a:t>
            </a:r>
            <a:r>
              <a:rPr dirty="0" sz="1800" spc="4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tecnológicas</a:t>
            </a:r>
            <a:r>
              <a:rPr dirty="0" sz="1800" spc="4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recientes.</a:t>
            </a:r>
            <a:r>
              <a:rPr dirty="0" sz="1800" spc="4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(Uso</a:t>
            </a:r>
            <a:r>
              <a:rPr dirty="0" sz="1800" spc="4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masivo</a:t>
            </a:r>
            <a:r>
              <a:rPr dirty="0" sz="1800" spc="4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409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semiconductores</a:t>
            </a:r>
            <a:r>
              <a:rPr dirty="0" sz="1800" spc="4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4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4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primer</a:t>
            </a:r>
            <a:r>
              <a:rPr dirty="0" sz="1800" spc="4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caso</a:t>
            </a:r>
            <a:r>
              <a:rPr dirty="0" sz="1800" spc="4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50">
                <a:solidFill>
                  <a:srgbClr val="2E2E2E"/>
                </a:solidFill>
                <a:latin typeface="Arial MT"/>
                <a:cs typeface="Arial MT"/>
              </a:rPr>
              <a:t>y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armamento</a:t>
            </a:r>
            <a:r>
              <a:rPr dirty="0" sz="1800" spc="-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termonuclear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-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-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segundo).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25303" y="127367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1307" y="540881"/>
            <a:ext cx="11308080" cy="612838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53340">
              <a:lnSpc>
                <a:spcPct val="100000"/>
              </a:lnSpc>
              <a:spcBef>
                <a:spcPts val="83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3.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24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atmosférico</a:t>
            </a:r>
            <a:endParaRPr sz="240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735"/>
              </a:spcBef>
            </a:pPr>
            <a:r>
              <a:rPr dirty="0" sz="2400" b="1">
                <a:solidFill>
                  <a:srgbClr val="6F2F9F"/>
                </a:solidFill>
                <a:latin typeface="Times New Roman"/>
                <a:cs typeface="Times New Roman"/>
              </a:rPr>
              <a:t>Efectos</a:t>
            </a:r>
            <a:r>
              <a:rPr dirty="0" sz="24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6F2F9F"/>
                </a:solidFill>
                <a:latin typeface="Times New Roman"/>
                <a:cs typeface="Times New Roman"/>
              </a:rPr>
              <a:t>indirectos</a:t>
            </a:r>
            <a:endParaRPr sz="240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marco</a:t>
            </a:r>
            <a:r>
              <a:rPr dirty="0" sz="2000" spc="-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eléctrico,</a:t>
            </a:r>
            <a:r>
              <a:rPr dirty="0" sz="2000" spc="-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existen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3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tipos</a:t>
            </a:r>
            <a:r>
              <a:rPr dirty="0" sz="2000" spc="-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efectos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indirectos</a:t>
            </a:r>
            <a:r>
              <a:rPr dirty="0" sz="2000" spc="-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E2E2E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</a:pP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Impacto</a:t>
            </a:r>
            <a:r>
              <a:rPr dirty="0" sz="2000" spc="-45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5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las</a:t>
            </a:r>
            <a:r>
              <a:rPr dirty="0" sz="2000" spc="-20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20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2E2E2E"/>
                </a:solidFill>
                <a:latin typeface="Times New Roman"/>
                <a:cs typeface="Times New Roman"/>
              </a:rPr>
              <a:t>aéreas</a:t>
            </a:r>
            <a:endParaRPr sz="2000">
              <a:latin typeface="Times New Roman"/>
              <a:cs typeface="Times New Roman"/>
            </a:endParaRPr>
          </a:p>
          <a:p>
            <a:pPr algn="just" marL="17780" marR="5080" indent="1270">
              <a:lnSpc>
                <a:spcPct val="100000"/>
              </a:lnSpc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Por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estar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muy</a:t>
            </a:r>
            <a:r>
              <a:rPr dirty="0" sz="2000" spc="3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expuestas,</a:t>
            </a:r>
            <a:r>
              <a:rPr dirty="0" sz="2000" spc="3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pueden</a:t>
            </a:r>
            <a:r>
              <a:rPr dirty="0" sz="2000" spc="36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ser</a:t>
            </a:r>
            <a:r>
              <a:rPr dirty="0" sz="2000" spc="3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impactadas</a:t>
            </a:r>
            <a:r>
              <a:rPr dirty="0" sz="2000" spc="3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directamente</a:t>
            </a:r>
            <a:r>
              <a:rPr dirty="0" sz="2000" spc="36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por</a:t>
            </a:r>
            <a:r>
              <a:rPr dirty="0" sz="2000" spc="3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3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rayo,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</a:t>
            </a:r>
            <a:r>
              <a:rPr dirty="0" sz="2000" spc="3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que</a:t>
            </a:r>
            <a:r>
              <a:rPr dirty="0" sz="2000" spc="3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provocará</a:t>
            </a:r>
            <a:r>
              <a:rPr dirty="0" sz="2000" spc="3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primero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una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destrucción</a:t>
            </a:r>
            <a:r>
              <a:rPr dirty="0" sz="2000" spc="8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total</a:t>
            </a:r>
            <a:r>
              <a:rPr dirty="0" sz="2000" spc="7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</a:t>
            </a:r>
            <a:r>
              <a:rPr dirty="0" sz="2000" spc="8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parcial</a:t>
            </a:r>
            <a:r>
              <a:rPr dirty="0" sz="2000" spc="7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7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8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cables,</a:t>
            </a:r>
            <a:r>
              <a:rPr dirty="0" sz="2000" spc="8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dirty="0" sz="2000" spc="8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luego</a:t>
            </a:r>
            <a:r>
              <a:rPr dirty="0" sz="2000" spc="7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una</a:t>
            </a:r>
            <a:r>
              <a:rPr dirty="0" sz="2000" spc="8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onda</a:t>
            </a:r>
            <a:r>
              <a:rPr dirty="0" sz="2000" spc="7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7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tensión</a:t>
            </a:r>
            <a:r>
              <a:rPr dirty="0" sz="2000" spc="8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importante</a:t>
            </a:r>
            <a:r>
              <a:rPr dirty="0" sz="2000" spc="75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que</a:t>
            </a:r>
            <a:r>
              <a:rPr dirty="0" sz="2000" spc="8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se</a:t>
            </a:r>
            <a:r>
              <a:rPr dirty="0" sz="2000" spc="7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propagará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naturalmente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largo</a:t>
            </a:r>
            <a:r>
              <a:rPr dirty="0" sz="2000" spc="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conductores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hasta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alcanzar</a:t>
            </a:r>
            <a:r>
              <a:rPr dirty="0" sz="2000" spc="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equipos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conectados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línea.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importancia</a:t>
            </a:r>
            <a:r>
              <a:rPr dirty="0" sz="2000" spc="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daños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dependerá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evidentemente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 distancia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entre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impacto.</a:t>
            </a:r>
            <a:endParaRPr sz="2000">
              <a:latin typeface="Times New Roman"/>
              <a:cs typeface="Times New Roman"/>
            </a:endParaRPr>
          </a:p>
          <a:p>
            <a:pPr algn="just" marL="19685">
              <a:lnSpc>
                <a:spcPct val="100000"/>
              </a:lnSpc>
            </a:pP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Subida</a:t>
            </a:r>
            <a:r>
              <a:rPr dirty="0" sz="2000" spc="-25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del</a:t>
            </a:r>
            <a:r>
              <a:rPr dirty="0" sz="2000" spc="-15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potencial</a:t>
            </a:r>
            <a:r>
              <a:rPr dirty="0" sz="2000" spc="-55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de </a:t>
            </a:r>
            <a:r>
              <a:rPr dirty="0" sz="2000" spc="-10" b="1">
                <a:solidFill>
                  <a:srgbClr val="2E2E2E"/>
                </a:solidFill>
                <a:latin typeface="Times New Roman"/>
                <a:cs typeface="Times New Roman"/>
              </a:rPr>
              <a:t>tierra</a:t>
            </a:r>
            <a:endParaRPr sz="2000">
              <a:latin typeface="Times New Roman"/>
              <a:cs typeface="Times New Roman"/>
            </a:endParaRPr>
          </a:p>
          <a:p>
            <a:pPr algn="just" marL="16510" marR="5080" indent="381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4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drenaje</a:t>
            </a:r>
            <a:r>
              <a:rPr dirty="0" sz="2000" spc="4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3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40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4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9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rayo</a:t>
            </a:r>
            <a:r>
              <a:rPr dirty="0" sz="2000" spc="409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4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3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suelo</a:t>
            </a:r>
            <a:r>
              <a:rPr dirty="0" sz="2000" spc="4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crea</a:t>
            </a:r>
            <a:r>
              <a:rPr dirty="0" sz="2000" spc="409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subidas</a:t>
            </a:r>
            <a:r>
              <a:rPr dirty="0" sz="2000" spc="4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potenciales</a:t>
            </a:r>
            <a:r>
              <a:rPr dirty="0" sz="2000" spc="409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9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tierra</a:t>
            </a:r>
            <a:r>
              <a:rPr dirty="0" sz="2000" spc="40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que</a:t>
            </a:r>
            <a:r>
              <a:rPr dirty="0" sz="2000" spc="4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dependen</a:t>
            </a:r>
            <a:r>
              <a:rPr dirty="0" sz="2000" spc="4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intensidad</a:t>
            </a:r>
            <a:r>
              <a:rPr dirty="0" sz="2000" spc="3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3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3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3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dirty="0" sz="2000" spc="3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3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3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impedancia</a:t>
            </a:r>
            <a:r>
              <a:rPr dirty="0" sz="2000" spc="3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3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3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tierra</a:t>
            </a:r>
            <a:r>
              <a:rPr dirty="0" sz="2000" spc="3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local.</a:t>
            </a:r>
            <a:r>
              <a:rPr dirty="0" sz="2000" spc="3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3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caso</a:t>
            </a:r>
            <a:r>
              <a:rPr dirty="0" sz="2000" spc="3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3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una</a:t>
            </a:r>
            <a:r>
              <a:rPr dirty="0" sz="2000" spc="3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instalación</a:t>
            </a:r>
            <a:r>
              <a:rPr dirty="0" sz="2000" spc="3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que</a:t>
            </a:r>
            <a:r>
              <a:rPr dirty="0" sz="2000" spc="3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se</a:t>
            </a:r>
            <a:r>
              <a:rPr dirty="0" sz="2000" spc="3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pueda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conectar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8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diferentes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tipos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tierra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(ejemplo</a:t>
            </a:r>
            <a:r>
              <a:rPr dirty="0" sz="2000" spc="10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:</a:t>
            </a:r>
            <a:r>
              <a:rPr dirty="0" sz="2000" spc="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lazo</a:t>
            </a:r>
            <a:r>
              <a:rPr dirty="0" sz="2000" spc="1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entre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edificios),</a:t>
            </a:r>
            <a:r>
              <a:rPr dirty="0" sz="2000" spc="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diferencias</a:t>
            </a:r>
            <a:r>
              <a:rPr dirty="0" sz="2000" spc="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potencial</a:t>
            </a:r>
            <a:r>
              <a:rPr dirty="0" sz="2000" spc="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muy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importantes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aparecerán</a:t>
            </a:r>
            <a:r>
              <a:rPr dirty="0" sz="2000" spc="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como</a:t>
            </a:r>
            <a:r>
              <a:rPr dirty="0" sz="2000" spc="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consecuencia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caída</a:t>
            </a:r>
            <a:r>
              <a:rPr dirty="0" sz="2000" spc="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un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rayo</a:t>
            </a:r>
            <a:r>
              <a:rPr dirty="0" sz="2000" spc="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dirty="0" sz="2000" spc="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equipos</a:t>
            </a:r>
            <a:r>
              <a:rPr dirty="0" sz="2000" spc="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conectados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las</a:t>
            </a:r>
            <a:r>
              <a:rPr dirty="0" sz="2000" spc="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redes</a:t>
            </a:r>
            <a:r>
              <a:rPr dirty="0" sz="2000" spc="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afectadas</a:t>
            </a:r>
            <a:r>
              <a:rPr dirty="0" sz="2000" spc="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quedarán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destruidos</a:t>
            </a:r>
            <a:r>
              <a:rPr dirty="0" sz="2000" spc="-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muy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dañados.</a:t>
            </a:r>
            <a:endParaRPr sz="2000">
              <a:latin typeface="Times New Roman"/>
              <a:cs typeface="Times New Roman"/>
            </a:endParaRPr>
          </a:p>
          <a:p>
            <a:pPr algn="just" marL="16510">
              <a:lnSpc>
                <a:spcPct val="100000"/>
              </a:lnSpc>
            </a:pPr>
            <a:r>
              <a:rPr dirty="0" sz="2000" b="1">
                <a:solidFill>
                  <a:srgbClr val="2E2E2E"/>
                </a:solidFill>
                <a:latin typeface="Times New Roman"/>
                <a:cs typeface="Times New Roman"/>
              </a:rPr>
              <a:t>Radiación</a:t>
            </a:r>
            <a:r>
              <a:rPr dirty="0" sz="2000" spc="-40" b="1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2E2E2E"/>
                </a:solidFill>
                <a:latin typeface="Times New Roman"/>
                <a:cs typeface="Times New Roman"/>
              </a:rPr>
              <a:t>electromagnética</a:t>
            </a:r>
            <a:endParaRPr sz="2000">
              <a:latin typeface="Times New Roman"/>
              <a:cs typeface="Times New Roman"/>
            </a:endParaRPr>
          </a:p>
          <a:p>
            <a:pPr algn="just" marL="12700" marR="12700" indent="381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relámpago</a:t>
            </a:r>
            <a:r>
              <a:rPr dirty="0" sz="2000" spc="1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se</a:t>
            </a:r>
            <a:r>
              <a:rPr dirty="0" sz="2000" spc="1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puede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considerar</a:t>
            </a:r>
            <a:r>
              <a:rPr dirty="0" sz="2000" spc="1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como</a:t>
            </a:r>
            <a:r>
              <a:rPr dirty="0" sz="2000" spc="1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una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antena</a:t>
            </a:r>
            <a:r>
              <a:rPr dirty="0" sz="2000" spc="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varios</a:t>
            </a:r>
            <a:r>
              <a:rPr dirty="0" sz="2000" spc="10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kilómetros</a:t>
            </a:r>
            <a:r>
              <a:rPr dirty="0" sz="2000" spc="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altura</a:t>
            </a:r>
            <a:r>
              <a:rPr dirty="0" sz="2000" spc="8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portadora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una</a:t>
            </a:r>
            <a:r>
              <a:rPr dirty="0" sz="2000" spc="1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corriente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impulsiva</a:t>
            </a:r>
            <a:r>
              <a:rPr dirty="0" sz="2000" spc="2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varias</a:t>
            </a:r>
            <a:r>
              <a:rPr dirty="0" sz="2000" spc="204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decenas</a:t>
            </a:r>
            <a:r>
              <a:rPr dirty="0" sz="2000" spc="2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2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kiloamperios,</a:t>
            </a:r>
            <a:r>
              <a:rPr dirty="0" sz="2000" spc="2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que</a:t>
            </a:r>
            <a:r>
              <a:rPr dirty="0" sz="2000" spc="2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emite</a:t>
            </a:r>
            <a:r>
              <a:rPr dirty="0" sz="2000" spc="2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campos</a:t>
            </a:r>
            <a:r>
              <a:rPr dirty="0" sz="2000" spc="2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electromagnéticos</a:t>
            </a:r>
            <a:r>
              <a:rPr dirty="0" sz="2000" spc="2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intensos</a:t>
            </a:r>
            <a:r>
              <a:rPr dirty="0" sz="2000" spc="204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(varios</a:t>
            </a:r>
            <a:r>
              <a:rPr dirty="0" sz="2000" spc="2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kV/m</a:t>
            </a:r>
            <a:r>
              <a:rPr dirty="0" sz="2000" spc="1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E2E2E"/>
                </a:solidFill>
                <a:latin typeface="Times New Roman"/>
                <a:cs typeface="Times New Roman"/>
              </a:rPr>
              <a:t>a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más</a:t>
            </a:r>
            <a:r>
              <a:rPr dirty="0" sz="2000" spc="1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1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1</a:t>
            </a:r>
            <a:r>
              <a:rPr dirty="0" sz="2000" spc="1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km).</a:t>
            </a:r>
            <a:r>
              <a:rPr dirty="0" sz="2000" spc="1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Estos</a:t>
            </a:r>
            <a:r>
              <a:rPr dirty="0" sz="2000" spc="1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campos</a:t>
            </a:r>
            <a:r>
              <a:rPr dirty="0" sz="2000" spc="1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inducen</a:t>
            </a:r>
            <a:r>
              <a:rPr dirty="0" sz="2000" spc="1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tensiones</a:t>
            </a:r>
            <a:r>
              <a:rPr dirty="0" sz="2000" spc="1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dirty="0" sz="2000" spc="1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corrientes</a:t>
            </a:r>
            <a:r>
              <a:rPr dirty="0" sz="2000" spc="1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elevadas</a:t>
            </a:r>
            <a:r>
              <a:rPr dirty="0" sz="2000" spc="1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1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las</a:t>
            </a:r>
            <a:r>
              <a:rPr dirty="0" sz="2000" spc="1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líneas</a:t>
            </a:r>
            <a:r>
              <a:rPr dirty="0" sz="2000" spc="1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cercanas</a:t>
            </a:r>
            <a:r>
              <a:rPr dirty="0" sz="2000" spc="14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</a:t>
            </a:r>
            <a:r>
              <a:rPr dirty="0" sz="2000" spc="1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1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1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equipos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dependiendo</a:t>
            </a:r>
            <a:r>
              <a:rPr dirty="0" sz="2000" spc="-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proximidad</a:t>
            </a:r>
            <a:r>
              <a:rPr dirty="0" sz="2000" spc="-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características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enlace.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5303" y="127367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2536" y="629268"/>
            <a:ext cx="11005820" cy="5145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33750" indent="351790">
              <a:lnSpc>
                <a:spcPct val="136200"/>
              </a:lnSpc>
              <a:spcBef>
                <a:spcPts val="100"/>
              </a:spcBef>
              <a:buAutoNum type="arabicPeriod" startAt="3"/>
              <a:tabLst>
                <a:tab pos="364490" algn="l"/>
              </a:tabLst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4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2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atmosférico </a:t>
            </a:r>
            <a:r>
              <a:rPr dirty="0" sz="2400" b="1">
                <a:solidFill>
                  <a:srgbClr val="6F2F9F"/>
                </a:solidFill>
                <a:latin typeface="Arial"/>
                <a:cs typeface="Arial"/>
              </a:rPr>
              <a:t>Sobretensiones</a:t>
            </a:r>
            <a:r>
              <a:rPr dirty="0" sz="2400" spc="-7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6F2F9F"/>
                </a:solidFill>
                <a:latin typeface="Arial"/>
                <a:cs typeface="Arial"/>
              </a:rPr>
              <a:t>industriales</a:t>
            </a:r>
            <a:endParaRPr sz="2400">
              <a:latin typeface="Arial"/>
              <a:cs typeface="Arial"/>
            </a:endParaRPr>
          </a:p>
          <a:p>
            <a:pPr algn="just" marL="12700" marR="37465">
              <a:lnSpc>
                <a:spcPts val="2400"/>
              </a:lnSpc>
              <a:spcBef>
                <a:spcPts val="70"/>
              </a:spcBef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Se</a:t>
            </a:r>
            <a:r>
              <a:rPr dirty="0" sz="2000" spc="37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denominan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bajo</a:t>
            </a:r>
            <a:r>
              <a:rPr dirty="0" sz="2000" spc="38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este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término</a:t>
            </a:r>
            <a:r>
              <a:rPr dirty="0" sz="2000" spc="38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provocados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por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puesta</a:t>
            </a:r>
            <a:r>
              <a:rPr dirty="0" sz="2000" spc="36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marcha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</a:t>
            </a:r>
            <a:r>
              <a:rPr dirty="0" sz="2000" spc="38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36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apagado</a:t>
            </a:r>
            <a:r>
              <a:rPr dirty="0" sz="2000" spc="37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eléctricos.</a:t>
            </a:r>
            <a:endParaRPr sz="2000">
              <a:latin typeface="Times New Roman"/>
              <a:cs typeface="Times New Roman"/>
            </a:endParaRPr>
          </a:p>
          <a:p>
            <a:pPr algn="just" marL="12700">
              <a:lnSpc>
                <a:spcPts val="2320"/>
              </a:lnSpc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Las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causas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industriales</a:t>
            </a:r>
            <a:r>
              <a:rPr dirty="0" sz="2000" spc="-5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son: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Puesta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marcha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motores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/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transformadores</a:t>
            </a: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Cebadores</a:t>
            </a:r>
            <a:r>
              <a:rPr dirty="0" sz="2000" spc="-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alumbrado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público</a:t>
            </a: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Conmutación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redes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alimentación</a:t>
            </a: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Rebote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puesta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marcha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circuito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inductivo</a:t>
            </a: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Funcionamiento</a:t>
            </a:r>
            <a:r>
              <a:rPr dirty="0" sz="2000" spc="-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fusible</a:t>
            </a:r>
            <a:r>
              <a:rPr dirty="0" sz="2000" spc="-4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disyuntor</a:t>
            </a: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Caída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líneas..</a:t>
            </a:r>
            <a:endParaRPr sz="2000">
              <a:latin typeface="Times New Roman"/>
              <a:cs typeface="Times New Roman"/>
            </a:endParaRPr>
          </a:p>
          <a:p>
            <a:pPr algn="just" marL="13970" marR="5080" indent="-1270">
              <a:lnSpc>
                <a:spcPct val="100000"/>
              </a:lnSpc>
              <a:spcBef>
                <a:spcPts val="1280"/>
              </a:spcBef>
            </a:pP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Estos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fenómenos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van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generar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varios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kV</a:t>
            </a:r>
            <a:r>
              <a:rPr dirty="0" sz="2000" spc="-5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con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tiempos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subida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del</a:t>
            </a:r>
            <a:r>
              <a:rPr dirty="0" sz="2000" spc="-3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orden</a:t>
            </a:r>
            <a:r>
              <a:rPr dirty="0" sz="2000" spc="-1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E2E2E"/>
                </a:solidFill>
                <a:latin typeface="Times New Roman"/>
                <a:cs typeface="Times New Roman"/>
              </a:rPr>
              <a:t>del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microsegundo</a:t>
            </a:r>
            <a:r>
              <a:rPr dirty="0" sz="2000" spc="27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que</a:t>
            </a:r>
            <a:r>
              <a:rPr dirty="0" sz="2000" spc="28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van</a:t>
            </a:r>
            <a:r>
              <a:rPr dirty="0" sz="2000" spc="3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2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afectar</a:t>
            </a:r>
            <a:r>
              <a:rPr dirty="0" sz="2000" spc="30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dirty="0" sz="2000" spc="28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2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equipos</a:t>
            </a:r>
            <a:r>
              <a:rPr dirty="0" sz="2000" spc="28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de</a:t>
            </a:r>
            <a:r>
              <a:rPr dirty="0" sz="2000" spc="2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las</a:t>
            </a:r>
            <a:r>
              <a:rPr dirty="0" sz="2000" spc="28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redes</a:t>
            </a:r>
            <a:r>
              <a:rPr dirty="0" sz="2000" spc="2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sobre</a:t>
            </a:r>
            <a:r>
              <a:rPr dirty="0" sz="2000" spc="28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los</a:t>
            </a:r>
            <a:r>
              <a:rPr dirty="0" sz="2000" spc="29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cuales</a:t>
            </a:r>
            <a:r>
              <a:rPr dirty="0" sz="2000" spc="28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el</a:t>
            </a:r>
            <a:r>
              <a:rPr dirty="0" sz="2000" spc="2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sistema</a:t>
            </a:r>
            <a:r>
              <a:rPr dirty="0" sz="2000" spc="29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E2E"/>
                </a:solidFill>
                <a:latin typeface="Times New Roman"/>
                <a:cs typeface="Times New Roman"/>
              </a:rPr>
              <a:t>perturbador</a:t>
            </a:r>
            <a:r>
              <a:rPr dirty="0" sz="2000" spc="285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2E2E2E"/>
                </a:solidFill>
                <a:latin typeface="Times New Roman"/>
                <a:cs typeface="Times New Roman"/>
              </a:rPr>
              <a:t>está </a:t>
            </a:r>
            <a:r>
              <a:rPr dirty="0" sz="2000" spc="-10">
                <a:solidFill>
                  <a:srgbClr val="2E2E2E"/>
                </a:solidFill>
                <a:latin typeface="Times New Roman"/>
                <a:cs typeface="Times New Roman"/>
              </a:rPr>
              <a:t>conectado.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27212" y="4724291"/>
            <a:ext cx="3207385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El</a:t>
            </a:r>
            <a:r>
              <a:rPr dirty="0" sz="1400" spc="-2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cable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guarda</a:t>
            </a:r>
            <a:r>
              <a:rPr dirty="0" sz="1400" spc="-4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protege</a:t>
            </a:r>
            <a:r>
              <a:rPr dirty="0" sz="1400" spc="-5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a</a:t>
            </a:r>
            <a:r>
              <a:rPr dirty="0" sz="1400" spc="-2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los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conductores</a:t>
            </a:r>
            <a:r>
              <a:rPr dirty="0" sz="1400" spc="-5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de</a:t>
            </a:r>
            <a:r>
              <a:rPr dirty="0" sz="1400" spc="-3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fase,</a:t>
            </a:r>
            <a:r>
              <a:rPr dirty="0" sz="1400" spc="-5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sin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embargo</a:t>
            </a:r>
            <a:r>
              <a:rPr dirty="0" sz="1400" spc="-6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se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produce</a:t>
            </a:r>
            <a:r>
              <a:rPr dirty="0" sz="1400" spc="-6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flameo</a:t>
            </a:r>
            <a:r>
              <a:rPr dirty="0" sz="1400" spc="-4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inverso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en</a:t>
            </a:r>
            <a:r>
              <a:rPr dirty="0" sz="1400" spc="-3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las</a:t>
            </a:r>
            <a:r>
              <a:rPr dirty="0" sz="1400" spc="-3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cadenas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de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aisladores,</a:t>
            </a:r>
            <a:r>
              <a:rPr dirty="0" sz="1400" spc="-4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probablemente</a:t>
            </a:r>
            <a:r>
              <a:rPr dirty="0" sz="1400" spc="-3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por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2C2E34"/>
                </a:solidFill>
                <a:latin typeface="Arial MT"/>
                <a:cs typeface="Arial MT"/>
              </a:rPr>
              <a:t>alta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resistencia</a:t>
            </a:r>
            <a:r>
              <a:rPr dirty="0" sz="1400" spc="-5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de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puesta</a:t>
            </a:r>
            <a:r>
              <a:rPr dirty="0" sz="1400" spc="-5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a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tierra</a:t>
            </a:r>
            <a:r>
              <a:rPr dirty="0" sz="1400" spc="-4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al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pie</a:t>
            </a:r>
            <a:r>
              <a:rPr dirty="0" sz="1400" spc="-20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C2E34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2C2E34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C2E34"/>
                </a:solidFill>
                <a:latin typeface="Arial MT"/>
                <a:cs typeface="Arial MT"/>
              </a:rPr>
              <a:t>la </a:t>
            </a:r>
            <a:r>
              <a:rPr dirty="0" sz="1400" spc="-10">
                <a:solidFill>
                  <a:srgbClr val="2C2E34"/>
                </a:solidFill>
                <a:latin typeface="Arial MT"/>
                <a:cs typeface="Arial MT"/>
              </a:rPr>
              <a:t>torre.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437" y="1319022"/>
            <a:ext cx="2746502" cy="278781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149743" y="1282415"/>
            <a:ext cx="5136515" cy="3377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5E5E5E"/>
                </a:solidFill>
                <a:latin typeface="Arial"/>
                <a:cs typeface="Arial"/>
              </a:rPr>
              <a:t>Pararrayos</a:t>
            </a:r>
            <a:r>
              <a:rPr dirty="0" sz="1200" spc="-40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5E5E5E"/>
                </a:solidFill>
                <a:latin typeface="Arial"/>
                <a:cs typeface="Arial"/>
              </a:rPr>
              <a:t>de</a:t>
            </a:r>
            <a:r>
              <a:rPr dirty="0" sz="1200" spc="-70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5E5E5E"/>
                </a:solidFill>
                <a:latin typeface="Arial"/>
                <a:cs typeface="Arial"/>
              </a:rPr>
              <a:t>Alta</a:t>
            </a:r>
            <a:r>
              <a:rPr dirty="0" sz="1200" spc="5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5E5E5E"/>
                </a:solidFill>
                <a:latin typeface="Arial"/>
                <a:cs typeface="Arial"/>
              </a:rPr>
              <a:t>Tensión</a:t>
            </a:r>
            <a:r>
              <a:rPr dirty="0" sz="1200" spc="-35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5E5E5E"/>
                </a:solidFill>
                <a:latin typeface="Arial"/>
                <a:cs typeface="Arial"/>
              </a:rPr>
              <a:t>hasta</a:t>
            </a:r>
            <a:r>
              <a:rPr dirty="0" sz="1200" spc="-50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5E5E5E"/>
                </a:solidFill>
                <a:latin typeface="Arial"/>
                <a:cs typeface="Arial"/>
              </a:rPr>
              <a:t>800</a:t>
            </a:r>
            <a:r>
              <a:rPr dirty="0" sz="1200" spc="-45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5E5E5E"/>
                </a:solidFill>
                <a:latin typeface="Arial"/>
                <a:cs typeface="Arial"/>
              </a:rPr>
              <a:t>kV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óxido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metálico</a:t>
            </a:r>
            <a:r>
              <a:rPr dirty="0" sz="1400" spc="-6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con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envolvente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polimérico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ó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porcelana</a:t>
            </a:r>
            <a:endParaRPr sz="1400">
              <a:latin typeface="Arial MT"/>
              <a:cs typeface="Arial MT"/>
            </a:endParaRPr>
          </a:p>
          <a:p>
            <a:pPr marL="183515" marR="5080" indent="-17145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Excelente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sistema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sellado,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que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previene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la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entrada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de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humedad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garantiza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décadas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operación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sin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mantenimiento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Comportamiento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excelente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frente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</a:t>
            </a:r>
            <a:r>
              <a:rPr dirty="0" sz="1400" spc="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sismos.</a:t>
            </a:r>
            <a:endParaRPr sz="1400">
              <a:latin typeface="Arial MT"/>
              <a:cs typeface="Arial MT"/>
            </a:endParaRPr>
          </a:p>
          <a:p>
            <a:pPr marL="183515" marR="53340" indent="-17145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Operación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las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condiciones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medioambientales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más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adversas.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Mantienen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sus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condiciones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técnicas</a:t>
            </a:r>
            <a:r>
              <a:rPr dirty="0" sz="1400" spc="-6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zonas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costeras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regiones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desérticas,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áreas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alto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nivel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polución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industrial,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con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fuertes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ráfagas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viento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 condiciones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climatológicas</a:t>
            </a:r>
            <a:r>
              <a:rPr dirty="0" sz="1400" spc="-8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extremas.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sísmicos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o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cualquier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otro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requisito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especial.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Para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niveles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tensión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hasta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800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kV.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Desarrollados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1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ensayados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según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IEC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60099-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4</a:t>
            </a:r>
            <a:endParaRPr sz="1400">
              <a:latin typeface="Arial MT"/>
              <a:cs typeface="Arial MT"/>
            </a:endParaRPr>
          </a:p>
          <a:p>
            <a:pPr marL="183515" marR="39370" indent="-17145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La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serie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SBK,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SBKC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SBKT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con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envolvente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polimérico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posee 	además: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606943" y="4633691"/>
            <a:ext cx="4538345" cy="173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Resistencia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la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erosión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rayos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UV</a:t>
            </a:r>
            <a:endParaRPr sz="140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Retardo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la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llama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auto-extinguible</a:t>
            </a:r>
            <a:endParaRPr sz="140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Repelente</a:t>
            </a:r>
            <a:r>
              <a:rPr dirty="0" sz="1400" spc="-6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al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agua</a:t>
            </a:r>
            <a:endParaRPr sz="1400">
              <a:latin typeface="Arial MT"/>
              <a:cs typeface="Arial MT"/>
            </a:endParaRPr>
          </a:p>
          <a:p>
            <a:pPr algn="just" marL="296545" marR="5080" indent="-28448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En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comparación</a:t>
            </a:r>
            <a:r>
              <a:rPr dirty="0" sz="1400" spc="-6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con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los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protectores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porcelana,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los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descargadores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silicona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tienen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menos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peso,</a:t>
            </a:r>
            <a:r>
              <a:rPr dirty="0" sz="1400" spc="-5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lo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que 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facilita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su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manipulación,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transporte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e</a:t>
            </a:r>
            <a:r>
              <a:rPr dirty="0" sz="14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instalación.</a:t>
            </a:r>
            <a:endParaRPr sz="1400">
              <a:latin typeface="Arial MT"/>
              <a:cs typeface="Arial MT"/>
            </a:endParaRPr>
          </a:p>
          <a:p>
            <a:pPr algn="just" marL="296545" marR="368935" indent="-28448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Diseño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núcleo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sólido,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Jaula</a:t>
            </a:r>
            <a:r>
              <a:rPr dirty="0" sz="14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y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Tubular,</a:t>
            </a:r>
            <a:r>
              <a:rPr dirty="0" sz="1400" spc="-4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para </a:t>
            </a:r>
            <a:r>
              <a:rPr dirty="0" sz="1400" spc="-20">
                <a:solidFill>
                  <a:srgbClr val="5E5E5E"/>
                </a:solidFill>
                <a:latin typeface="Arial MT"/>
                <a:cs typeface="Arial MT"/>
              </a:rPr>
              <a:t>	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aplicaciones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standard,</a:t>
            </a:r>
            <a:r>
              <a:rPr dirty="0" sz="14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avanzadas</a:t>
            </a:r>
            <a:r>
              <a:rPr dirty="0" sz="1400" spc="-5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o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E5E5E"/>
                </a:solidFill>
                <a:latin typeface="Arial MT"/>
                <a:cs typeface="Arial MT"/>
              </a:rPr>
              <a:t>alto</a:t>
            </a:r>
            <a:r>
              <a:rPr dirty="0" sz="1400" spc="-4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E5E5E"/>
                </a:solidFill>
                <a:latin typeface="Arial MT"/>
                <a:cs typeface="Arial MT"/>
              </a:rPr>
              <a:t>nivel.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00172" y="704037"/>
            <a:ext cx="10812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Lucida Sans Unicode"/>
                <a:cs typeface="Lucida Sans Unicode"/>
              </a:rPr>
              <a:t>Conceptos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fundamentales</a:t>
            </a:r>
            <a:r>
              <a:rPr dirty="0" sz="1800" spc="-4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Alta</a:t>
            </a:r>
            <a:r>
              <a:rPr dirty="0" sz="1800" spc="-2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Tensión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en</a:t>
            </a:r>
            <a:r>
              <a:rPr dirty="0" sz="1800" spc="-2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la Operación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los</a:t>
            </a:r>
            <a:r>
              <a:rPr dirty="0" sz="1800" spc="-1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Sistemas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Eléctricos</a:t>
            </a:r>
            <a:r>
              <a:rPr dirty="0" sz="1800" spc="-5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</a:t>
            </a:r>
            <a:r>
              <a:rPr dirty="0" sz="1800" spc="5">
                <a:latin typeface="Lucida Sans Unicode"/>
                <a:cs typeface="Lucida Sans Unicode"/>
              </a:rPr>
              <a:t> </a:t>
            </a:r>
            <a:r>
              <a:rPr dirty="0" sz="1800" spc="-10">
                <a:latin typeface="Lucida Sans Unicode"/>
                <a:cs typeface="Lucida Sans Unicode"/>
              </a:rPr>
              <a:t>Potencia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4271" y="1350876"/>
            <a:ext cx="3456291" cy="327786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80</a:t>
            </a:fld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5303" y="127367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18477" y="2581694"/>
            <a:ext cx="10294620" cy="469900"/>
            <a:chOff x="718477" y="2581694"/>
            <a:chExt cx="10294620" cy="469900"/>
          </a:xfrm>
        </p:grpSpPr>
        <p:sp>
          <p:nvSpPr>
            <p:cNvPr id="5" name="object 5" descr=""/>
            <p:cNvSpPr/>
            <p:nvPr/>
          </p:nvSpPr>
          <p:spPr>
            <a:xfrm>
              <a:off x="718477" y="2581693"/>
              <a:ext cx="10294620" cy="469900"/>
            </a:xfrm>
            <a:custGeom>
              <a:avLst/>
              <a:gdLst/>
              <a:ahLst/>
              <a:cxnLst/>
              <a:rect l="l" t="t" r="r" b="b"/>
              <a:pathLst>
                <a:path w="10294620" h="469900">
                  <a:moveTo>
                    <a:pt x="3240024" y="243840"/>
                  </a:moveTo>
                  <a:lnTo>
                    <a:pt x="0" y="243840"/>
                  </a:lnTo>
                  <a:lnTo>
                    <a:pt x="0" y="469392"/>
                  </a:lnTo>
                  <a:lnTo>
                    <a:pt x="3240024" y="469392"/>
                  </a:lnTo>
                  <a:lnTo>
                    <a:pt x="3240024" y="243840"/>
                  </a:lnTo>
                  <a:close/>
                </a:path>
                <a:path w="10294620" h="469900">
                  <a:moveTo>
                    <a:pt x="10032479" y="0"/>
                  </a:moveTo>
                  <a:lnTo>
                    <a:pt x="9784080" y="0"/>
                  </a:lnTo>
                  <a:lnTo>
                    <a:pt x="0" y="0"/>
                  </a:lnTo>
                  <a:lnTo>
                    <a:pt x="0" y="225552"/>
                  </a:lnTo>
                  <a:lnTo>
                    <a:pt x="9784080" y="225552"/>
                  </a:lnTo>
                  <a:lnTo>
                    <a:pt x="10032479" y="225552"/>
                  </a:lnTo>
                  <a:lnTo>
                    <a:pt x="10032479" y="0"/>
                  </a:lnTo>
                  <a:close/>
                </a:path>
                <a:path w="10294620" h="469900">
                  <a:moveTo>
                    <a:pt x="10294620" y="0"/>
                  </a:moveTo>
                  <a:lnTo>
                    <a:pt x="10032492" y="0"/>
                  </a:lnTo>
                  <a:lnTo>
                    <a:pt x="10032492" y="225552"/>
                  </a:lnTo>
                  <a:lnTo>
                    <a:pt x="10294620" y="225552"/>
                  </a:lnTo>
                  <a:lnTo>
                    <a:pt x="10294620" y="0"/>
                  </a:lnTo>
                  <a:close/>
                </a:path>
              </a:pathLst>
            </a:custGeom>
            <a:solidFill>
              <a:srgbClr val="D2E2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58501" y="2825534"/>
              <a:ext cx="50800" cy="226060"/>
            </a:xfrm>
            <a:custGeom>
              <a:avLst/>
              <a:gdLst/>
              <a:ahLst/>
              <a:cxnLst/>
              <a:rect l="l" t="t" r="r" b="b"/>
              <a:pathLst>
                <a:path w="50800" h="226060">
                  <a:moveTo>
                    <a:pt x="50291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50291" y="225551"/>
                  </a:lnTo>
                  <a:lnTo>
                    <a:pt x="50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814489" y="3557054"/>
            <a:ext cx="1797050" cy="469900"/>
            <a:chOff x="814489" y="3557054"/>
            <a:chExt cx="1797050" cy="469900"/>
          </a:xfrm>
        </p:grpSpPr>
        <p:sp>
          <p:nvSpPr>
            <p:cNvPr id="8" name="object 8" descr=""/>
            <p:cNvSpPr/>
            <p:nvPr/>
          </p:nvSpPr>
          <p:spPr>
            <a:xfrm>
              <a:off x="814489" y="3557054"/>
              <a:ext cx="836930" cy="226060"/>
            </a:xfrm>
            <a:custGeom>
              <a:avLst/>
              <a:gdLst/>
              <a:ahLst/>
              <a:cxnLst/>
              <a:rect l="l" t="t" r="r" b="b"/>
              <a:pathLst>
                <a:path w="836930" h="226060">
                  <a:moveTo>
                    <a:pt x="836675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836675" y="225551"/>
                  </a:lnTo>
                  <a:lnTo>
                    <a:pt x="836675" y="0"/>
                  </a:lnTo>
                  <a:close/>
                </a:path>
              </a:pathLst>
            </a:custGeom>
            <a:solidFill>
              <a:srgbClr val="D2E2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14489" y="3800894"/>
              <a:ext cx="1797050" cy="226060"/>
            </a:xfrm>
            <a:custGeom>
              <a:avLst/>
              <a:gdLst/>
              <a:ahLst/>
              <a:cxnLst/>
              <a:rect l="l" t="t" r="r" b="b"/>
              <a:pathLst>
                <a:path w="1797050" h="226060">
                  <a:moveTo>
                    <a:pt x="1796796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1796796" y="225551"/>
                  </a:lnTo>
                  <a:lnTo>
                    <a:pt x="1796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718477" y="4532414"/>
            <a:ext cx="3169920" cy="226060"/>
          </a:xfrm>
          <a:custGeom>
            <a:avLst/>
            <a:gdLst/>
            <a:ahLst/>
            <a:cxnLst/>
            <a:rect l="l" t="t" r="r" b="b"/>
            <a:pathLst>
              <a:path w="3169920" h="226060">
                <a:moveTo>
                  <a:pt x="3169920" y="0"/>
                </a:moveTo>
                <a:lnTo>
                  <a:pt x="0" y="0"/>
                </a:lnTo>
                <a:lnTo>
                  <a:pt x="0" y="225551"/>
                </a:lnTo>
                <a:lnTo>
                  <a:pt x="3169920" y="225551"/>
                </a:lnTo>
                <a:lnTo>
                  <a:pt x="31699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39072" y="520492"/>
            <a:ext cx="5582285" cy="829944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122680">
              <a:lnSpc>
                <a:spcPct val="100000"/>
              </a:lnSpc>
              <a:spcBef>
                <a:spcPts val="350"/>
              </a:spcBef>
            </a:pP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3.</a:t>
            </a:r>
            <a:r>
              <a:rPr dirty="0" sz="14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1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1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1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00FF"/>
                </a:solidFill>
                <a:latin typeface="Arial"/>
                <a:cs typeface="Arial"/>
              </a:rPr>
              <a:t>atmosférico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800" spc="-10" b="1">
                <a:latin typeface="Times New Roman"/>
                <a:cs typeface="Times New Roman"/>
              </a:rPr>
              <a:t>Preguntas: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dirty="0" sz="1600" spc="-25" b="1">
                <a:latin typeface="Times New Roman"/>
                <a:cs typeface="Times New Roman"/>
              </a:rPr>
              <a:t>1.</a:t>
            </a:r>
            <a:r>
              <a:rPr dirty="0" sz="1600" b="1">
                <a:latin typeface="Times New Roman"/>
                <a:cs typeface="Times New Roman"/>
              </a:rPr>
              <a:t>	¿Qué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descargas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atmosféricas?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84</a:t>
            </a:fld>
          </a:p>
        </p:txBody>
      </p:sp>
      <p:sp>
        <p:nvSpPr>
          <p:cNvPr id="34" name="object 34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14489" y="1362494"/>
            <a:ext cx="5984875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Entendiendo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las</a:t>
            </a:r>
            <a:r>
              <a:rPr dirty="0" sz="1600" spc="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descargas</a:t>
            </a:r>
            <a:r>
              <a:rPr dirty="0" sz="1600" spc="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eléctricas</a:t>
            </a:r>
            <a:r>
              <a:rPr dirty="0" sz="1600" spc="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atmosféricas</a:t>
            </a:r>
            <a:r>
              <a:rPr dirty="0" sz="1600" spc="7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(relámpagos</a:t>
            </a:r>
            <a:r>
              <a:rPr dirty="0" sz="1600" spc="5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y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464646"/>
                </a:solidFill>
                <a:latin typeface="Times New Roman"/>
                <a:cs typeface="Times New Roman"/>
              </a:rPr>
              <a:t>rayos):</a:t>
            </a:r>
            <a:r>
              <a:rPr dirty="0" sz="16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̤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799236" y="1362494"/>
            <a:ext cx="4986655" cy="22606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Los</a:t>
            </a:r>
            <a:r>
              <a:rPr dirty="0" sz="16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relámpagos y</a:t>
            </a:r>
            <a:r>
              <a:rPr dirty="0" sz="16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los</a:t>
            </a:r>
            <a:r>
              <a:rPr dirty="0" sz="16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rayos</a:t>
            </a:r>
            <a:r>
              <a:rPr dirty="0" sz="16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son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descargas</a:t>
            </a:r>
            <a:r>
              <a:rPr dirty="0" sz="16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eléctricas</a:t>
            </a:r>
            <a:r>
              <a:rPr dirty="0" sz="16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intensas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14489" y="1606334"/>
            <a:ext cx="2257425" cy="22606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que</a:t>
            </a:r>
            <a:r>
              <a:rPr dirty="0" sz="16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ocurren</a:t>
            </a:r>
            <a:r>
              <a:rPr dirty="0" sz="16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atmósfera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071533" y="1606334"/>
            <a:ext cx="8341359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.</a:t>
            </a:r>
            <a:r>
              <a:rPr dirty="0" sz="16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fenómeno</a:t>
            </a:r>
            <a:r>
              <a:rPr dirty="0" sz="16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es</a:t>
            </a:r>
            <a:r>
              <a:rPr dirty="0" sz="16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consecuencia</a:t>
            </a:r>
            <a:r>
              <a:rPr dirty="0" sz="16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acumulación</a:t>
            </a:r>
            <a:r>
              <a:rPr dirty="0" sz="1600" spc="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cargas</a:t>
            </a:r>
            <a:r>
              <a:rPr dirty="0" sz="16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eléctricas</a:t>
            </a:r>
            <a:r>
              <a:rPr dirty="0" sz="1600" spc="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opuestas</a:t>
            </a:r>
            <a:r>
              <a:rPr dirty="0" sz="16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entre</a:t>
            </a:r>
            <a:r>
              <a:rPr dirty="0" sz="16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nubes,</a:t>
            </a:r>
            <a:r>
              <a:rPr dirty="0" sz="16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14489" y="1850174"/>
            <a:ext cx="1198880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suelo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o</a:t>
            </a:r>
            <a:r>
              <a:rPr dirty="0" sz="1600" spc="-1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r>
              <a:rPr dirty="0" sz="1600" spc="-10">
                <a:solidFill>
                  <a:srgbClr val="464646"/>
                </a:solidFill>
                <a:latin typeface="Times New Roman"/>
                <a:cs typeface="Times New Roman"/>
              </a:rPr>
              <a:t> aire.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39274" y="2056927"/>
            <a:ext cx="48317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2.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¿Qué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características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tiene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una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descarga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atmosférica?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68769" y="2337854"/>
            <a:ext cx="9473565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fenómeno</a:t>
            </a:r>
            <a:r>
              <a:rPr dirty="0" sz="16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consecuencia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acumulación</a:t>
            </a:r>
            <a:r>
              <a:rPr dirty="0" sz="1600" spc="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cargas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eléctricas</a:t>
            </a:r>
            <a:r>
              <a:rPr dirty="0" sz="1600" spc="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opuestas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entre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nubes,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suelo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16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aire.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241953" y="2337854"/>
            <a:ext cx="881380" cy="22606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Cuando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39274" y="2544604"/>
            <a:ext cx="1053274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94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diferencia</a:t>
            </a: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entre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cargas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positivas</a:t>
            </a:r>
            <a:r>
              <a:rPr dirty="0" sz="16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negativas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es</a:t>
            </a:r>
            <a:r>
              <a:rPr dirty="0" sz="16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lo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suficientemente</a:t>
            </a:r>
            <a:r>
              <a:rPr dirty="0" sz="1600" spc="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fuerte,</a:t>
            </a:r>
            <a:r>
              <a:rPr dirty="0" sz="16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descarga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ocurre</a:t>
            </a:r>
            <a:r>
              <a:rPr dirty="0" sz="16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electricidad</a:t>
            </a:r>
            <a:r>
              <a:rPr dirty="0" sz="16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fluye</a:t>
            </a:r>
            <a:r>
              <a:rPr dirty="0" sz="16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se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libera,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igualando</a:t>
            </a:r>
            <a:r>
              <a:rPr dirty="0" sz="1600" spc="-6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momentáneamente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las</a:t>
            </a:r>
            <a:r>
              <a:rPr dirty="0" sz="16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cargas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3.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¿Cuáles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fases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en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formación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tormentas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eléctricas?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64781" y="3313214"/>
            <a:ext cx="8757285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evolución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tormenta</a:t>
            </a:r>
            <a:r>
              <a:rPr dirty="0" sz="1600" spc="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pulsante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ordinaria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dirty="0" sz="16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unicelular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puede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describir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6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términos</a:t>
            </a:r>
            <a:r>
              <a:rPr dirty="0" sz="1600" spc="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tres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etapas: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621684" y="3313214"/>
            <a:ext cx="1618615" cy="22606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cúmulo,</a:t>
            </a:r>
            <a:r>
              <a:rPr dirty="0" sz="16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madurez</a:t>
            </a:r>
            <a:r>
              <a:rPr dirty="0" sz="16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02093" y="3519958"/>
            <a:ext cx="86169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disipación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651165" y="3557054"/>
            <a:ext cx="9946005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etapa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cúmulo comienza</a:t>
            </a:r>
            <a:r>
              <a:rPr dirty="0" sz="1600" spc="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con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una</a:t>
            </a:r>
            <a:r>
              <a:rPr dirty="0" sz="16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única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corriente</a:t>
            </a:r>
            <a:r>
              <a:rPr dirty="0" sz="16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aire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ascendente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que,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por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ser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más</a:t>
            </a:r>
            <a:r>
              <a:rPr dirty="0" sz="1600" spc="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cálido,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menos</a:t>
            </a:r>
            <a:r>
              <a:rPr dirty="0" sz="1600" spc="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denso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que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39477" y="3763797"/>
            <a:ext cx="72351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528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ambiente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circundante.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4.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¿En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qué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fase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formación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tormentas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eléctricas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inicia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descarga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rayos?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68769" y="4288574"/>
            <a:ext cx="3489960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Cuando</a:t>
            </a:r>
            <a:r>
              <a:rPr dirty="0" sz="16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nube</a:t>
            </a:r>
            <a:r>
              <a:rPr dirty="0" sz="16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cumulonimbus entra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la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258729" y="4288574"/>
            <a:ext cx="1099820" cy="22606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040B28"/>
                </a:solidFill>
                <a:latin typeface="Times New Roman"/>
                <a:cs typeface="Times New Roman"/>
              </a:rPr>
              <a:t>etapa</a:t>
            </a:r>
            <a:r>
              <a:rPr dirty="0" sz="1600" spc="-10">
                <a:solidFill>
                  <a:srgbClr val="040B28"/>
                </a:solidFill>
                <a:latin typeface="Times New Roman"/>
                <a:cs typeface="Times New Roman"/>
              </a:rPr>
              <a:t> madura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345341" y="4288574"/>
            <a:ext cx="6422390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1725"/>
              </a:lnSpc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, la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resistencia</a:t>
            </a:r>
            <a:r>
              <a:rPr dirty="0" sz="1600" spc="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aire</a:t>
            </a:r>
            <a:r>
              <a:rPr dirty="0" sz="16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r>
              <a:rPr dirty="0" sz="16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pierde</a:t>
            </a:r>
            <a:r>
              <a:rPr dirty="0" sz="16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pues</a:t>
            </a:r>
            <a:r>
              <a:rPr dirty="0" sz="16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electrones</a:t>
            </a:r>
            <a:r>
              <a:rPr dirty="0" sz="16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fluyen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neutralizar</a:t>
            </a:r>
            <a:r>
              <a:rPr dirty="0" sz="1600" spc="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39680" y="4495312"/>
            <a:ext cx="595122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94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cargas</a:t>
            </a:r>
            <a:r>
              <a:rPr dirty="0" sz="16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opuestas,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16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ahí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viene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600" spc="-20">
                <a:solidFill>
                  <a:srgbClr val="1F1F1F"/>
                </a:solidFill>
                <a:latin typeface="Times New Roman"/>
                <a:cs typeface="Times New Roman"/>
              </a:rPr>
              <a:t> rayo.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5.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¿Podrían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existir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descargas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atmosféricas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presencia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lluvia?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68769" y="5020093"/>
            <a:ext cx="9964420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En</a:t>
            </a:r>
            <a:r>
              <a:rPr dirty="0" sz="16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conclusión:</a:t>
            </a:r>
            <a:r>
              <a:rPr dirty="0" sz="16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aunque</a:t>
            </a:r>
            <a:r>
              <a:rPr dirty="0" sz="1600" spc="-5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lo</a:t>
            </a:r>
            <a:r>
              <a:rPr dirty="0" sz="16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más</a:t>
            </a:r>
            <a:r>
              <a:rPr dirty="0" sz="1600" spc="1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habitual</a:t>
            </a:r>
            <a:r>
              <a:rPr dirty="0" sz="16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es</a:t>
            </a:r>
            <a:r>
              <a:rPr dirty="0" sz="16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que</a:t>
            </a:r>
            <a:r>
              <a:rPr dirty="0" sz="1600" spc="-3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existan</a:t>
            </a:r>
            <a:r>
              <a:rPr dirty="0" sz="1600" spc="-1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rayos</a:t>
            </a:r>
            <a:r>
              <a:rPr dirty="0" sz="1600" spc="-1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en</a:t>
            </a:r>
            <a:r>
              <a:rPr dirty="0" sz="1600" spc="-4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5F6268"/>
                </a:solidFill>
                <a:latin typeface="Times New Roman"/>
                <a:cs typeface="Times New Roman"/>
              </a:rPr>
              <a:t>presencia</a:t>
            </a:r>
            <a:r>
              <a:rPr dirty="0" sz="1600" spc="-15" b="1">
                <a:solidFill>
                  <a:srgbClr val="5F6268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5F6268"/>
                </a:solidFill>
                <a:latin typeface="Times New Roman"/>
                <a:cs typeface="Times New Roman"/>
              </a:rPr>
              <a:t>de</a:t>
            </a:r>
            <a:r>
              <a:rPr dirty="0" sz="1600" spc="-30" b="1">
                <a:solidFill>
                  <a:srgbClr val="5F6268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5F6268"/>
                </a:solidFill>
                <a:latin typeface="Times New Roman"/>
                <a:cs typeface="Times New Roman"/>
              </a:rPr>
              <a:t>lluvia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,</a:t>
            </a:r>
            <a:r>
              <a:rPr dirty="0" sz="16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también</a:t>
            </a:r>
            <a:r>
              <a:rPr dirty="0" sz="1600" spc="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pueden</a:t>
            </a:r>
            <a:r>
              <a:rPr dirty="0" sz="1600" spc="-4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5F6268"/>
                </a:solidFill>
                <a:latin typeface="Times New Roman"/>
                <a:cs typeface="Times New Roman"/>
              </a:rPr>
              <a:t>existir</a:t>
            </a:r>
            <a:r>
              <a:rPr dirty="0" sz="1600" spc="-10" b="1">
                <a:solidFill>
                  <a:srgbClr val="5F6268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5F6268"/>
                </a:solidFill>
                <a:latin typeface="Times New Roman"/>
                <a:cs typeface="Times New Roman"/>
              </a:rPr>
              <a:t>sin</a:t>
            </a:r>
            <a:r>
              <a:rPr dirty="0" sz="1600" spc="-30" b="1">
                <a:solidFill>
                  <a:srgbClr val="5F626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que</a:t>
            </a:r>
            <a:r>
              <a:rPr dirty="0" sz="1600" spc="-4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D5155"/>
                </a:solidFill>
                <a:latin typeface="Times New Roman"/>
                <a:cs typeface="Times New Roman"/>
              </a:rPr>
              <a:t>exista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51777" y="5263934"/>
            <a:ext cx="1785620" cy="2260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25"/>
              </a:lnSpc>
            </a:pPr>
            <a:r>
              <a:rPr dirty="0" sz="1600">
                <a:solidFill>
                  <a:srgbClr val="4D5155"/>
                </a:solidFill>
                <a:latin typeface="Times New Roman"/>
                <a:cs typeface="Times New Roman"/>
              </a:rPr>
              <a:t>precipitación</a:t>
            </a:r>
            <a:r>
              <a:rPr dirty="0" sz="1600" spc="-4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D5155"/>
                </a:solidFill>
                <a:latin typeface="Times New Roman"/>
                <a:cs typeface="Times New Roman"/>
              </a:rPr>
              <a:t>ninguna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39680" y="5494989"/>
            <a:ext cx="7626984" cy="586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6.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¿En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tu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región,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cuáles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son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zonas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más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propensas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descargas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atmosféricas,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por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qué?</a:t>
            </a:r>
            <a:endParaRPr sz="16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  <a:spcBef>
                <a:spcPts val="1175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https://gisem.osinergmin.gob.pe/Descargas_Atmosfericas/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53363" y="6394154"/>
            <a:ext cx="409638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https://gisem.osinergmin.gob.pe/Descargas_Atmosfericas/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3363" y="619080"/>
            <a:ext cx="5116830" cy="2680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3.</a:t>
            </a:r>
            <a:r>
              <a:rPr dirty="0" sz="16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16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6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16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atmosférico</a:t>
            </a:r>
            <a:endParaRPr sz="1600">
              <a:latin typeface="Arial"/>
              <a:cs typeface="Arial"/>
            </a:endParaRPr>
          </a:p>
          <a:p>
            <a:pPr marL="30480" marR="3517900">
              <a:lnSpc>
                <a:spcPct val="100000"/>
              </a:lnSpc>
              <a:spcBef>
                <a:spcPts val="1705"/>
              </a:spcBef>
            </a:pP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Supervisión 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de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Electricidad</a:t>
            </a:r>
            <a:r>
              <a:rPr dirty="0" sz="18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0000FF"/>
                </a:solidFill>
                <a:latin typeface="Arial"/>
                <a:cs typeface="Arial"/>
              </a:rPr>
              <a:t>– </a:t>
            </a:r>
            <a:r>
              <a:rPr dirty="0" sz="1800" spc="-20" b="1">
                <a:solidFill>
                  <a:srgbClr val="0000FF"/>
                </a:solidFill>
                <a:latin typeface="Arial"/>
                <a:cs typeface="Arial"/>
              </a:rPr>
              <a:t>Mapa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Ceraunico</a:t>
            </a:r>
            <a:r>
              <a:rPr dirty="0" sz="18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del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Perú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(Número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total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000FF"/>
                </a:solidFill>
                <a:latin typeface="Arial"/>
                <a:cs typeface="Arial"/>
              </a:rPr>
              <a:t>Rayos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por</a:t>
            </a:r>
            <a:r>
              <a:rPr dirty="0" sz="18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km2/año)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2776" y="954878"/>
            <a:ext cx="9646335" cy="5426059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84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228323" y="6681484"/>
            <a:ext cx="629920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https://www.slideserve.com/luke/introducci-</a:t>
            </a:r>
            <a:r>
              <a:rPr dirty="0" u="sng" sz="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n-</a:t>
            </a: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causas-y-peligros-de-las-sobretensiones-sobretensiones-temporales-origen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809192" y="2276386"/>
            <a:ext cx="3060700" cy="305181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400" b="1">
                <a:solidFill>
                  <a:srgbClr val="6F2F9F"/>
                </a:solidFill>
                <a:latin typeface="Calibri"/>
                <a:cs typeface="Calibri"/>
              </a:rPr>
              <a:t>Nivel</a:t>
            </a:r>
            <a:r>
              <a:rPr dirty="0" sz="2400" spc="-125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6F2F9F"/>
                </a:solidFill>
                <a:latin typeface="Calibri"/>
                <a:cs typeface="Calibri"/>
              </a:rPr>
              <a:t>ceráunico:</a:t>
            </a:r>
            <a:endParaRPr sz="2400">
              <a:latin typeface="Calibri"/>
              <a:cs typeface="Calibri"/>
            </a:endParaRPr>
          </a:p>
          <a:p>
            <a:pPr marL="755650" marR="45085" indent="-286385">
              <a:lnSpc>
                <a:spcPct val="99900"/>
              </a:lnSpc>
              <a:spcBef>
                <a:spcPts val="545"/>
              </a:spcBef>
            </a:pPr>
            <a:r>
              <a:rPr dirty="0" sz="2000">
                <a:latin typeface="Webdings"/>
                <a:cs typeface="Webdings"/>
              </a:rPr>
              <a:t>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Calibri"/>
                <a:cs typeface="Calibri"/>
              </a:rPr>
              <a:t>Número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días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25">
                <a:latin typeface="Calibri"/>
                <a:cs typeface="Calibri"/>
              </a:rPr>
              <a:t> el </a:t>
            </a:r>
            <a:r>
              <a:rPr dirty="0" sz="2000">
                <a:latin typeface="Calibri"/>
                <a:cs typeface="Calibri"/>
              </a:rPr>
              <a:t>año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cuales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se </a:t>
            </a:r>
            <a:r>
              <a:rPr dirty="0" sz="2000">
                <a:latin typeface="Calibri"/>
                <a:cs typeface="Calibri"/>
              </a:rPr>
              <a:t>"escuchan"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descargas </a:t>
            </a:r>
            <a:r>
              <a:rPr dirty="0" sz="2000" spc="-25">
                <a:latin typeface="Calibri"/>
                <a:cs typeface="Calibri"/>
              </a:rPr>
              <a:t>atmosféricas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cierta región</a:t>
            </a:r>
            <a:endParaRPr sz="2000">
              <a:latin typeface="Calibri"/>
              <a:cs typeface="Calibri"/>
            </a:endParaRPr>
          </a:p>
          <a:p>
            <a:pPr marL="755650" marR="5080" indent="-287020">
              <a:lnSpc>
                <a:spcPct val="101299"/>
              </a:lnSpc>
              <a:spcBef>
                <a:spcPts val="475"/>
              </a:spcBef>
            </a:pPr>
            <a:r>
              <a:rPr dirty="0" sz="2000">
                <a:latin typeface="Webdings"/>
                <a:cs typeface="Webdings"/>
              </a:rPr>
              <a:t>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Calibri"/>
                <a:cs typeface="Calibri"/>
              </a:rPr>
              <a:t>Se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resume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mapasy </a:t>
            </a:r>
            <a:r>
              <a:rPr dirty="0" sz="2000">
                <a:latin typeface="Calibri"/>
                <a:cs typeface="Calibri"/>
              </a:rPr>
              <a:t>dibujo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líneas </a:t>
            </a:r>
            <a:r>
              <a:rPr dirty="0" sz="2000" spc="-10">
                <a:latin typeface="Arial MT"/>
                <a:cs typeface="Arial MT"/>
              </a:rPr>
              <a:t>"isoceráunicas“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38823" y="655612"/>
            <a:ext cx="4822164" cy="6100419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205740" y="1248155"/>
            <a:ext cx="4765675" cy="508000"/>
            <a:chOff x="205740" y="1248155"/>
            <a:chExt cx="4765675" cy="50800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740" y="1248156"/>
              <a:ext cx="918971" cy="50749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959" y="1248156"/>
              <a:ext cx="1373123" cy="5074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2912" y="1248155"/>
              <a:ext cx="493775" cy="50749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54935" y="1248156"/>
              <a:ext cx="1379219" cy="50749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2404" y="1248155"/>
              <a:ext cx="576071" cy="50749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6160" y="1248155"/>
              <a:ext cx="1405127" cy="507491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253363" y="617555"/>
            <a:ext cx="4581525" cy="959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3.</a:t>
            </a:r>
            <a:r>
              <a:rPr dirty="0" sz="14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1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1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FF"/>
                </a:solidFill>
                <a:latin typeface="Arial"/>
                <a:cs typeface="Arial"/>
              </a:rPr>
              <a:t>origen</a:t>
            </a:r>
            <a:r>
              <a:rPr dirty="0" sz="1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00FF"/>
                </a:solidFill>
                <a:latin typeface="Arial"/>
                <a:cs typeface="Arial"/>
              </a:rPr>
              <a:t>atmosférico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4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</a:pPr>
            <a:r>
              <a:rPr dirty="0" sz="1800">
                <a:solidFill>
                  <a:srgbClr val="464646"/>
                </a:solidFill>
                <a:latin typeface="Lucida Sans Unicode"/>
                <a:cs typeface="Lucida Sans Unicode"/>
              </a:rPr>
              <a:t>Nivel</a:t>
            </a:r>
            <a:r>
              <a:rPr dirty="0" sz="1800" spc="-65">
                <a:solidFill>
                  <a:srgbClr val="464646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464646"/>
                </a:solidFill>
                <a:latin typeface="Lucida Sans Unicode"/>
                <a:cs typeface="Lucida Sans Unicode"/>
              </a:rPr>
              <a:t>ceráunico</a:t>
            </a:r>
            <a:r>
              <a:rPr dirty="0" sz="1800" spc="-65">
                <a:solidFill>
                  <a:srgbClr val="464646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464646"/>
                </a:solidFill>
                <a:latin typeface="Lucida Sans Unicode"/>
                <a:cs typeface="Lucida Sans Unicode"/>
              </a:rPr>
              <a:t>y</a:t>
            </a:r>
            <a:r>
              <a:rPr dirty="0" sz="1800" spc="-35">
                <a:solidFill>
                  <a:srgbClr val="464646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464646"/>
                </a:solidFill>
                <a:latin typeface="Lucida Sans Unicode"/>
                <a:cs typeface="Lucida Sans Unicode"/>
              </a:rPr>
              <a:t>densidad</a:t>
            </a:r>
            <a:r>
              <a:rPr dirty="0" sz="1800" spc="-75">
                <a:solidFill>
                  <a:srgbClr val="464646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464646"/>
                </a:solidFill>
                <a:latin typeface="Lucida Sans Unicode"/>
                <a:cs typeface="Lucida Sans Unicode"/>
              </a:rPr>
              <a:t>de</a:t>
            </a:r>
            <a:r>
              <a:rPr dirty="0" sz="1800" spc="-114">
                <a:solidFill>
                  <a:srgbClr val="464646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464646"/>
                </a:solidFill>
                <a:latin typeface="Lucida Sans Unicode"/>
                <a:cs typeface="Lucida Sans Unicode"/>
              </a:rPr>
              <a:t>descargas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85</a:t>
            </a:fld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67067" y="2257323"/>
            <a:ext cx="7927340" cy="1243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2280" marR="5080" indent="-449580">
              <a:lnSpc>
                <a:spcPct val="100000"/>
              </a:lnSpc>
              <a:spcBef>
                <a:spcPts val="95"/>
              </a:spcBef>
            </a:pPr>
            <a:r>
              <a:rPr dirty="0" sz="3200" b="1">
                <a:solidFill>
                  <a:srgbClr val="0000FF"/>
                </a:solidFill>
                <a:latin typeface="Arial"/>
                <a:cs typeface="Arial"/>
              </a:rPr>
              <a:t>4.</a:t>
            </a:r>
            <a:r>
              <a:rPr dirty="0" sz="3200" spc="-1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4000" spc="-114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4000" spc="-1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spc="-25" b="1">
                <a:solidFill>
                  <a:srgbClr val="0000FF"/>
                </a:solidFill>
                <a:latin typeface="Arial"/>
                <a:cs typeface="Arial"/>
              </a:rPr>
              <a:t>de </a:t>
            </a:r>
            <a:r>
              <a:rPr dirty="0" sz="4000" spc="-10" b="1">
                <a:solidFill>
                  <a:srgbClr val="0000FF"/>
                </a:solidFill>
                <a:latin typeface="Arial"/>
                <a:cs typeface="Arial"/>
              </a:rPr>
              <a:t>maniobra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8262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86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253328" y="6573195"/>
            <a:ext cx="346138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http://biblioteca.usac.edu.gt/tesis/08/08_0667_EA.pdf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7416" y="95380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4495139" y="4735499"/>
            <a:ext cx="1727200" cy="281940"/>
          </a:xfrm>
          <a:custGeom>
            <a:avLst/>
            <a:gdLst/>
            <a:ahLst/>
            <a:cxnLst/>
            <a:rect l="l" t="t" r="r" b="b"/>
            <a:pathLst>
              <a:path w="1727200" h="281939">
                <a:moveTo>
                  <a:pt x="1726692" y="0"/>
                </a:moveTo>
                <a:lnTo>
                  <a:pt x="0" y="0"/>
                </a:lnTo>
                <a:lnTo>
                  <a:pt x="0" y="281939"/>
                </a:lnTo>
                <a:lnTo>
                  <a:pt x="1726692" y="281939"/>
                </a:lnTo>
                <a:lnTo>
                  <a:pt x="1726692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25968" y="506282"/>
            <a:ext cx="11174095" cy="2992120"/>
          </a:xfrm>
          <a:prstGeom prst="rect">
            <a:avLst/>
          </a:prstGeom>
        </p:spPr>
        <p:txBody>
          <a:bodyPr wrap="square" lIns="0" tIns="146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4.</a:t>
            </a:r>
            <a:r>
              <a:rPr dirty="0" sz="20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maniobra</a:t>
            </a:r>
            <a:endParaRPr sz="2000">
              <a:latin typeface="Times New Roman"/>
              <a:cs typeface="Times New Roman"/>
            </a:endParaRPr>
          </a:p>
          <a:p>
            <a:pPr marL="80010">
              <a:lnSpc>
                <a:spcPts val="2155"/>
              </a:lnSpc>
              <a:spcBef>
                <a:spcPts val="944"/>
              </a:spcBef>
            </a:pP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INTRODUCCIÓN</a:t>
            </a:r>
            <a:endParaRPr sz="1800">
              <a:latin typeface="Times New Roman"/>
              <a:cs typeface="Times New Roman"/>
            </a:endParaRPr>
          </a:p>
          <a:p>
            <a:pPr marL="80010" marR="5080">
              <a:lnSpc>
                <a:spcPts val="2400"/>
              </a:lnSpc>
              <a:spcBef>
                <a:spcPts val="75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implementación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interconexión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Ecuador-</a:t>
            </a:r>
            <a:r>
              <a:rPr dirty="0" sz="2000">
                <a:latin typeface="Times New Roman"/>
                <a:cs typeface="Times New Roman"/>
              </a:rPr>
              <a:t>Perú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surge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compromiso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integración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eléctrica </a:t>
            </a:r>
            <a:r>
              <a:rPr dirty="0" sz="2000">
                <a:latin typeface="Times New Roman"/>
                <a:cs typeface="Times New Roman"/>
              </a:rPr>
              <a:t>regional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aprovecha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complementariedad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hidrológica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realizar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intercambios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energía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ambos </a:t>
            </a:r>
            <a:r>
              <a:rPr dirty="0" sz="2000">
                <a:latin typeface="Times New Roman"/>
                <a:cs typeface="Times New Roman"/>
              </a:rPr>
              <a:t>países.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También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garantiza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integración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futuros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proyectos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desarrollan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en </a:t>
            </a:r>
            <a:r>
              <a:rPr dirty="0" sz="2000">
                <a:latin typeface="Times New Roman"/>
                <a:cs typeface="Times New Roman"/>
              </a:rPr>
              <a:t>Ecuador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Perú.</a:t>
            </a:r>
            <a:endParaRPr sz="2000">
              <a:latin typeface="Times New Roman"/>
              <a:cs typeface="Times New Roman"/>
            </a:endParaRPr>
          </a:p>
          <a:p>
            <a:pPr marL="80010" marR="335280">
              <a:lnSpc>
                <a:spcPts val="24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Esta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interconexión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realizará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500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kV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S/E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Chorrillos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hasta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S/E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Pasaje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Ecuador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culminando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S/E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Piura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Perú.</a:t>
            </a:r>
            <a:endParaRPr sz="2000">
              <a:latin typeface="Times New Roman"/>
              <a:cs typeface="Times New Roman"/>
            </a:endParaRPr>
          </a:p>
          <a:p>
            <a:pPr marL="80010">
              <a:lnSpc>
                <a:spcPts val="2320"/>
              </a:lnSpc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proporcionalmente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base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voltaje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nominal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87</a:t>
            </a:fld>
          </a:p>
        </p:txBody>
      </p:sp>
      <p:sp>
        <p:nvSpPr>
          <p:cNvPr id="15" name="object 15" descr=""/>
          <p:cNvSpPr txBox="1"/>
          <p:nvPr/>
        </p:nvSpPr>
        <p:spPr>
          <a:xfrm>
            <a:off x="152064" y="6659699"/>
            <a:ext cx="1010729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http://scielo.senescyt.gob.ec/scielo.php?script=sci_arttext&amp;pid=S2602-84922023000100010#:~:text=Las%20sobretensiones%20por%20maniobra%20(SOV,interruptores%20de%20potencia%20%5B12%5D</a:t>
            </a:r>
            <a:r>
              <a:rPr dirty="0" sz="800" spc="-1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30019" y="3516299"/>
            <a:ext cx="513778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2000" spc="-10">
                <a:latin typeface="Times New Roman"/>
                <a:cs typeface="Times New Roman"/>
              </a:rPr>
              <a:t>Extra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Alta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Tensión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(EHV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i="1">
                <a:latin typeface="Times New Roman"/>
                <a:cs typeface="Times New Roman"/>
              </a:rPr>
              <a:t>por</a:t>
            </a:r>
            <a:r>
              <a:rPr dirty="0" sz="2000" spc="-30" i="1">
                <a:latin typeface="Times New Roman"/>
                <a:cs typeface="Times New Roman"/>
              </a:rPr>
              <a:t> </a:t>
            </a:r>
            <a:r>
              <a:rPr dirty="0" sz="2000" i="1">
                <a:latin typeface="Times New Roman"/>
                <a:cs typeface="Times New Roman"/>
              </a:rPr>
              <a:t>sus</a:t>
            </a:r>
            <a:r>
              <a:rPr dirty="0" sz="2000" spc="-30" i="1">
                <a:latin typeface="Times New Roman"/>
                <a:cs typeface="Times New Roman"/>
              </a:rPr>
              <a:t> </a:t>
            </a:r>
            <a:r>
              <a:rPr dirty="0" sz="2000" i="1">
                <a:latin typeface="Times New Roman"/>
                <a:cs typeface="Times New Roman"/>
              </a:rPr>
              <a:t>siglas</a:t>
            </a:r>
            <a:r>
              <a:rPr dirty="0" sz="2000" spc="-35" i="1">
                <a:latin typeface="Times New Roman"/>
                <a:cs typeface="Times New Roman"/>
              </a:rPr>
              <a:t> </a:t>
            </a:r>
            <a:r>
              <a:rPr dirty="0" sz="2000" i="1">
                <a:latin typeface="Times New Roman"/>
                <a:cs typeface="Times New Roman"/>
              </a:rPr>
              <a:t>en</a:t>
            </a:r>
            <a:r>
              <a:rPr dirty="0" sz="2000" spc="-25" i="1">
                <a:latin typeface="Times New Roman"/>
                <a:cs typeface="Times New Roman"/>
              </a:rPr>
              <a:t> </a:t>
            </a:r>
            <a:r>
              <a:rPr dirty="0" sz="2000" spc="-10" i="1">
                <a:latin typeface="Times New Roman"/>
                <a:cs typeface="Times New Roman"/>
              </a:rPr>
              <a:t>inglés</a:t>
            </a:r>
            <a:r>
              <a:rPr dirty="0" sz="2000" spc="-1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3542" y="3472301"/>
            <a:ext cx="108629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73495" algn="l"/>
              </a:tabLst>
            </a:pP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</a:t>
            </a:r>
            <a:r>
              <a:rPr dirty="0" sz="2000">
                <a:latin typeface="Times New Roman"/>
                <a:cs typeface="Times New Roman"/>
              </a:rPr>
              <a:t>	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podrían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daños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3288" y="3777201"/>
            <a:ext cx="10954385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significativos,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interconexión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Ecuador-</a:t>
            </a:r>
            <a:r>
              <a:rPr dirty="0" sz="2000">
                <a:latin typeface="Times New Roman"/>
                <a:cs typeface="Times New Roman"/>
              </a:rPr>
              <a:t>Perú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500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85">
                <a:latin typeface="Times New Roman"/>
                <a:cs typeface="Times New Roman"/>
              </a:rPr>
              <a:t>kV.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Luego,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interconexión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aumenta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posibilidad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afectaciones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infraestructura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resulten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sobrevoltajes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red.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u="sng" sz="2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solicitaciones</a:t>
            </a:r>
            <a:r>
              <a:rPr dirty="0" u="sng" sz="2000" spc="-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dieléctricas</a:t>
            </a:r>
            <a:r>
              <a:rPr dirty="0" u="sng" sz="2000" spc="-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alteraciones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tendencia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superar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su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45275" y="4735499"/>
            <a:ext cx="2114550" cy="28194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eventos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maniobra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3510" y="4690897"/>
            <a:ext cx="82543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14030" algn="l"/>
              </a:tabLst>
            </a:pPr>
            <a:r>
              <a:rPr dirty="0" sz="2000">
                <a:latin typeface="Times New Roman"/>
                <a:cs typeface="Times New Roman"/>
              </a:rPr>
              <a:t>valor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nominal,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causadas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principalmente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tierra,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50"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698331" y="4735499"/>
            <a:ext cx="2386965" cy="28194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descargas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atmosféricas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072157" y="4690897"/>
            <a:ext cx="4222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93510" y="4995798"/>
            <a:ext cx="1110488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exposición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esta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elevación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produce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desgaste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(SEP).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35089" y="748503"/>
            <a:ext cx="10765155" cy="272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4.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4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maniobra</a:t>
            </a:r>
            <a:endParaRPr sz="240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  <a:spcBef>
                <a:spcPts val="1575"/>
              </a:spcBef>
            </a:pPr>
            <a:r>
              <a:rPr dirty="0" sz="2000">
                <a:latin typeface="Times New Roman"/>
                <a:cs typeface="Times New Roman"/>
              </a:rPr>
              <a:t>Debido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cantidad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parámetros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intervienen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sobretensiones</a:t>
            </a:r>
            <a:r>
              <a:rPr dirty="0" u="sng" sz="2000" spc="-5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sng" sz="2000" spc="-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maniobra</a:t>
            </a:r>
            <a:r>
              <a:rPr dirty="0" u="sng" sz="2000" spc="-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su </a:t>
            </a:r>
            <a:r>
              <a:rPr dirty="0" sz="2000">
                <a:latin typeface="Times New Roman"/>
                <a:cs typeface="Times New Roman"/>
              </a:rPr>
              <a:t>carácter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aleatorio,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común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métodos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estadísticos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determinar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u="sng" sz="20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solicitaciones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u="sng" sz="2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dieléctricas</a:t>
            </a:r>
            <a:r>
              <a:rPr dirty="0" u="sng" sz="2000" spc="-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resultantes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probabilidad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aparecer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momento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energizar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red, </a:t>
            </a:r>
            <a:r>
              <a:rPr dirty="0" sz="2000">
                <a:latin typeface="Times New Roman"/>
                <a:cs typeface="Times New Roman"/>
              </a:rPr>
              <a:t>considerando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 variable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aleatoria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continua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ocurrir.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distribución </a:t>
            </a:r>
            <a:r>
              <a:rPr dirty="0" sz="2000">
                <a:latin typeface="Times New Roman"/>
                <a:cs typeface="Times New Roman"/>
              </a:rPr>
              <a:t>normal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Gaussiana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análisis,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donde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aplica </a:t>
            </a:r>
            <a:r>
              <a:rPr dirty="0" sz="2000">
                <a:latin typeface="Times New Roman"/>
                <a:cs typeface="Times New Roman"/>
              </a:rPr>
              <a:t>esta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distribución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analizar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EHV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obteniendo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resultados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cercanos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5">
                <a:latin typeface="Times New Roman"/>
                <a:cs typeface="Times New Roman"/>
              </a:rPr>
              <a:t> los </a:t>
            </a:r>
            <a:r>
              <a:rPr dirty="0" sz="2000">
                <a:latin typeface="Times New Roman"/>
                <a:cs typeface="Times New Roman"/>
              </a:rPr>
              <a:t>propuestos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normativas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IEEE</a:t>
            </a:r>
            <a:r>
              <a:rPr dirty="0" sz="20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1313</a:t>
            </a:r>
            <a:r>
              <a:rPr dirty="0" sz="20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IEC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60071</a:t>
            </a:r>
            <a:r>
              <a:rPr dirty="0" sz="20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87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52064" y="6659699"/>
            <a:ext cx="1010729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http://scielo.senescyt.gob.ec/scielo.php?script=sci_arttext&amp;pid=S2602-84922023000100010#:~:text=Las%20sobretensiones%20por%20maniobra%20(SOV,interruptores%20de%20potencia%20%5B12%5D</a:t>
            </a:r>
            <a:r>
              <a:rPr dirty="0" sz="800" spc="-1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3542" y="5674804"/>
            <a:ext cx="1119505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¿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Qué</a:t>
            </a:r>
            <a:r>
              <a:rPr dirty="0" sz="18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es</a:t>
            </a:r>
            <a:r>
              <a:rPr dirty="0" sz="18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18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estándar</a:t>
            </a:r>
            <a:r>
              <a:rPr dirty="0" sz="18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IEC</a:t>
            </a:r>
            <a:r>
              <a:rPr dirty="0" sz="18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vs</a:t>
            </a:r>
            <a:r>
              <a:rPr dirty="0" sz="18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IEEE?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Mientras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normas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IEC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centran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diligentemente</a:t>
            </a:r>
            <a:r>
              <a:rPr dirty="0" sz="18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armonización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una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amplia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gama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sectores,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normas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IEEE</a:t>
            </a:r>
            <a:r>
              <a:rPr dirty="0" sz="18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aprovechan</a:t>
            </a:r>
            <a:r>
              <a:rPr dirty="0" sz="18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experiencia</a:t>
            </a:r>
            <a:r>
              <a:rPr dirty="0" sz="1800" spc="-6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técnica</a:t>
            </a:r>
            <a:r>
              <a:rPr dirty="0" sz="1800" spc="-5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colaboración</a:t>
            </a:r>
            <a:r>
              <a:rPr dirty="0" sz="1800" spc="-7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académica</a:t>
            </a:r>
            <a:r>
              <a:rPr dirty="0" sz="18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para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desarrollar</a:t>
            </a:r>
            <a:r>
              <a:rPr dirty="0" sz="18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especificaciones</a:t>
            </a:r>
            <a:r>
              <a:rPr dirty="0" sz="1800" spc="-7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técnicas</a:t>
            </a:r>
            <a:r>
              <a:rPr dirty="0" sz="1800" spc="-5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detalladas.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7416" y="95380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76282" y="587675"/>
            <a:ext cx="6165850" cy="3711575"/>
          </a:xfrm>
          <a:prstGeom prst="rect">
            <a:avLst/>
          </a:prstGeom>
        </p:spPr>
        <p:txBody>
          <a:bodyPr wrap="square" lIns="0" tIns="178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4.</a:t>
            </a:r>
            <a:r>
              <a:rPr dirty="0" sz="20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20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000" spc="-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maniobra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2000" b="1">
                <a:latin typeface="Times New Roman"/>
                <a:cs typeface="Times New Roman"/>
              </a:rPr>
              <a:t>Sobretensiones</a:t>
            </a:r>
            <a:r>
              <a:rPr dirty="0" sz="2000" spc="-5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por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Maniobra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vienen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definidas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tiempo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impulso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oscilaciones;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origen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atmosférico,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temporales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 </a:t>
            </a:r>
            <a:r>
              <a:rPr dirty="0" sz="2000">
                <a:latin typeface="Times New Roman"/>
                <a:cs typeface="Times New Roman"/>
              </a:rPr>
              <a:t>identifica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Figura</a:t>
            </a:r>
            <a:r>
              <a:rPr dirty="0" u="sng" sz="2000" spc="-3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20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2</a:t>
            </a:r>
            <a:r>
              <a:rPr dirty="0" sz="2000" spc="-25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1206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(SOV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siglas</a:t>
            </a:r>
            <a:r>
              <a:rPr dirty="0" sz="2000" spc="-25">
                <a:latin typeface="Times New Roman"/>
                <a:cs typeface="Times New Roman"/>
              </a:rPr>
              <a:t> en </a:t>
            </a:r>
            <a:r>
              <a:rPr dirty="0" sz="2000">
                <a:latin typeface="Times New Roman"/>
                <a:cs typeface="Times New Roman"/>
              </a:rPr>
              <a:t>inglés)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dimensionar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sistemas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voltaje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nominal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superior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242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kV.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origen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interno,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naturaleza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oscilatoria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ocasionadas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generalmente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acción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apertura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cierre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interruptores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potencia.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146456" y="4334988"/>
            <a:ext cx="2965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Figura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2: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Clasificación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Sobretensiones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18832" y="1155687"/>
            <a:ext cx="4754703" cy="295517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03227" y="4652998"/>
            <a:ext cx="11273790" cy="1245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parámetros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dependen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capacidad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cortocircuito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lugar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donde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ha </a:t>
            </a:r>
            <a:r>
              <a:rPr dirty="0" sz="2000">
                <a:latin typeface="Times New Roman"/>
                <a:cs typeface="Times New Roman"/>
              </a:rPr>
              <a:t>conectado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línea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contactos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interruptores.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instante</a:t>
            </a:r>
            <a:r>
              <a:rPr dirty="0" sz="2000" spc="-25">
                <a:latin typeface="Times New Roman"/>
                <a:cs typeface="Times New Roman"/>
              </a:rPr>
              <a:t> es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variable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aleatoria,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sobrevoltaje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momento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encendido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línea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también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es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variable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aleatoria.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89</a:t>
            </a:fld>
          </a:p>
        </p:txBody>
      </p:sp>
      <p:sp>
        <p:nvSpPr>
          <p:cNvPr id="11" name="object 11" descr=""/>
          <p:cNvSpPr txBox="1"/>
          <p:nvPr/>
        </p:nvSpPr>
        <p:spPr>
          <a:xfrm>
            <a:off x="253363" y="6630435"/>
            <a:ext cx="312928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http://biblioteca.usac.edu.gt/tesis/08/08_0667_EA.pdf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66065" y="6045428"/>
            <a:ext cx="11107420" cy="2743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maniobra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transmisión,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transformadores,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bancos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reactores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condensadores,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66065" y="6319748"/>
            <a:ext cx="7090409" cy="25336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donde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destacan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eventos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energización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reenganche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elementos.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6288" y="1003461"/>
            <a:ext cx="222313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461645" marR="5080" indent="-4495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4.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Sobretensiones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000" spc="-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de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maniobra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8262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7060" y="978065"/>
            <a:ext cx="9097390" cy="446247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89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53363" y="6630435"/>
            <a:ext cx="312928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http://biblioteca.usac.edu.gt/tesis/08/08_0667_EA.pdf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7416" y="37789"/>
            <a:ext cx="5154295" cy="802640"/>
          </a:xfrm>
          <a:prstGeom prst="rect"/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2000">
                <a:latin typeface="Arial"/>
                <a:cs typeface="Arial"/>
              </a:rPr>
              <a:t>Sobretensiones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transitorias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maniobra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91</a:t>
            </a:r>
            <a:endParaRPr sz="1000">
              <a:latin typeface="Lucida Sans Unicode"/>
              <a:cs typeface="Lucida Sans Unicode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228536" y="875385"/>
          <a:ext cx="11249025" cy="801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3865"/>
                <a:gridCol w="247014"/>
                <a:gridCol w="1645920"/>
                <a:gridCol w="6066790"/>
                <a:gridCol w="228600"/>
              </a:tblGrid>
              <a:tr h="263525">
                <a:tc>
                  <a:txBody>
                    <a:bodyPr/>
                    <a:lstStyle/>
                    <a:p>
                      <a:pPr>
                        <a:lnSpc>
                          <a:spcPts val="1930"/>
                        </a:lnSpc>
                      </a:pP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Las</a:t>
                      </a:r>
                      <a:r>
                        <a:rPr dirty="0" sz="1800" spc="-4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sobretensiones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maniobra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1930"/>
                        </a:lnSpc>
                      </a:pP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800" spc="-1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presentan</a:t>
                      </a:r>
                      <a:r>
                        <a:rPr dirty="0" sz="18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ante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cambios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bruscos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configuración</a:t>
                      </a:r>
                      <a:r>
                        <a:rPr dirty="0" sz="18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red,</a:t>
                      </a:r>
                      <a:r>
                        <a:rPr dirty="0" sz="18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asociadas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cierres</a:t>
                      </a:r>
                      <a:r>
                        <a:rPr dirty="0" sz="18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4320">
                <a:tc gridSpan="2">
                  <a:txBody>
                    <a:bodyPr/>
                    <a:lstStyle/>
                    <a:p>
                      <a:pPr>
                        <a:lnSpc>
                          <a:spcPts val="2014"/>
                        </a:lnSpc>
                      </a:pP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aperturas</a:t>
                      </a:r>
                      <a:r>
                        <a:rPr dirty="0" sz="1800" spc="-6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interruptores</a:t>
                      </a:r>
                      <a:r>
                        <a:rPr dirty="0" sz="1800" spc="-4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8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 spc="-1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fallas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2014"/>
                        </a:lnSpc>
                      </a:pP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8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8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dirty="0" sz="18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rápidos</a:t>
                      </a:r>
                      <a:r>
                        <a:rPr dirty="0" sz="18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transitorios,</a:t>
                      </a:r>
                      <a:r>
                        <a:rPr dirty="0" sz="18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dependen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configuración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red</a:t>
                      </a:r>
                      <a:r>
                        <a:rPr dirty="0" sz="18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8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8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otras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3525">
                <a:tc gridSpan="3">
                  <a:txBody>
                    <a:bodyPr/>
                    <a:lstStyle/>
                    <a:p>
                      <a:pPr>
                        <a:lnSpc>
                          <a:spcPts val="1975"/>
                        </a:lnSpc>
                      </a:pP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circunstancias</a:t>
                      </a:r>
                      <a:r>
                        <a:rPr dirty="0" sz="1800" spc="-6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18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obligan</a:t>
                      </a:r>
                      <a:r>
                        <a:rPr dirty="0" sz="1800" spc="-5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considerarlos</a:t>
                      </a:r>
                      <a:r>
                        <a:rPr dirty="0" sz="18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aleatorios.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228536" y="1791716"/>
            <a:ext cx="1136650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maniobra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apertura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cierre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sin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control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instante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maniobra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puede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producir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reencendidos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28536" y="2066035"/>
            <a:ext cx="510540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caso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operaciones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apertura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pueden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dar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lugar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333936" y="2066035"/>
            <a:ext cx="249682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193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solicitaciones</a:t>
            </a:r>
            <a:r>
              <a:rPr dirty="0" sz="1800" spc="-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muy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severas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830248" y="2066035"/>
            <a:ext cx="394271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tanto</a:t>
            </a:r>
            <a:r>
              <a:rPr dirty="0" sz="18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interruptor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reactancia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como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8536" y="2340355"/>
            <a:ext cx="406654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para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resto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elementos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subestación.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29349" y="2717495"/>
            <a:ext cx="2717800" cy="25336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capacitor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acoplamiento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46641" y="2717495"/>
            <a:ext cx="5398135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es</a:t>
            </a:r>
            <a:r>
              <a:rPr dirty="0" sz="18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sensor</a:t>
            </a:r>
            <a:r>
              <a:rPr dirty="0" sz="18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18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conjunto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con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un</a:t>
            </a:r>
            <a:r>
              <a:rPr dirty="0" sz="18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cuadripolo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su</a:t>
            </a:r>
            <a:r>
              <a:rPr dirty="0" sz="18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base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29349" y="2991815"/>
            <a:ext cx="7515225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permite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detectar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pulsos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eléctricos</a:t>
            </a:r>
            <a:r>
              <a:rPr dirty="0" sz="18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descarga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parcial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atenuar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señal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red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29349" y="3266135"/>
            <a:ext cx="3158490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(sincronismo)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a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niveles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40B28"/>
                </a:solidFill>
                <a:latin typeface="Times New Roman"/>
                <a:cs typeface="Times New Roman"/>
              </a:rPr>
              <a:t>adecuados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374885" y="3266135"/>
            <a:ext cx="505523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Puede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ser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utilizado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mediciones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off-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line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18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on-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line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29349" y="3540455"/>
            <a:ext cx="421767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instalado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cada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salida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fase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máquina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224" y="4117178"/>
            <a:ext cx="3370133" cy="2670831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3831463" y="4483899"/>
            <a:ext cx="4636135" cy="253365"/>
          </a:xfrm>
          <a:custGeom>
            <a:avLst/>
            <a:gdLst/>
            <a:ahLst/>
            <a:cxnLst/>
            <a:rect l="l" t="t" r="r" b="b"/>
            <a:pathLst>
              <a:path w="4636134" h="253364">
                <a:moveTo>
                  <a:pt x="4636008" y="0"/>
                </a:moveTo>
                <a:lnTo>
                  <a:pt x="0" y="0"/>
                </a:lnTo>
                <a:lnTo>
                  <a:pt x="0" y="252984"/>
                </a:lnTo>
                <a:lnTo>
                  <a:pt x="4636008" y="252984"/>
                </a:lnTo>
                <a:lnTo>
                  <a:pt x="4636008" y="0"/>
                </a:lnTo>
                <a:close/>
              </a:path>
            </a:pathLst>
          </a:custGeom>
          <a:solidFill>
            <a:srgbClr val="D2E2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3831463" y="3935260"/>
            <a:ext cx="2222500" cy="25336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bobinas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bloqueo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053454" y="3935260"/>
            <a:ext cx="2007235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sirven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dirigir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las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831463" y="4209580"/>
            <a:ext cx="4674235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señales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comunicación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alta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las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818757" y="4442241"/>
            <a:ext cx="46050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líneas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deseadas,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bloqueando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demás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líneas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para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831463" y="4758220"/>
            <a:ext cx="2153920" cy="253365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evitar</a:t>
            </a:r>
            <a:r>
              <a:rPr dirty="0" sz="18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pérdidas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señal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984875" y="4758220"/>
            <a:ext cx="256349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montan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serie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una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831463" y="5032540"/>
            <a:ext cx="442595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línea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restringir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señal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onda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831463" y="5306860"/>
            <a:ext cx="4006850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portadora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alta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secciones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831463" y="5581180"/>
            <a:ext cx="2009139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adecuadas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línea.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9062" y="3013534"/>
            <a:ext cx="1778030" cy="177803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00876" y="3027282"/>
            <a:ext cx="1646969" cy="164696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28961" y="4883864"/>
            <a:ext cx="1870883" cy="1870883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9602063" y="2618295"/>
            <a:ext cx="1791335" cy="35369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7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bobinas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bloqueo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818757" y="5893715"/>
            <a:ext cx="568769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barras</a:t>
            </a:r>
            <a:r>
              <a:rPr dirty="0" sz="16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6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subestación</a:t>
            </a:r>
            <a:r>
              <a:rPr dirty="0" sz="16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eléctrica</a:t>
            </a:r>
            <a:r>
              <a:rPr dirty="0" sz="1600" spc="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16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conductores</a:t>
            </a:r>
            <a:r>
              <a:rPr dirty="0" sz="16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6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D35"/>
                </a:solidFill>
                <a:latin typeface="Times New Roman"/>
                <a:cs typeface="Times New Roman"/>
              </a:rPr>
              <a:t>conectan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circuitos</a:t>
            </a:r>
            <a:r>
              <a:rPr dirty="0" sz="16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eléctricos</a:t>
            </a:r>
            <a:r>
              <a:rPr dirty="0" sz="16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6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transportan</a:t>
            </a:r>
            <a:r>
              <a:rPr dirty="0" sz="16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electricidad.</a:t>
            </a:r>
            <a:r>
              <a:rPr dirty="0" sz="16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Están</a:t>
            </a:r>
            <a:r>
              <a:rPr dirty="0" sz="16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hechas</a:t>
            </a:r>
            <a:r>
              <a:rPr dirty="0" sz="16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001D35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materiales como cobre</a:t>
            </a:r>
            <a:r>
              <a:rPr dirty="0" sz="16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6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D35"/>
                </a:solidFill>
                <a:latin typeface="Times New Roman"/>
                <a:cs typeface="Times New Roman"/>
              </a:rPr>
              <a:t>aluminio.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8819" y="720958"/>
            <a:ext cx="31578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Sobretensiones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conmutación: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38819" y="995278"/>
            <a:ext cx="52012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motivos: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583415" y="1036929"/>
            <a:ext cx="570928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desconexión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dispositivos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electrónicos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51523" y="1289913"/>
            <a:ext cx="6149975" cy="2743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0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gran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maniobras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defectos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suministro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eléctrico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76361" y="1269598"/>
            <a:ext cx="48253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transitorias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sólo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producen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008111" y="3248190"/>
            <a:ext cx="2905125" cy="253365"/>
          </a:xfrm>
          <a:custGeom>
            <a:avLst/>
            <a:gdLst/>
            <a:ahLst/>
            <a:cxnLst/>
            <a:rect l="l" t="t" r="r" b="b"/>
            <a:pathLst>
              <a:path w="2905125" h="253364">
                <a:moveTo>
                  <a:pt x="2904744" y="0"/>
                </a:moveTo>
                <a:lnTo>
                  <a:pt x="0" y="0"/>
                </a:lnTo>
                <a:lnTo>
                  <a:pt x="0" y="252984"/>
                </a:lnTo>
                <a:lnTo>
                  <a:pt x="2904744" y="252984"/>
                </a:lnTo>
                <a:lnTo>
                  <a:pt x="290474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701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Unidad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2: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Efectos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alta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tensión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9284" y="2632497"/>
            <a:ext cx="5097773" cy="306956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319013" y="1543918"/>
            <a:ext cx="10945495" cy="468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4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distribución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habituales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cualquier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formada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metálicos,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telefonía,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comunicación,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medición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datos.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comunes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conmutaciones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maquinaria, </a:t>
            </a:r>
            <a:r>
              <a:rPr dirty="0" sz="1800">
                <a:latin typeface="Times New Roman"/>
                <a:cs typeface="Times New Roman"/>
              </a:rPr>
              <a:t>pero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destructivas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atmosféricas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Mecanismos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propagación</a:t>
            </a:r>
            <a:endParaRPr sz="1800">
              <a:latin typeface="Times New Roman"/>
              <a:cs typeface="Times New Roman"/>
            </a:endParaRPr>
          </a:p>
          <a:p>
            <a:pPr marL="12700" marR="538035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mecanismo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propagación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común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las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conmutación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conducción,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se </a:t>
            </a:r>
            <a:r>
              <a:rPr dirty="0" sz="1800">
                <a:latin typeface="Times New Roman"/>
                <a:cs typeface="Times New Roman"/>
              </a:rPr>
              <a:t>originan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mismas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suministro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eléctrico.</a:t>
            </a:r>
            <a:endParaRPr sz="1800">
              <a:latin typeface="Times New Roman"/>
              <a:cs typeface="Times New Roman"/>
            </a:endParaRPr>
          </a:p>
          <a:p>
            <a:pPr marL="12700" marR="5372735" indent="-635">
              <a:lnSpc>
                <a:spcPct val="100000"/>
              </a:lnSpc>
              <a:spcBef>
                <a:spcPts val="2005"/>
              </a:spcBef>
            </a:pP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La</a:t>
            </a:r>
            <a:r>
              <a:rPr dirty="0" sz="1800" spc="-4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94949"/>
                </a:solidFill>
                <a:latin typeface="Times New Roman"/>
                <a:cs typeface="Times New Roman"/>
              </a:rPr>
              <a:t>electrónica</a:t>
            </a:r>
            <a:r>
              <a:rPr dirty="0" sz="1800" spc="-55" b="1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94949"/>
                </a:solidFill>
                <a:latin typeface="Times New Roman"/>
                <a:cs typeface="Times New Roman"/>
              </a:rPr>
              <a:t>de</a:t>
            </a:r>
            <a:r>
              <a:rPr dirty="0" sz="1800" spc="-15" b="1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94949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30" b="1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rama</a:t>
            </a:r>
            <a:r>
              <a:rPr dirty="0" sz="1800" spc="-2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94949"/>
                </a:solidFill>
                <a:latin typeface="Times New Roman"/>
                <a:cs typeface="Times New Roman"/>
              </a:rPr>
              <a:t>ingeniería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4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enfoca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diseño,</a:t>
            </a:r>
            <a:r>
              <a:rPr dirty="0" sz="1800" spc="-1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análisis</a:t>
            </a:r>
            <a:r>
              <a:rPr dirty="0" sz="1800" spc="-4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aplicación</a:t>
            </a:r>
            <a:r>
              <a:rPr dirty="0" sz="1800" spc="-5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94949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dispositivos</a:t>
            </a:r>
            <a:r>
              <a:rPr dirty="0" sz="1800" spc="-4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electrónicos</a:t>
            </a:r>
            <a:r>
              <a:rPr dirty="0" sz="1800" spc="-5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controlan</a:t>
            </a:r>
            <a:r>
              <a:rPr dirty="0" sz="1800" spc="-4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convierten</a:t>
            </a:r>
            <a:r>
              <a:rPr dirty="0" sz="1800" spc="-6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94949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4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5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forma</a:t>
            </a:r>
            <a:r>
              <a:rPr dirty="0" sz="1800" spc="-3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eficiente.</a:t>
            </a:r>
            <a:r>
              <a:rPr dirty="0" sz="1800" spc="-6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Estos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dispositivos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electrónicos</a:t>
            </a:r>
            <a:r>
              <a:rPr dirty="0" sz="18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utilizados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control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energía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diversos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aplicaciones,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como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motores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eléctricos,</a:t>
            </a:r>
            <a:r>
              <a:rPr dirty="0" sz="1800" spc="-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iluminación,</a:t>
            </a:r>
            <a:r>
              <a:rPr dirty="0" sz="1800" spc="-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5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alimentación</a:t>
            </a:r>
            <a:r>
              <a:rPr dirty="0" sz="1800" spc="-7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eléctrica,</a:t>
            </a:r>
            <a:r>
              <a:rPr dirty="0" sz="1800" spc="-6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35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climatización,</a:t>
            </a:r>
            <a:r>
              <a:rPr dirty="0" sz="1800" spc="-7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94949"/>
                </a:solidFill>
                <a:latin typeface="Times New Roman"/>
                <a:cs typeface="Times New Roman"/>
              </a:rPr>
              <a:t>entre</a:t>
            </a:r>
            <a:r>
              <a:rPr dirty="0" sz="1800" spc="-4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94949"/>
                </a:solidFill>
                <a:latin typeface="Times New Roman"/>
                <a:cs typeface="Times New Roman"/>
              </a:rPr>
              <a:t>otros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762586" y="6653610"/>
            <a:ext cx="18415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sz="1000" spc="-25">
                <a:latin typeface="Lucida Sans Unicode"/>
                <a:cs typeface="Lucida Sans Unicode"/>
              </a:rPr>
              <a:t>92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292343" y="646307"/>
            <a:ext cx="11725275" cy="6033770"/>
            <a:chOff x="292343" y="646307"/>
            <a:chExt cx="11725275" cy="603377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344" y="646307"/>
              <a:ext cx="6910711" cy="177644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343" y="2411437"/>
              <a:ext cx="6108454" cy="426807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5757" y="2490025"/>
              <a:ext cx="5521616" cy="2937532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93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78739" y="6626066"/>
            <a:ext cx="312928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http://biblioteca.usac.edu.gt/tesis/08/08_0667_EA.pdf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21322" y="646937"/>
            <a:ext cx="6471920" cy="276225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75"/>
              </a:lnSpc>
            </a:pPr>
            <a:r>
              <a:rPr dirty="0" sz="1800" spc="-10">
                <a:solidFill>
                  <a:srgbClr val="FFFFFF"/>
                </a:solidFill>
                <a:latin typeface="Roboto"/>
                <a:cs typeface="Roboto"/>
              </a:rPr>
              <a:t>Registrador</a:t>
            </a:r>
            <a:r>
              <a:rPr dirty="0" sz="18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800">
                <a:solidFill>
                  <a:srgbClr val="FFFFFF"/>
                </a:solidFill>
                <a:latin typeface="Roboto"/>
                <a:cs typeface="Roboto"/>
              </a:rPr>
              <a:t>de</a:t>
            </a:r>
            <a:r>
              <a:rPr dirty="0" sz="18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Roboto"/>
                <a:cs typeface="Roboto"/>
              </a:rPr>
              <a:t>transitorios</a:t>
            </a:r>
            <a:r>
              <a:rPr dirty="0" sz="18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800">
                <a:solidFill>
                  <a:srgbClr val="FFFFFF"/>
                </a:solidFill>
                <a:latin typeface="Roboto"/>
                <a:cs typeface="Roboto"/>
              </a:rPr>
              <a:t>eléctricos</a:t>
            </a:r>
            <a:r>
              <a:rPr dirty="0" sz="1800" spc="-8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Roboto"/>
                <a:cs typeface="Roboto"/>
              </a:rPr>
              <a:t>OSCILOPERTURBÓGRAFO</a:t>
            </a:r>
            <a:endParaRPr sz="1800">
              <a:latin typeface="Roboto"/>
              <a:cs typeface="Roboto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21322" y="1067549"/>
            <a:ext cx="7183120" cy="3545204"/>
            <a:chOff x="321322" y="1067549"/>
            <a:chExt cx="7183120" cy="3545204"/>
          </a:xfrm>
        </p:grpSpPr>
        <p:sp>
          <p:nvSpPr>
            <p:cNvPr id="6" name="object 6" descr=""/>
            <p:cNvSpPr/>
            <p:nvPr/>
          </p:nvSpPr>
          <p:spPr>
            <a:xfrm>
              <a:off x="321322" y="1067549"/>
              <a:ext cx="2565400" cy="253365"/>
            </a:xfrm>
            <a:custGeom>
              <a:avLst/>
              <a:gdLst/>
              <a:ahLst/>
              <a:cxnLst/>
              <a:rect l="l" t="t" r="r" b="b"/>
              <a:pathLst>
                <a:path w="2565400" h="253365">
                  <a:moveTo>
                    <a:pt x="2564892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2564892" y="252984"/>
                  </a:lnTo>
                  <a:lnTo>
                    <a:pt x="2564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886214" y="1067549"/>
              <a:ext cx="2475230" cy="253365"/>
            </a:xfrm>
            <a:custGeom>
              <a:avLst/>
              <a:gdLst/>
              <a:ahLst/>
              <a:cxnLst/>
              <a:rect l="l" t="t" r="r" b="b"/>
              <a:pathLst>
                <a:path w="2475229" h="253365">
                  <a:moveTo>
                    <a:pt x="2474975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2474975" y="252984"/>
                  </a:lnTo>
                  <a:lnTo>
                    <a:pt x="2474975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1322" y="1067549"/>
              <a:ext cx="7183120" cy="3545204"/>
            </a:xfrm>
            <a:custGeom>
              <a:avLst/>
              <a:gdLst/>
              <a:ahLst/>
              <a:cxnLst/>
              <a:rect l="l" t="t" r="r" b="b"/>
              <a:pathLst>
                <a:path w="7183120" h="3545204">
                  <a:moveTo>
                    <a:pt x="1894319" y="3291840"/>
                  </a:moveTo>
                  <a:lnTo>
                    <a:pt x="0" y="3291840"/>
                  </a:lnTo>
                  <a:lnTo>
                    <a:pt x="0" y="3544824"/>
                  </a:lnTo>
                  <a:lnTo>
                    <a:pt x="1894319" y="3544824"/>
                  </a:lnTo>
                  <a:lnTo>
                    <a:pt x="1894319" y="3291840"/>
                  </a:lnTo>
                  <a:close/>
                </a:path>
                <a:path w="7183120" h="3545204">
                  <a:moveTo>
                    <a:pt x="1952244" y="3291840"/>
                  </a:moveTo>
                  <a:lnTo>
                    <a:pt x="1894332" y="3291840"/>
                  </a:lnTo>
                  <a:lnTo>
                    <a:pt x="1894332" y="3544824"/>
                  </a:lnTo>
                  <a:lnTo>
                    <a:pt x="1952244" y="3544824"/>
                  </a:lnTo>
                  <a:lnTo>
                    <a:pt x="1952244" y="3291840"/>
                  </a:lnTo>
                  <a:close/>
                </a:path>
                <a:path w="7183120" h="3545204">
                  <a:moveTo>
                    <a:pt x="2351519" y="822960"/>
                  </a:moveTo>
                  <a:lnTo>
                    <a:pt x="0" y="822960"/>
                  </a:lnTo>
                  <a:lnTo>
                    <a:pt x="0" y="1075944"/>
                  </a:lnTo>
                  <a:lnTo>
                    <a:pt x="2351519" y="1075944"/>
                  </a:lnTo>
                  <a:lnTo>
                    <a:pt x="2351519" y="822960"/>
                  </a:lnTo>
                  <a:close/>
                </a:path>
                <a:path w="7183120" h="3545204">
                  <a:moveTo>
                    <a:pt x="4358640" y="1920240"/>
                  </a:moveTo>
                  <a:lnTo>
                    <a:pt x="0" y="1920240"/>
                  </a:lnTo>
                  <a:lnTo>
                    <a:pt x="0" y="2173236"/>
                  </a:lnTo>
                  <a:lnTo>
                    <a:pt x="4358640" y="2173236"/>
                  </a:lnTo>
                  <a:lnTo>
                    <a:pt x="4358640" y="1920240"/>
                  </a:lnTo>
                  <a:close/>
                </a:path>
                <a:path w="7183120" h="3545204">
                  <a:moveTo>
                    <a:pt x="5201412" y="2468880"/>
                  </a:moveTo>
                  <a:lnTo>
                    <a:pt x="0" y="2468880"/>
                  </a:lnTo>
                  <a:lnTo>
                    <a:pt x="0" y="2721876"/>
                  </a:lnTo>
                  <a:lnTo>
                    <a:pt x="5201412" y="2721876"/>
                  </a:lnTo>
                  <a:lnTo>
                    <a:pt x="5201412" y="2468880"/>
                  </a:lnTo>
                  <a:close/>
                </a:path>
                <a:path w="7183120" h="3545204">
                  <a:moveTo>
                    <a:pt x="5269979" y="3017520"/>
                  </a:moveTo>
                  <a:lnTo>
                    <a:pt x="0" y="3017520"/>
                  </a:lnTo>
                  <a:lnTo>
                    <a:pt x="0" y="3270504"/>
                  </a:lnTo>
                  <a:lnTo>
                    <a:pt x="5269979" y="3270504"/>
                  </a:lnTo>
                  <a:lnTo>
                    <a:pt x="5269979" y="3017520"/>
                  </a:lnTo>
                  <a:close/>
                </a:path>
                <a:path w="7183120" h="3545204">
                  <a:moveTo>
                    <a:pt x="6512052" y="1097280"/>
                  </a:moveTo>
                  <a:lnTo>
                    <a:pt x="0" y="1097280"/>
                  </a:lnTo>
                  <a:lnTo>
                    <a:pt x="0" y="1350264"/>
                  </a:lnTo>
                  <a:lnTo>
                    <a:pt x="6512052" y="1350264"/>
                  </a:lnTo>
                  <a:lnTo>
                    <a:pt x="6512052" y="1097280"/>
                  </a:lnTo>
                  <a:close/>
                </a:path>
                <a:path w="7183120" h="3545204">
                  <a:moveTo>
                    <a:pt x="6679692" y="274320"/>
                  </a:moveTo>
                  <a:lnTo>
                    <a:pt x="0" y="274320"/>
                  </a:lnTo>
                  <a:lnTo>
                    <a:pt x="0" y="527304"/>
                  </a:lnTo>
                  <a:lnTo>
                    <a:pt x="6679692" y="527304"/>
                  </a:lnTo>
                  <a:lnTo>
                    <a:pt x="6679692" y="274320"/>
                  </a:lnTo>
                  <a:close/>
                </a:path>
                <a:path w="7183120" h="3545204">
                  <a:moveTo>
                    <a:pt x="6830568" y="2743200"/>
                  </a:moveTo>
                  <a:lnTo>
                    <a:pt x="0" y="2743200"/>
                  </a:lnTo>
                  <a:lnTo>
                    <a:pt x="0" y="2996184"/>
                  </a:lnTo>
                  <a:lnTo>
                    <a:pt x="6830568" y="2996184"/>
                  </a:lnTo>
                  <a:lnTo>
                    <a:pt x="6830568" y="2743200"/>
                  </a:lnTo>
                  <a:close/>
                </a:path>
                <a:path w="7183120" h="3545204">
                  <a:moveTo>
                    <a:pt x="6934200" y="2194560"/>
                  </a:moveTo>
                  <a:lnTo>
                    <a:pt x="0" y="2194560"/>
                  </a:lnTo>
                  <a:lnTo>
                    <a:pt x="0" y="2447544"/>
                  </a:lnTo>
                  <a:lnTo>
                    <a:pt x="6934200" y="2447544"/>
                  </a:lnTo>
                  <a:lnTo>
                    <a:pt x="6934200" y="2194560"/>
                  </a:lnTo>
                  <a:close/>
                </a:path>
                <a:path w="7183120" h="3545204">
                  <a:moveTo>
                    <a:pt x="6935724" y="1371600"/>
                  </a:moveTo>
                  <a:lnTo>
                    <a:pt x="0" y="1371600"/>
                  </a:lnTo>
                  <a:lnTo>
                    <a:pt x="0" y="1624596"/>
                  </a:lnTo>
                  <a:lnTo>
                    <a:pt x="6935724" y="1624596"/>
                  </a:lnTo>
                  <a:lnTo>
                    <a:pt x="6935724" y="1371600"/>
                  </a:lnTo>
                  <a:close/>
                </a:path>
                <a:path w="7183120" h="3545204">
                  <a:moveTo>
                    <a:pt x="7092696" y="0"/>
                  </a:moveTo>
                  <a:lnTo>
                    <a:pt x="5039868" y="0"/>
                  </a:lnTo>
                  <a:lnTo>
                    <a:pt x="5039868" y="252996"/>
                  </a:lnTo>
                  <a:lnTo>
                    <a:pt x="7092696" y="252996"/>
                  </a:lnTo>
                  <a:lnTo>
                    <a:pt x="7092696" y="0"/>
                  </a:lnTo>
                  <a:close/>
                </a:path>
                <a:path w="7183120" h="3545204">
                  <a:moveTo>
                    <a:pt x="7162800" y="1645920"/>
                  </a:moveTo>
                  <a:lnTo>
                    <a:pt x="0" y="1645920"/>
                  </a:lnTo>
                  <a:lnTo>
                    <a:pt x="0" y="1898904"/>
                  </a:lnTo>
                  <a:lnTo>
                    <a:pt x="7162800" y="1898904"/>
                  </a:lnTo>
                  <a:lnTo>
                    <a:pt x="7162800" y="1645920"/>
                  </a:lnTo>
                  <a:close/>
                </a:path>
                <a:path w="7183120" h="3545204">
                  <a:moveTo>
                    <a:pt x="7182612" y="548640"/>
                  </a:moveTo>
                  <a:lnTo>
                    <a:pt x="0" y="548640"/>
                  </a:lnTo>
                  <a:lnTo>
                    <a:pt x="0" y="801636"/>
                  </a:lnTo>
                  <a:lnTo>
                    <a:pt x="7182612" y="801636"/>
                  </a:lnTo>
                  <a:lnTo>
                    <a:pt x="7182612" y="5486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58557" y="1180305"/>
            <a:ext cx="4358816" cy="316740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308621" y="1025892"/>
            <a:ext cx="11482705" cy="5408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3514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suele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usar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equipos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control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calidad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medida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consumo, </a:t>
            </a:r>
            <a:r>
              <a:rPr dirty="0" sz="1800">
                <a:latin typeface="Times New Roman"/>
                <a:cs typeface="Times New Roman"/>
              </a:rPr>
              <a:t>análisis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etc.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mejor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dato/s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cuando</a:t>
            </a:r>
            <a:r>
              <a:rPr dirty="0" sz="1800" spc="-25">
                <a:latin typeface="Times New Roman"/>
                <a:cs typeface="Times New Roman"/>
              </a:rPr>
              <a:t> se </a:t>
            </a:r>
            <a:r>
              <a:rPr dirty="0" sz="1800">
                <a:latin typeface="Times New Roman"/>
                <a:cs typeface="Times New Roman"/>
              </a:rPr>
              <a:t>produce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excepcional,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queremos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tener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guardado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transitorio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posterior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análisis.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análisis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huecos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aerogeneradores.</a:t>
            </a:r>
            <a:endParaRPr sz="1800">
              <a:latin typeface="Times New Roman"/>
              <a:cs typeface="Times New Roman"/>
            </a:endParaRPr>
          </a:p>
          <a:p>
            <a:pPr marL="12700" marR="435292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claro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PMT,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permite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grabar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regularmente,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los </a:t>
            </a:r>
            <a:r>
              <a:rPr dirty="0" sz="1800">
                <a:latin typeface="Times New Roman"/>
                <a:cs typeface="Times New Roman"/>
              </a:rPr>
              <a:t>datos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reactiva,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armónicos,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interarmónicos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etc.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además </a:t>
            </a:r>
            <a:r>
              <a:rPr dirty="0" sz="1800">
                <a:latin typeface="Times New Roman"/>
                <a:cs typeface="Times New Roman"/>
              </a:rPr>
              <a:t>registrar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eventualmente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transitorios.</a:t>
            </a:r>
            <a:endParaRPr sz="1800">
              <a:latin typeface="Times New Roman"/>
              <a:cs typeface="Times New Roman"/>
            </a:endParaRPr>
          </a:p>
          <a:p>
            <a:pPr marL="12700" marR="4584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Aunque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“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sólo”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algunos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kHz,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algunos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considerar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como </a:t>
            </a:r>
            <a:r>
              <a:rPr dirty="0" sz="1800">
                <a:latin typeface="Times New Roman"/>
                <a:cs typeface="Times New Roman"/>
              </a:rPr>
              <a:t>fenómenos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transitorios.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llama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equipos </a:t>
            </a:r>
            <a:r>
              <a:rPr dirty="0" sz="1800" spc="-20">
                <a:latin typeface="Times New Roman"/>
                <a:cs typeface="Times New Roman"/>
              </a:rPr>
              <a:t>OSCILOPERTURBÓGRAFO.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También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llama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registro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transitorios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a </a:t>
            </a:r>
            <a:r>
              <a:rPr dirty="0" sz="1800">
                <a:latin typeface="Times New Roman"/>
                <a:cs typeface="Times New Roman"/>
              </a:rPr>
              <a:t>fenómenos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tampoco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rápidos,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llamados osciloperturbografos.</a:t>
            </a:r>
            <a:endParaRPr sz="1800">
              <a:latin typeface="Times New Roman"/>
              <a:cs typeface="Times New Roman"/>
            </a:endParaRPr>
          </a:p>
          <a:p>
            <a:pPr marL="13970" marR="713105">
              <a:lnSpc>
                <a:spcPct val="100000"/>
              </a:lnSpc>
              <a:spcBef>
                <a:spcPts val="1295"/>
              </a:spcBef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PMT</a:t>
            </a:r>
            <a:r>
              <a:rPr dirty="0" sz="18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registra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datos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potencia,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armónicos,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interarmónicos,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otros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parámetros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eléctricos.</a:t>
            </a:r>
            <a:r>
              <a:rPr dirty="0" sz="1800" spc="-7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registrar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transitorios,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huecos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aerogeneradores.</a:t>
            </a:r>
            <a:endParaRPr sz="1800">
              <a:latin typeface="Times New Roman"/>
              <a:cs typeface="Times New Roman"/>
            </a:endParaRPr>
          </a:p>
          <a:p>
            <a:pPr marL="13970" marR="5080">
              <a:lnSpc>
                <a:spcPct val="100000"/>
              </a:lnSpc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equipos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registro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transitorios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eléctricos,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llamados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osciloperturbógrafos,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se</a:t>
            </a:r>
            <a:r>
              <a:rPr dirty="0" sz="1800" spc="-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utilizan</a:t>
            </a:r>
            <a:r>
              <a:rPr dirty="0" sz="18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equipos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 control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calidad</a:t>
            </a:r>
            <a:r>
              <a:rPr dirty="0" sz="18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eléctrica,</a:t>
            </a:r>
            <a:r>
              <a:rPr dirty="0" sz="1800" spc="-5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medida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consumo,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análisis</a:t>
            </a:r>
            <a:r>
              <a:rPr dirty="0" sz="18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3970" marR="981710" indent="-635">
              <a:lnSpc>
                <a:spcPct val="100000"/>
              </a:lnSpc>
              <a:spcBef>
                <a:spcPts val="50"/>
              </a:spcBef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osciloperturbógrafos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graban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fallas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ocurren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eléctrico.</a:t>
            </a:r>
            <a:r>
              <a:rPr dirty="0" sz="1800" spc="-6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utilizan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registrar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fenómenos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transitorios,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excepcionales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desean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guardar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posterior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análisis.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94</a:t>
            </a:fld>
          </a:p>
        </p:txBody>
      </p:sp>
      <p:sp>
        <p:nvSpPr>
          <p:cNvPr id="12" name="object 12" descr=""/>
          <p:cNvSpPr txBox="1"/>
          <p:nvPr/>
        </p:nvSpPr>
        <p:spPr>
          <a:xfrm>
            <a:off x="253362" y="6652709"/>
            <a:ext cx="635952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https://sensores-de-medida.es/catalogo/registrador-de-transitorios-electricos-osciloperturbografo/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90582" y="719287"/>
            <a:ext cx="1139952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45">
                <a:latin typeface="Times New Roman"/>
                <a:cs typeface="Times New Roman"/>
              </a:rPr>
              <a:t>SEP,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distintas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dependen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factores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externos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diseño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 spc="-20">
                <a:latin typeface="Times New Roman"/>
                <a:cs typeface="Times New Roman"/>
              </a:rPr>
              <a:t>red.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3275" y="1678393"/>
            <a:ext cx="1114552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sufren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esfuerzos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dieléctricos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funcionamiento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SEP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03275" y="1983193"/>
            <a:ext cx="1024445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efecto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solicitaciones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minimizadas,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permitir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3275" y="2287993"/>
            <a:ext cx="536321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confiabilidad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aceptable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sistema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652856" y="2243790"/>
            <a:ext cx="895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5311" y="3508973"/>
            <a:ext cx="34925" cy="17145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2730" y="3508973"/>
            <a:ext cx="34925" cy="17145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290582" y="2548691"/>
            <a:ext cx="11436985" cy="1798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energización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desenergización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líneas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transmisión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SEP.</a:t>
            </a:r>
            <a:endParaRPr sz="2000">
              <a:latin typeface="Times New Roman"/>
              <a:cs typeface="Times New Roman"/>
            </a:endParaRPr>
          </a:p>
          <a:p>
            <a:pPr marL="73025">
              <a:lnSpc>
                <a:spcPts val="2155"/>
              </a:lnSpc>
              <a:spcBef>
                <a:spcPts val="2205"/>
              </a:spcBef>
            </a:pPr>
            <a:r>
              <a:rPr dirty="0" sz="1800" spc="-250" b="1">
                <a:solidFill>
                  <a:srgbClr val="0000FF"/>
                </a:solidFill>
                <a:latin typeface="Tahoma"/>
                <a:cs typeface="Tahoma"/>
              </a:rPr>
              <a:t>SOBREVOLTAJES</a:t>
            </a:r>
            <a:r>
              <a:rPr dirty="0" sz="1800" spc="-95" b="1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dirty="0" sz="1800" spc="-240" b="1">
                <a:solidFill>
                  <a:srgbClr val="0000FF"/>
                </a:solidFill>
                <a:latin typeface="Tahoma"/>
                <a:cs typeface="Tahoma"/>
              </a:rPr>
              <a:t>Y</a:t>
            </a:r>
            <a:r>
              <a:rPr dirty="0" sz="1800" spc="-45" b="1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dirty="0" sz="1800" spc="-254" b="1">
                <a:solidFill>
                  <a:srgbClr val="0000FF"/>
                </a:solidFill>
                <a:latin typeface="Tahoma"/>
                <a:cs typeface="Tahoma"/>
              </a:rPr>
              <a:t>TRANS</a:t>
            </a:r>
            <a:r>
              <a:rPr dirty="0" sz="1800" b="1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dirty="0" sz="1800" spc="-295" b="1">
                <a:solidFill>
                  <a:srgbClr val="0000FF"/>
                </a:solidFill>
                <a:latin typeface="Tahoma"/>
                <a:cs typeface="Tahoma"/>
              </a:rPr>
              <a:t>TOR</a:t>
            </a:r>
            <a:r>
              <a:rPr dirty="0" sz="1800" spc="5" b="1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dirty="0" sz="1800" spc="-280" b="1">
                <a:solidFill>
                  <a:srgbClr val="0000FF"/>
                </a:solidFill>
                <a:latin typeface="Tahoma"/>
                <a:cs typeface="Tahoma"/>
              </a:rPr>
              <a:t>OS</a:t>
            </a:r>
            <a:endParaRPr sz="1800">
              <a:latin typeface="Tahoma"/>
              <a:cs typeface="Tahoma"/>
            </a:endParaRPr>
          </a:p>
          <a:p>
            <a:pPr marL="73025" marR="262890">
              <a:lnSpc>
                <a:spcPts val="2400"/>
              </a:lnSpc>
              <a:spcBef>
                <a:spcPts val="75"/>
              </a:spcBef>
            </a:pP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sobrevoltaje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voltaje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anormal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existente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fase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fases,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cuyo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valor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pico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superior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al </a:t>
            </a:r>
            <a:r>
              <a:rPr dirty="0" sz="2000">
                <a:latin typeface="Times New Roman"/>
                <a:cs typeface="Times New Roman"/>
              </a:rPr>
              <a:t>valor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pico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máximo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voltaje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normal.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Según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Norma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IEC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60071-2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[39]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sobrevoltajes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95</a:t>
            </a:fld>
          </a:p>
        </p:txBody>
      </p:sp>
      <p:sp>
        <p:nvSpPr>
          <p:cNvPr id="20" name="object 20" descr=""/>
          <p:cNvSpPr txBox="1"/>
          <p:nvPr/>
        </p:nvSpPr>
        <p:spPr>
          <a:xfrm>
            <a:off x="78739" y="6582728"/>
            <a:ext cx="837501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https://biblus.us.es/bibing/proyectos/abreproy/70611/fichero/09++C6+Transitorios+electromagn%C3%A9ticos+por+maniobras.pdf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0967" y="4321720"/>
            <a:ext cx="99294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clasifican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acuerdo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sobrevoltajes:</a:t>
            </a:r>
            <a:r>
              <a:rPr dirty="0" sz="2000" spc="-5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</a:t>
            </a:r>
            <a:r>
              <a:rPr dirty="0" sz="2000" spc="-2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baja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frecuencia</a:t>
            </a:r>
            <a:r>
              <a:rPr dirty="0" sz="2000" spc="-3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y</a:t>
            </a:r>
            <a:r>
              <a:rPr dirty="0" sz="2000" spc="-1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transitorios</a:t>
            </a:r>
            <a:r>
              <a:rPr dirty="0" sz="2000" spc="-1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327576" y="4366221"/>
            <a:ext cx="69088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3664" y="4671021"/>
            <a:ext cx="1205865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Figuras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6.1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56316" y="4626621"/>
            <a:ext cx="92417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muestran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clasificación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onda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tiempos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sobretensiones.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0712" y="4931521"/>
            <a:ext cx="2095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01408" y="4975821"/>
            <a:ext cx="1656714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Figura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6.2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245015" y="4931521"/>
            <a:ext cx="80454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muestra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clasificación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según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duración.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325" y="1052842"/>
            <a:ext cx="9573283" cy="535509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96</a:t>
            </a:fld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202783" y="1079413"/>
            <a:ext cx="11786870" cy="3811904"/>
            <a:chOff x="202783" y="1079413"/>
            <a:chExt cx="11786870" cy="3811904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783" y="1079413"/>
              <a:ext cx="5477087" cy="381176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3143" y="1079413"/>
              <a:ext cx="6266062" cy="169151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81523" y="5080433"/>
            <a:ext cx="48964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Cada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tipo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sobrevoltaje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está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dentro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gama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frecuencias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determinada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caracteriza,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como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muestra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Cuadro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6.1.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888149" y="2782229"/>
            <a:ext cx="53359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Además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cada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transitorio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en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rango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frecuencia,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muestra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Cuadro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6.2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80518" y="3810952"/>
            <a:ext cx="5140983" cy="2749821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97</a:t>
            </a:fld>
          </a:p>
        </p:txBody>
      </p:sp>
      <p:sp>
        <p:nvSpPr>
          <p:cNvPr id="11" name="object 11" descr=""/>
          <p:cNvSpPr txBox="1"/>
          <p:nvPr/>
        </p:nvSpPr>
        <p:spPr>
          <a:xfrm>
            <a:off x="150309" y="6612704"/>
            <a:ext cx="837501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https://biblus.us.es/bibing/proyectos/abreproy/70611/fichero/09++C6+Transitorios+electromagn%C3%A9ticos+por+maniobras.pdf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044" y="2494165"/>
            <a:ext cx="4735925" cy="261837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42893" y="847274"/>
            <a:ext cx="11022965" cy="465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4.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4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maniobra</a:t>
            </a:r>
            <a:endParaRPr sz="2400">
              <a:latin typeface="Times New Roman"/>
              <a:cs typeface="Times New Roman"/>
            </a:endParaRPr>
          </a:p>
          <a:p>
            <a:pPr marL="52069" marR="5080">
              <a:lnSpc>
                <a:spcPct val="100000"/>
              </a:lnSpc>
              <a:spcBef>
                <a:spcPts val="1705"/>
              </a:spcBef>
            </a:pP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Las</a:t>
            </a:r>
            <a:r>
              <a:rPr dirty="0" sz="1800" spc="-4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sobretensiones</a:t>
            </a:r>
            <a:r>
              <a:rPr dirty="0" sz="1800" spc="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de</a:t>
            </a:r>
            <a:r>
              <a:rPr dirty="0" sz="1800" spc="-3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maniobra</a:t>
            </a:r>
            <a:r>
              <a:rPr dirty="0" sz="1800" spc="-1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se</a:t>
            </a:r>
            <a:r>
              <a:rPr dirty="0" sz="18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presentan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ante</a:t>
            </a:r>
            <a:r>
              <a:rPr dirty="0" sz="18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los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cambios</a:t>
            </a:r>
            <a:r>
              <a:rPr dirty="0" sz="1800" spc="-1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bruscos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de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configuración</a:t>
            </a:r>
            <a:r>
              <a:rPr dirty="0" sz="1800" spc="-1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de</a:t>
            </a:r>
            <a:r>
              <a:rPr dirty="0" sz="18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la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red,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asociadas</a:t>
            </a:r>
            <a:r>
              <a:rPr dirty="0" sz="1800" spc="-1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cierres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y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aperturas</a:t>
            </a:r>
            <a:r>
              <a:rPr dirty="0" sz="1800" spc="-1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de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interruptores</a:t>
            </a:r>
            <a:r>
              <a:rPr dirty="0" sz="1800" spc="-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o</a:t>
            </a:r>
            <a:r>
              <a:rPr dirty="0" sz="18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</a:t>
            </a:r>
            <a:r>
              <a:rPr dirty="0" sz="18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fallas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.</a:t>
            </a:r>
            <a:r>
              <a:rPr dirty="0" sz="1800" spc="-2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Se</a:t>
            </a:r>
            <a:r>
              <a:rPr dirty="0" sz="1800" spc="-3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trata</a:t>
            </a:r>
            <a:r>
              <a:rPr dirty="0" sz="1800" spc="-3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de</a:t>
            </a:r>
            <a:r>
              <a:rPr dirty="0" sz="1800" spc="-3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rápidos</a:t>
            </a:r>
            <a:r>
              <a:rPr dirty="0" sz="1800" spc="-1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transitorios,</a:t>
            </a:r>
            <a:r>
              <a:rPr dirty="0" sz="1800" spc="-1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que</a:t>
            </a:r>
            <a:r>
              <a:rPr dirty="0" sz="1800" spc="-2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dependen</a:t>
            </a:r>
            <a:r>
              <a:rPr dirty="0" sz="1800" spc="-1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1F2023"/>
                </a:solidFill>
                <a:latin typeface="Arial MT"/>
                <a:cs typeface="Arial MT"/>
              </a:rPr>
              <a:t>de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la</a:t>
            </a:r>
            <a:r>
              <a:rPr dirty="0" sz="1800" spc="-3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configuración</a:t>
            </a:r>
            <a:r>
              <a:rPr dirty="0" sz="1800" spc="-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de</a:t>
            </a:r>
            <a:r>
              <a:rPr dirty="0" sz="1800" spc="-3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la</a:t>
            </a:r>
            <a:r>
              <a:rPr dirty="0" sz="1800" spc="-3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red</a:t>
            </a:r>
            <a:r>
              <a:rPr dirty="0" sz="1800" spc="-2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y</a:t>
            </a:r>
            <a:r>
              <a:rPr dirty="0" sz="1800" spc="-4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de</a:t>
            </a:r>
            <a:r>
              <a:rPr dirty="0" sz="1800" spc="-2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otras</a:t>
            </a:r>
            <a:r>
              <a:rPr dirty="0" sz="1800" spc="-3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circunstancias</a:t>
            </a:r>
            <a:r>
              <a:rPr dirty="0" sz="1800" spc="-1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que</a:t>
            </a:r>
            <a:r>
              <a:rPr dirty="0" sz="1800" spc="-2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obligan</a:t>
            </a:r>
            <a:r>
              <a:rPr dirty="0" sz="1800" spc="-10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a</a:t>
            </a:r>
            <a:r>
              <a:rPr dirty="0" sz="1800" spc="-3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1F2023"/>
                </a:solidFill>
                <a:latin typeface="Arial MT"/>
                <a:cs typeface="Arial MT"/>
              </a:rPr>
              <a:t>considerarlos</a:t>
            </a:r>
            <a:r>
              <a:rPr dirty="0" sz="1800" spc="-5">
                <a:solidFill>
                  <a:srgbClr val="1F2023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1F2023"/>
                </a:solidFill>
                <a:latin typeface="Arial MT"/>
                <a:cs typeface="Arial MT"/>
              </a:rPr>
              <a:t>aleatorios.</a:t>
            </a:r>
            <a:endParaRPr sz="1800">
              <a:latin typeface="Arial MT"/>
              <a:cs typeface="Arial MT"/>
            </a:endParaRPr>
          </a:p>
          <a:p>
            <a:pPr marL="51435" marR="5157470">
              <a:lnSpc>
                <a:spcPct val="100000"/>
              </a:lnSpc>
              <a:spcBef>
                <a:spcPts val="790"/>
              </a:spcBef>
            </a:pP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Una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sobretensión</a:t>
            </a:r>
            <a:r>
              <a:rPr dirty="0" sz="1800" spc="-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transitoria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se</a:t>
            </a:r>
            <a:r>
              <a:rPr dirty="0" sz="1800" spc="-4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produce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cuando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hay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un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aumento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rápido</a:t>
            </a:r>
            <a:r>
              <a:rPr dirty="0" sz="1800" spc="-1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 spc="-210">
                <a:solidFill>
                  <a:srgbClr val="040B28"/>
                </a:solidFill>
                <a:latin typeface="Arial MT"/>
                <a:cs typeface="Arial MT"/>
              </a:rPr>
              <a:t>(</a:t>
            </a:r>
            <a:r>
              <a:rPr dirty="0" sz="1800" spc="-210">
                <a:solidFill>
                  <a:srgbClr val="040B28"/>
                </a:solidFill>
                <a:latin typeface="SimSun-ExtB"/>
                <a:cs typeface="SimSun-ExtB"/>
              </a:rPr>
              <a:t>μs</a:t>
            </a:r>
            <a:r>
              <a:rPr dirty="0" sz="1800" spc="-210">
                <a:solidFill>
                  <a:srgbClr val="040B28"/>
                </a:solidFill>
                <a:latin typeface="Arial MT"/>
                <a:cs typeface="Arial MT"/>
              </a:rPr>
              <a:t>)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 y</a:t>
            </a:r>
            <a:r>
              <a:rPr dirty="0" sz="1800" spc="-1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elevado de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la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tensión</a:t>
            </a:r>
            <a:r>
              <a:rPr dirty="0" sz="1800" spc="-1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en</a:t>
            </a:r>
            <a:r>
              <a:rPr dirty="0" sz="1800" spc="-1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una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red,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que</a:t>
            </a:r>
            <a:r>
              <a:rPr dirty="0" sz="18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puede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llegar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a</a:t>
            </a:r>
            <a:r>
              <a:rPr dirty="0" sz="1800" spc="-4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varios</a:t>
            </a:r>
            <a:r>
              <a:rPr dirty="0" sz="1800" spc="-20">
                <a:solidFill>
                  <a:srgbClr val="040B28"/>
                </a:solidFill>
                <a:latin typeface="Arial MT"/>
                <a:cs typeface="Arial MT"/>
              </a:rPr>
              <a:t> kV</a:t>
            </a:r>
            <a:r>
              <a:rPr dirty="0" sz="1800" spc="-20">
                <a:solidFill>
                  <a:srgbClr val="4D5155"/>
                </a:solidFill>
                <a:latin typeface="Arial MT"/>
                <a:cs typeface="Arial MT"/>
              </a:rPr>
              <a:t>.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Se</a:t>
            </a:r>
            <a:r>
              <a:rPr dirty="0" sz="1800" spc="-4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producen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por</a:t>
            </a:r>
            <a:r>
              <a:rPr dirty="0" sz="1800" spc="-2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descargas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atmosféricas</a:t>
            </a:r>
            <a:r>
              <a:rPr dirty="0" sz="1800" spc="-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en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la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mayoría de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casos,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aunque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a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veces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ocurre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por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conmutaciones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4D5155"/>
                </a:solidFill>
                <a:latin typeface="Arial MT"/>
                <a:cs typeface="Arial MT"/>
              </a:rPr>
              <a:t>red.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¿Qué</a:t>
            </a:r>
            <a:r>
              <a:rPr dirty="0" sz="1800" spc="-5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daños</a:t>
            </a:r>
            <a:r>
              <a:rPr dirty="0" sz="1800" spc="-5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causan</a:t>
            </a:r>
            <a:r>
              <a:rPr dirty="0" sz="1800" spc="-20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las</a:t>
            </a:r>
            <a:r>
              <a:rPr dirty="0" sz="1800" spc="-40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sobretensiones</a:t>
            </a:r>
            <a:r>
              <a:rPr dirty="0" sz="1800" spc="-4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F2023"/>
                </a:solidFill>
                <a:latin typeface="Arial"/>
                <a:cs typeface="Arial"/>
              </a:rPr>
              <a:t>transitorias?</a:t>
            </a:r>
            <a:endParaRPr sz="1800">
              <a:latin typeface="Arial"/>
              <a:cs typeface="Arial"/>
            </a:endParaRPr>
          </a:p>
          <a:p>
            <a:pPr marL="12700" marR="4704715" indent="-635">
              <a:lnSpc>
                <a:spcPct val="100000"/>
              </a:lnSpc>
            </a:pP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Las</a:t>
            </a:r>
            <a:r>
              <a:rPr dirty="0" sz="1800" spc="-4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sobretensiones</a:t>
            </a:r>
            <a:r>
              <a:rPr dirty="0" sz="1800" spc="-1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40B28"/>
                </a:solidFill>
                <a:latin typeface="Arial MT"/>
                <a:cs typeface="Arial MT"/>
              </a:rPr>
              <a:t>transitorias</a:t>
            </a:r>
            <a:r>
              <a:rPr dirty="0" sz="18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800" spc="-5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gran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magnitud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pueden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dañar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componentes,</a:t>
            </a:r>
            <a:r>
              <a:rPr dirty="0" sz="1800" spc="-2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placas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circuitos,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etc.</a:t>
            </a:r>
            <a:r>
              <a:rPr dirty="0" sz="1800" spc="-4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Llegando</a:t>
            </a:r>
            <a:r>
              <a:rPr dirty="0" sz="1800" spc="-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incluso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a</a:t>
            </a:r>
            <a:r>
              <a:rPr dirty="0" sz="1800" spc="-4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quemarlas,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pudiendo</a:t>
            </a:r>
            <a:r>
              <a:rPr dirty="0" sz="1800" spc="-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provocar</a:t>
            </a:r>
            <a:r>
              <a:rPr dirty="0" sz="1800" spc="-2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la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destrucción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del</a:t>
            </a:r>
            <a:r>
              <a:rPr dirty="0" sz="1800" spc="-2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equipo</a:t>
            </a:r>
            <a:r>
              <a:rPr dirty="0" sz="1800" spc="-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y</a:t>
            </a:r>
            <a:r>
              <a:rPr dirty="0" sz="1800" spc="-4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la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instalación</a:t>
            </a:r>
            <a:r>
              <a:rPr dirty="0" sz="1800" spc="-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eléctrica,</a:t>
            </a:r>
            <a:r>
              <a:rPr dirty="0" sz="1800" spc="-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así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como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muy</a:t>
            </a:r>
            <a:r>
              <a:rPr dirty="0" sz="18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probablemente</a:t>
            </a:r>
            <a:r>
              <a:rPr dirty="0" sz="1800" spc="-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el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foco</a:t>
            </a:r>
            <a:r>
              <a:rPr dirty="0" sz="18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de </a:t>
            </a:r>
            <a:r>
              <a:rPr dirty="0" sz="1800">
                <a:solidFill>
                  <a:srgbClr val="4D5155"/>
                </a:solidFill>
                <a:latin typeface="Arial MT"/>
                <a:cs typeface="Arial MT"/>
              </a:rPr>
              <a:t>un</a:t>
            </a:r>
            <a:r>
              <a:rPr dirty="0" sz="18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Arial MT"/>
                <a:cs typeface="Arial MT"/>
              </a:rPr>
              <a:t>incendio.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090"/>
              </a:lnSpc>
            </a:pPr>
            <a:fld id="{81D60167-4931-47E6-BA6A-407CBD079E47}" type="slidenum">
              <a:rPr dirty="0" spc="-25"/>
              <a:t>98</a:t>
            </a:fld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3245" y="82722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754740" y="6543961"/>
            <a:ext cx="184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99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8739" y="6654594"/>
            <a:ext cx="670687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https://biblus.us.es/bibing/proyectos/abreproy/70611/fichero/09++C6+Transitorios+electromagn%C3%A9ticos+por+maniobras.pdf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02150" y="488876"/>
            <a:ext cx="11135360" cy="5386070"/>
          </a:xfrm>
          <a:prstGeom prst="rect">
            <a:avLst/>
          </a:prstGeom>
        </p:spPr>
        <p:txBody>
          <a:bodyPr wrap="square" lIns="0" tIns="173990" rIns="0" bIns="0" rtlCol="0" vert="horz">
            <a:spAutoFit/>
          </a:bodyPr>
          <a:lstStyle/>
          <a:p>
            <a:pPr algn="just" marL="59690">
              <a:lnSpc>
                <a:spcPct val="100000"/>
              </a:lnSpc>
              <a:spcBef>
                <a:spcPts val="137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4.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4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maniobra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1070"/>
              </a:spcBef>
            </a:pPr>
            <a:r>
              <a:rPr dirty="0" sz="2000">
                <a:latin typeface="Times New Roman"/>
                <a:cs typeface="Times New Roman"/>
              </a:rPr>
              <a:t>Técnicas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sobrevoltajes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SEP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pueden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evitados,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controlados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diversos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métodos.</a:t>
            </a:r>
            <a:endParaRPr sz="2000">
              <a:latin typeface="Times New Roman"/>
              <a:cs typeface="Times New Roman"/>
            </a:endParaRPr>
          </a:p>
          <a:p>
            <a:pPr algn="just" marL="12700" marR="20002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evitar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equipamientos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perjudique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dañen,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adoptan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dispositivos,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medidas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especiales,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permitir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manera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reducir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amplitudes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máximas 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probabilidad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ocurrencia.</a:t>
            </a:r>
            <a:endParaRPr sz="2000">
              <a:latin typeface="Times New Roman"/>
              <a:cs typeface="Times New Roman"/>
            </a:endParaRPr>
          </a:p>
          <a:p>
            <a:pPr marL="12700" marR="558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apartados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anteriores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estudiado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comunes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representativas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energización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línea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transmisión,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hasta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aquí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simplemente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hecho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análisis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determinístico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estadístico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cierre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tripolar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energización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dispositivos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limitar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sobretensiones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 </a:t>
            </a:r>
            <a:r>
              <a:rPr dirty="0" sz="2000" spc="-10">
                <a:latin typeface="Times New Roman"/>
                <a:cs typeface="Times New Roman"/>
              </a:rPr>
              <a:t>producen.</a:t>
            </a:r>
            <a:endParaRPr sz="2000">
              <a:latin typeface="Times New Roman"/>
              <a:cs typeface="Times New Roman"/>
            </a:endParaRPr>
          </a:p>
          <a:p>
            <a:pPr marL="12700" marR="7239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sucesivo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 verán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efectos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tendrían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métodos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tendrían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particular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estudia.</a:t>
            </a:r>
            <a:endParaRPr sz="2000">
              <a:latin typeface="Times New Roman"/>
              <a:cs typeface="Times New Roman"/>
            </a:endParaRPr>
          </a:p>
          <a:p>
            <a:pPr marL="59690" marR="74295">
              <a:lnSpc>
                <a:spcPct val="100000"/>
              </a:lnSpc>
              <a:spcBef>
                <a:spcPts val="980"/>
              </a:spcBef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Cuadro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6.7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listado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diferentes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maneras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amortiguar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limitar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factor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análisis,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hará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análisis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técnicas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más </a:t>
            </a:r>
            <a:r>
              <a:rPr dirty="0" sz="2000">
                <a:latin typeface="Times New Roman"/>
                <a:cs typeface="Times New Roman"/>
              </a:rPr>
              <a:t>importantes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utilizadas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actualmente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líneas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dispositivo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todas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técnicas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son: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preinserción,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cierre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controlado,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reactores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derivación,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9020" y="586366"/>
            <a:ext cx="8876618" cy="614693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29318" y="902154"/>
            <a:ext cx="179451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Cuadro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6.7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Técnicas </a:t>
            </a:r>
            <a:r>
              <a:rPr dirty="0" sz="1600" b="1">
                <a:latin typeface="Times New Roman"/>
                <a:cs typeface="Times New Roman"/>
              </a:rPr>
              <a:t>para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limitar</a:t>
            </a:r>
            <a:r>
              <a:rPr dirty="0" sz="1600" spc="-25" b="1">
                <a:latin typeface="Times New Roman"/>
                <a:cs typeface="Times New Roman"/>
              </a:rPr>
              <a:t> las </a:t>
            </a:r>
            <a:r>
              <a:rPr dirty="0" sz="1600" spc="-10" b="1">
                <a:latin typeface="Times New Roman"/>
                <a:cs typeface="Times New Roman"/>
              </a:rPr>
              <a:t>sobretensiones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por </a:t>
            </a:r>
            <a:r>
              <a:rPr dirty="0" sz="1600" b="1">
                <a:latin typeface="Times New Roman"/>
                <a:cs typeface="Times New Roman"/>
              </a:rPr>
              <a:t>maniobra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[41]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100</a:t>
            </a:fld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4514" y="2604736"/>
            <a:ext cx="7306309" cy="1243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7370" marR="5080" indent="-535305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5.</a:t>
            </a:r>
            <a:r>
              <a:rPr dirty="0" sz="4000" spc="-1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4000" spc="-8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0000FF"/>
                </a:solidFill>
                <a:latin typeface="Arial"/>
                <a:cs typeface="Arial"/>
              </a:rPr>
              <a:t>transitorias electrostáticas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0926" rIns="0" bIns="0" rtlCol="0" vert="horz">
            <a:spAutoFit/>
          </a:bodyPr>
          <a:lstStyle/>
          <a:p>
            <a:pPr marL="75565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100</a:t>
            </a:fld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2559" y="4245494"/>
            <a:ext cx="738060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término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utiliza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generalmente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industria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"/>
              </a:rPr>
              <a:t>electrónica</a:t>
            </a:r>
            <a:r>
              <a:rPr dirty="0" sz="18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otras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industrias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describir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corrientes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indeseadas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momentáneas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causar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daño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al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equipo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electrónico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5047" y="1387602"/>
            <a:ext cx="3294821" cy="250106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8084053" y="4256909"/>
            <a:ext cx="3723004" cy="2219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F2021"/>
                </a:solidFill>
                <a:latin typeface="Times New Roman"/>
                <a:cs typeface="Times New Roman"/>
              </a:rPr>
              <a:t>LZ</a:t>
            </a:r>
            <a:r>
              <a:rPr dirty="0" sz="1600" spc="-45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F2021"/>
                </a:solidFill>
                <a:latin typeface="Times New Roman"/>
                <a:cs typeface="Times New Roman"/>
              </a:rPr>
              <a:t>129</a:t>
            </a:r>
            <a:r>
              <a:rPr dirty="0" sz="1600" spc="-3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F2021"/>
                </a:solidFill>
                <a:latin typeface="Times New Roman"/>
                <a:cs typeface="Times New Roman"/>
              </a:rPr>
              <a:t>Hindenburg</a:t>
            </a:r>
            <a:r>
              <a:rPr dirty="0" sz="1600" spc="-1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fue</a:t>
            </a:r>
            <a:endParaRPr sz="160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dirigible</a:t>
            </a:r>
            <a:r>
              <a:rPr dirty="0" sz="1600" spc="-2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alemán</a:t>
            </a:r>
            <a:r>
              <a:rPr dirty="0" sz="1600" spc="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tipo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zeppelin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destruido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causa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incendio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aterrizaba</a:t>
            </a:r>
            <a:endParaRPr sz="1600">
              <a:latin typeface="Times New Roman"/>
              <a:cs typeface="Times New Roman"/>
            </a:endParaRPr>
          </a:p>
          <a:p>
            <a:pPr marL="12700" marR="82550">
              <a:lnSpc>
                <a:spcPct val="100000"/>
              </a:lnSpc>
            </a:pP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Nueva</a:t>
            </a:r>
            <a:r>
              <a:rPr dirty="0" u="sng" sz="16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16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Jersey</a:t>
            </a:r>
            <a:r>
              <a:rPr dirty="0" sz="1600" spc="-1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6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mayo</a:t>
            </a:r>
            <a:r>
              <a:rPr dirty="0" sz="1600" spc="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1937.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El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accidente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ocasionó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muerte</a:t>
            </a:r>
            <a:r>
              <a:rPr dirty="0" sz="1600" spc="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36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personas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(alrededor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tercio de</a:t>
            </a:r>
            <a:r>
              <a:rPr dirty="0" sz="16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personas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bordo).</a:t>
            </a:r>
            <a:r>
              <a:rPr dirty="0" sz="16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Fue</a:t>
            </a:r>
            <a:r>
              <a:rPr dirty="0" sz="16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ampliamente</a:t>
            </a:r>
            <a:r>
              <a:rPr dirty="0" sz="16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cubierto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6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los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medios</a:t>
            </a:r>
            <a:r>
              <a:rPr dirty="0" sz="1600" spc="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época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supuso</a:t>
            </a:r>
            <a:r>
              <a:rPr dirty="0" sz="16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6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fin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25">
                <a:solidFill>
                  <a:srgbClr val="1F2021"/>
                </a:solidFill>
                <a:latin typeface="Times New Roman"/>
                <a:cs typeface="Times New Roman"/>
              </a:rPr>
              <a:t> los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dirigibles</a:t>
            </a:r>
            <a:r>
              <a:rPr dirty="0" sz="16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16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medio</a:t>
            </a:r>
            <a:r>
              <a:rPr dirty="0" sz="16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6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1F2021"/>
                </a:solidFill>
                <a:latin typeface="Times New Roman"/>
                <a:cs typeface="Times New Roman"/>
              </a:rPr>
              <a:t>transporte.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39859" y="677026"/>
            <a:ext cx="7506334" cy="359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241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5.</a:t>
            </a:r>
            <a:r>
              <a:rPr dirty="0" sz="2800" spc="-6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Sobretensiones</a:t>
            </a:r>
            <a:r>
              <a:rPr dirty="0" sz="2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transitorias</a:t>
            </a:r>
            <a:r>
              <a:rPr dirty="0" sz="2400" spc="-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electrostáticas</a:t>
            </a:r>
            <a:endParaRPr sz="24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825"/>
              </a:spcBef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Descarga</a:t>
            </a:r>
            <a:r>
              <a:rPr dirty="0" sz="18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electrostática</a:t>
            </a:r>
            <a:endParaRPr sz="1800">
              <a:latin typeface="Arial"/>
              <a:cs typeface="Arial"/>
            </a:endParaRPr>
          </a:p>
          <a:p>
            <a:pPr marL="25400" marR="73660">
              <a:lnSpc>
                <a:spcPct val="100000"/>
              </a:lnSpc>
              <a:spcBef>
                <a:spcPts val="740"/>
              </a:spcBef>
            </a:pP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Sobretensiones</a:t>
            </a:r>
            <a:r>
              <a:rPr dirty="0" sz="1800" spc="-50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formadas</a:t>
            </a:r>
            <a:r>
              <a:rPr dirty="0" sz="1800" spc="-45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durante</a:t>
            </a:r>
            <a:r>
              <a:rPr dirty="0" sz="1800" spc="-35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descargas</a:t>
            </a:r>
            <a:r>
              <a:rPr dirty="0" sz="1800" spc="-60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de</a:t>
            </a:r>
            <a:r>
              <a:rPr dirty="0" sz="1800" spc="-40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electricidad</a:t>
            </a:r>
            <a:r>
              <a:rPr dirty="0" sz="1800" spc="-75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estática</a:t>
            </a:r>
            <a:r>
              <a:rPr dirty="0" sz="1800" spc="-55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(ESD</a:t>
            </a:r>
            <a:r>
              <a:rPr dirty="0" sz="1800" spc="-50" b="1">
                <a:solidFill>
                  <a:srgbClr val="545454"/>
                </a:solidFill>
                <a:latin typeface="Times New Roman"/>
                <a:cs typeface="Times New Roman"/>
              </a:rPr>
              <a:t> - </a:t>
            </a:r>
            <a:r>
              <a:rPr dirty="0" sz="1800" b="1">
                <a:solidFill>
                  <a:srgbClr val="545454"/>
                </a:solidFill>
                <a:latin typeface="Times New Roman"/>
                <a:cs typeface="Times New Roman"/>
              </a:rPr>
              <a:t>Descarga</a:t>
            </a:r>
            <a:r>
              <a:rPr dirty="0" sz="1800" spc="-30" b="1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545454"/>
                </a:solidFill>
                <a:latin typeface="Times New Roman"/>
                <a:cs typeface="Times New Roman"/>
              </a:rPr>
              <a:t>electrostática)</a:t>
            </a:r>
            <a:r>
              <a:rPr dirty="0" sz="1800" spc="-10">
                <a:solidFill>
                  <a:srgbClr val="545454"/>
                </a:solidFill>
                <a:latin typeface="Times New Roman"/>
                <a:cs typeface="Times New Roman"/>
              </a:rPr>
              <a:t>:</a:t>
            </a:r>
            <a:r>
              <a:rPr dirty="0" sz="1800" spc="-3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Son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producto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generación</a:t>
            </a:r>
            <a:r>
              <a:rPr dirty="0" sz="1800" spc="-3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cargas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con</a:t>
            </a:r>
            <a:r>
              <a:rPr dirty="0" sz="1800" spc="-1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545454"/>
                </a:solidFill>
                <a:latin typeface="Times New Roman"/>
                <a:cs typeface="Times New Roman"/>
              </a:rPr>
              <a:t>diferente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polaridad</a:t>
            </a:r>
            <a:r>
              <a:rPr dirty="0" sz="1800" spc="-4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entre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diferentes</a:t>
            </a:r>
            <a:r>
              <a:rPr dirty="0" sz="1800" spc="-4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objectos</a:t>
            </a:r>
            <a:r>
              <a:rPr dirty="0" sz="1800" spc="-4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cuerpos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derivan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3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muy</a:t>
            </a:r>
            <a:r>
              <a:rPr dirty="0" sz="1800" spc="-1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545454"/>
                </a:solidFill>
                <a:latin typeface="Times New Roman"/>
                <a:cs typeface="Times New Roman"/>
              </a:rPr>
              <a:t>alto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debido</a:t>
            </a:r>
            <a:r>
              <a:rPr dirty="0" sz="1800" spc="-3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al</a:t>
            </a:r>
            <a:r>
              <a:rPr dirty="0" sz="1800" spc="-2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diferencia</a:t>
            </a:r>
            <a:r>
              <a:rPr dirty="0" sz="1800" spc="-4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45454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545454"/>
                </a:solidFill>
                <a:latin typeface="Times New Roman"/>
                <a:cs typeface="Times New Roman"/>
              </a:rPr>
              <a:t>potencial.</a:t>
            </a:r>
            <a:endParaRPr sz="1800">
              <a:latin typeface="Times New Roman"/>
              <a:cs typeface="Times New Roman"/>
            </a:endParaRPr>
          </a:p>
          <a:p>
            <a:pPr marL="25400" marR="17780">
              <a:lnSpc>
                <a:spcPct val="100000"/>
              </a:lnSpc>
              <a:spcBef>
                <a:spcPts val="575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1F2021"/>
                </a:solidFill>
                <a:latin typeface="Times New Roman"/>
                <a:cs typeface="Times New Roman"/>
              </a:rPr>
              <a:t>descarga</a:t>
            </a:r>
            <a:r>
              <a:rPr dirty="0" sz="1800" spc="-3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1F2021"/>
                </a:solidFill>
                <a:latin typeface="Times New Roman"/>
                <a:cs typeface="Times New Roman"/>
              </a:rPr>
              <a:t>electrostática</a:t>
            </a:r>
            <a:r>
              <a:rPr dirty="0" sz="1800" spc="-40" b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(conocido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siglas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inglés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1F2021"/>
                </a:solidFill>
                <a:latin typeface="Times New Roman"/>
                <a:cs typeface="Times New Roman"/>
              </a:rPr>
              <a:t>ESD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50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significan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1F2021"/>
                </a:solidFill>
                <a:latin typeface="Times New Roman"/>
                <a:cs typeface="Times New Roman"/>
              </a:rPr>
              <a:t>electrostatic</a:t>
            </a:r>
            <a:r>
              <a:rPr dirty="0" sz="1800" spc="-45" i="1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1F2021"/>
                </a:solidFill>
                <a:latin typeface="Times New Roman"/>
                <a:cs typeface="Times New Roman"/>
              </a:rPr>
              <a:t>discharge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)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electrostático</a:t>
            </a:r>
            <a:r>
              <a:rPr dirty="0" sz="18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hace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que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circule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corriente</a:t>
            </a:r>
            <a:r>
              <a:rPr dirty="0" u="sng" sz="18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eléctrica</a:t>
            </a:r>
            <a:r>
              <a:rPr dirty="0" sz="1800" spc="-6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repentina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momentáneamente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objetos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distinto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potencial</a:t>
            </a:r>
            <a:r>
              <a:rPr dirty="0" u="sng" sz="18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1"/>
              </a:rPr>
              <a:t>eléctrico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;</a:t>
            </a:r>
            <a:r>
              <a:rPr dirty="0" u="sng" baseline="25462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2"/>
              </a:rPr>
              <a:t>1</a:t>
            </a:r>
            <a:r>
              <a:rPr dirty="0" baseline="25462" sz="1800" spc="1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circula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3"/>
              </a:rPr>
              <a:t>pararrayos</a:t>
            </a:r>
            <a:r>
              <a:rPr dirty="0" sz="1800" spc="-6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tras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ser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alcanzado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4"/>
              </a:rPr>
              <a:t>rayo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100</a:t>
            </a:fld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0514" y="150102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89051" y="1693506"/>
            <a:ext cx="10927080" cy="3939540"/>
          </a:xfrm>
          <a:custGeom>
            <a:avLst/>
            <a:gdLst/>
            <a:ahLst/>
            <a:cxnLst/>
            <a:rect l="l" t="t" r="r" b="b"/>
            <a:pathLst>
              <a:path w="10927080" h="3939540">
                <a:moveTo>
                  <a:pt x="2235695" y="3352800"/>
                </a:moveTo>
                <a:lnTo>
                  <a:pt x="937260" y="3352800"/>
                </a:lnTo>
                <a:lnTo>
                  <a:pt x="873252" y="3352800"/>
                </a:lnTo>
                <a:lnTo>
                  <a:pt x="0" y="3352800"/>
                </a:lnTo>
                <a:lnTo>
                  <a:pt x="0" y="3634752"/>
                </a:lnTo>
                <a:lnTo>
                  <a:pt x="873252" y="3634752"/>
                </a:lnTo>
                <a:lnTo>
                  <a:pt x="937260" y="3634752"/>
                </a:lnTo>
                <a:lnTo>
                  <a:pt x="2235695" y="3634752"/>
                </a:lnTo>
                <a:lnTo>
                  <a:pt x="2235695" y="3352800"/>
                </a:lnTo>
                <a:close/>
              </a:path>
              <a:path w="10927080" h="3939540">
                <a:moveTo>
                  <a:pt x="6214859" y="1219200"/>
                </a:moveTo>
                <a:lnTo>
                  <a:pt x="6152375" y="1219200"/>
                </a:lnTo>
                <a:lnTo>
                  <a:pt x="5518404" y="1219200"/>
                </a:lnTo>
                <a:lnTo>
                  <a:pt x="5454396" y="1219200"/>
                </a:lnTo>
                <a:lnTo>
                  <a:pt x="0" y="1219200"/>
                </a:lnTo>
                <a:lnTo>
                  <a:pt x="0" y="1501140"/>
                </a:lnTo>
                <a:lnTo>
                  <a:pt x="5454396" y="1501140"/>
                </a:lnTo>
                <a:lnTo>
                  <a:pt x="5518404" y="1501140"/>
                </a:lnTo>
                <a:lnTo>
                  <a:pt x="6152375" y="1501140"/>
                </a:lnTo>
                <a:lnTo>
                  <a:pt x="6214859" y="1501140"/>
                </a:lnTo>
                <a:lnTo>
                  <a:pt x="6214859" y="1219200"/>
                </a:lnTo>
                <a:close/>
              </a:path>
              <a:path w="10927080" h="3939540">
                <a:moveTo>
                  <a:pt x="7482840" y="1524000"/>
                </a:moveTo>
                <a:lnTo>
                  <a:pt x="0" y="1524000"/>
                </a:lnTo>
                <a:lnTo>
                  <a:pt x="0" y="1805940"/>
                </a:lnTo>
                <a:lnTo>
                  <a:pt x="7482840" y="1805940"/>
                </a:lnTo>
                <a:lnTo>
                  <a:pt x="7482840" y="1524000"/>
                </a:lnTo>
                <a:close/>
              </a:path>
              <a:path w="10927080" h="3939540">
                <a:moveTo>
                  <a:pt x="8071104" y="3657600"/>
                </a:moveTo>
                <a:lnTo>
                  <a:pt x="8007096" y="3657600"/>
                </a:lnTo>
                <a:lnTo>
                  <a:pt x="6300216" y="3657600"/>
                </a:lnTo>
                <a:lnTo>
                  <a:pt x="6237732" y="3657600"/>
                </a:lnTo>
                <a:lnTo>
                  <a:pt x="0" y="3657600"/>
                </a:lnTo>
                <a:lnTo>
                  <a:pt x="0" y="3939540"/>
                </a:lnTo>
                <a:lnTo>
                  <a:pt x="6237732" y="3939540"/>
                </a:lnTo>
                <a:lnTo>
                  <a:pt x="6300216" y="3939540"/>
                </a:lnTo>
                <a:lnTo>
                  <a:pt x="8007096" y="3939540"/>
                </a:lnTo>
                <a:lnTo>
                  <a:pt x="8071104" y="3939540"/>
                </a:lnTo>
                <a:lnTo>
                  <a:pt x="8071104" y="3657600"/>
                </a:lnTo>
                <a:close/>
              </a:path>
              <a:path w="10927080" h="3939540">
                <a:moveTo>
                  <a:pt x="9951720" y="2743200"/>
                </a:moveTo>
                <a:lnTo>
                  <a:pt x="0" y="2743200"/>
                </a:lnTo>
                <a:lnTo>
                  <a:pt x="0" y="3025140"/>
                </a:lnTo>
                <a:lnTo>
                  <a:pt x="9951720" y="3025140"/>
                </a:lnTo>
                <a:lnTo>
                  <a:pt x="9951720" y="2743200"/>
                </a:lnTo>
                <a:close/>
              </a:path>
              <a:path w="10927080" h="3939540">
                <a:moveTo>
                  <a:pt x="10123932" y="304800"/>
                </a:moveTo>
                <a:lnTo>
                  <a:pt x="10123932" y="304800"/>
                </a:lnTo>
                <a:lnTo>
                  <a:pt x="0" y="304800"/>
                </a:lnTo>
                <a:lnTo>
                  <a:pt x="0" y="586740"/>
                </a:lnTo>
                <a:lnTo>
                  <a:pt x="10123932" y="586740"/>
                </a:lnTo>
                <a:lnTo>
                  <a:pt x="10123932" y="304800"/>
                </a:lnTo>
                <a:close/>
              </a:path>
              <a:path w="10927080" h="3939540">
                <a:moveTo>
                  <a:pt x="10323563" y="609600"/>
                </a:moveTo>
                <a:lnTo>
                  <a:pt x="9503664" y="609600"/>
                </a:lnTo>
                <a:lnTo>
                  <a:pt x="9441180" y="609600"/>
                </a:lnTo>
                <a:lnTo>
                  <a:pt x="0" y="609600"/>
                </a:lnTo>
                <a:lnTo>
                  <a:pt x="0" y="891540"/>
                </a:lnTo>
                <a:lnTo>
                  <a:pt x="9441180" y="891540"/>
                </a:lnTo>
                <a:lnTo>
                  <a:pt x="9503664" y="891540"/>
                </a:lnTo>
                <a:lnTo>
                  <a:pt x="10323563" y="891540"/>
                </a:lnTo>
                <a:lnTo>
                  <a:pt x="10323563" y="609600"/>
                </a:lnTo>
                <a:close/>
              </a:path>
              <a:path w="10927080" h="3939540">
                <a:moveTo>
                  <a:pt x="10334244" y="3048000"/>
                </a:moveTo>
                <a:lnTo>
                  <a:pt x="0" y="3048000"/>
                </a:lnTo>
                <a:lnTo>
                  <a:pt x="0" y="3329940"/>
                </a:lnTo>
                <a:lnTo>
                  <a:pt x="10334244" y="3329940"/>
                </a:lnTo>
                <a:lnTo>
                  <a:pt x="10334244" y="3048000"/>
                </a:lnTo>
                <a:close/>
              </a:path>
              <a:path w="10927080" h="3939540">
                <a:moveTo>
                  <a:pt x="10475976" y="3352800"/>
                </a:moveTo>
                <a:lnTo>
                  <a:pt x="2235708" y="3352800"/>
                </a:lnTo>
                <a:lnTo>
                  <a:pt x="2235708" y="3634752"/>
                </a:lnTo>
                <a:lnTo>
                  <a:pt x="10475976" y="3634752"/>
                </a:lnTo>
                <a:lnTo>
                  <a:pt x="10475976" y="3352800"/>
                </a:lnTo>
                <a:close/>
              </a:path>
              <a:path w="10927080" h="3939540">
                <a:moveTo>
                  <a:pt x="10515600" y="1828800"/>
                </a:moveTo>
                <a:lnTo>
                  <a:pt x="0" y="1828800"/>
                </a:lnTo>
                <a:lnTo>
                  <a:pt x="0" y="2110740"/>
                </a:lnTo>
                <a:lnTo>
                  <a:pt x="10515600" y="2110740"/>
                </a:lnTo>
                <a:lnTo>
                  <a:pt x="10515600" y="1828800"/>
                </a:lnTo>
                <a:close/>
              </a:path>
              <a:path w="10927080" h="3939540">
                <a:moveTo>
                  <a:pt x="10517124" y="914400"/>
                </a:moveTo>
                <a:lnTo>
                  <a:pt x="0" y="914400"/>
                </a:lnTo>
                <a:lnTo>
                  <a:pt x="0" y="1196340"/>
                </a:lnTo>
                <a:lnTo>
                  <a:pt x="10517124" y="1196340"/>
                </a:lnTo>
                <a:lnTo>
                  <a:pt x="10517124" y="914400"/>
                </a:lnTo>
                <a:close/>
              </a:path>
              <a:path w="10927080" h="3939540">
                <a:moveTo>
                  <a:pt x="10776204" y="0"/>
                </a:moveTo>
                <a:lnTo>
                  <a:pt x="0" y="0"/>
                </a:lnTo>
                <a:lnTo>
                  <a:pt x="0" y="281940"/>
                </a:lnTo>
                <a:lnTo>
                  <a:pt x="10776204" y="281940"/>
                </a:lnTo>
                <a:lnTo>
                  <a:pt x="10776204" y="0"/>
                </a:lnTo>
                <a:close/>
              </a:path>
              <a:path w="10927080" h="3939540">
                <a:moveTo>
                  <a:pt x="10823448" y="2438400"/>
                </a:moveTo>
                <a:lnTo>
                  <a:pt x="9403080" y="2438400"/>
                </a:lnTo>
                <a:lnTo>
                  <a:pt x="7450836" y="2438400"/>
                </a:lnTo>
                <a:lnTo>
                  <a:pt x="7389876" y="2438400"/>
                </a:lnTo>
                <a:lnTo>
                  <a:pt x="0" y="2438400"/>
                </a:lnTo>
                <a:lnTo>
                  <a:pt x="0" y="2720340"/>
                </a:lnTo>
                <a:lnTo>
                  <a:pt x="7389876" y="2720340"/>
                </a:lnTo>
                <a:lnTo>
                  <a:pt x="7450836" y="2720340"/>
                </a:lnTo>
                <a:lnTo>
                  <a:pt x="9403080" y="2720340"/>
                </a:lnTo>
                <a:lnTo>
                  <a:pt x="10823448" y="2720340"/>
                </a:lnTo>
                <a:lnTo>
                  <a:pt x="10823448" y="2438400"/>
                </a:lnTo>
                <a:close/>
              </a:path>
              <a:path w="10927080" h="3939540">
                <a:moveTo>
                  <a:pt x="10858500" y="1219200"/>
                </a:moveTo>
                <a:lnTo>
                  <a:pt x="6214872" y="1219200"/>
                </a:lnTo>
                <a:lnTo>
                  <a:pt x="6214872" y="1501140"/>
                </a:lnTo>
                <a:lnTo>
                  <a:pt x="10858500" y="1501140"/>
                </a:lnTo>
                <a:lnTo>
                  <a:pt x="10858500" y="1219200"/>
                </a:lnTo>
                <a:close/>
              </a:path>
              <a:path w="10927080" h="3939540">
                <a:moveTo>
                  <a:pt x="10904207" y="609600"/>
                </a:moveTo>
                <a:lnTo>
                  <a:pt x="10384536" y="609600"/>
                </a:lnTo>
                <a:lnTo>
                  <a:pt x="10323576" y="609600"/>
                </a:lnTo>
                <a:lnTo>
                  <a:pt x="10323576" y="891540"/>
                </a:lnTo>
                <a:lnTo>
                  <a:pt x="10384536" y="891540"/>
                </a:lnTo>
                <a:lnTo>
                  <a:pt x="10904207" y="891540"/>
                </a:lnTo>
                <a:lnTo>
                  <a:pt x="10904207" y="609600"/>
                </a:lnTo>
                <a:close/>
              </a:path>
              <a:path w="10927080" h="3939540">
                <a:moveTo>
                  <a:pt x="10927080" y="2133600"/>
                </a:moveTo>
                <a:lnTo>
                  <a:pt x="0" y="2133600"/>
                </a:lnTo>
                <a:lnTo>
                  <a:pt x="0" y="2415540"/>
                </a:lnTo>
                <a:lnTo>
                  <a:pt x="10927080" y="2415540"/>
                </a:lnTo>
                <a:lnTo>
                  <a:pt x="10927080" y="213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76351" y="607273"/>
            <a:ext cx="10894695" cy="5030470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Descarga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electrostática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Principales</a:t>
            </a:r>
            <a:r>
              <a:rPr dirty="0" sz="20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causas</a:t>
            </a:r>
            <a:endParaRPr sz="2000">
              <a:latin typeface="Times New Roman"/>
              <a:cs typeface="Times New Roman"/>
            </a:endParaRPr>
          </a:p>
          <a:p>
            <a:pPr marL="12700" marR="31750">
              <a:lnSpc>
                <a:spcPct val="100000"/>
              </a:lnSpc>
              <a:spcBef>
                <a:spcPts val="123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comprender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proceso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formación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dicha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considerar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cuerpo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cualquiera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formado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número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indeterminado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moléculas</a:t>
            </a:r>
            <a:r>
              <a:rPr dirty="0" sz="2000" spc="-1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ligadas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sí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fuerzas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atracción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y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repulsión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les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permite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sostenerse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equilibrio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entren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contacto.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Sabemos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electrón</a:t>
            </a:r>
            <a:r>
              <a:rPr dirty="0" sz="2000" spc="-2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más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pequeña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cantidad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agente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eléctrico,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partícula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elemental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negativa.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Sabemos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que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dichos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tienen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estabilidad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precaria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átomo</a:t>
            </a:r>
            <a:r>
              <a:rPr dirty="0" sz="2000" spc="-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abandonar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órbita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consecuencia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choque,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fricción,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conmoción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nuclear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otras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muchas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circunstancias.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tenemos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cuenta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cuerpo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humano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actúa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positivo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negativo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que,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además,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cuerpos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sentido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opuesto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atraen,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comprende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qué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descarga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dedo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toca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extremidad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objeto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metálico,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excelente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conductor</a:t>
            </a:r>
            <a:r>
              <a:rPr dirty="0" u="sng" sz="20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eléctrico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con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electrones,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cuya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virtud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consiste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acumularse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partes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extremas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periféricas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materias.</a:t>
            </a:r>
            <a:endParaRPr sz="2000">
              <a:latin typeface="Times New Roman"/>
              <a:cs typeface="Times New Roman"/>
            </a:endParaRPr>
          </a:p>
          <a:p>
            <a:pPr marL="12700" marR="461009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Como,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otra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parte,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elevación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temperatura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favorece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desprendimiento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electrones,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mejor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dicho,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electrización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roce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nubes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sí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capas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aire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seco,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así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roces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de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frenos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correas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coche,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incrementan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considerablemente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 i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triboelectricidad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100</a:t>
            </a:fld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473278" y="3180232"/>
            <a:ext cx="11008360" cy="3025775"/>
          </a:xfrm>
          <a:custGeom>
            <a:avLst/>
            <a:gdLst/>
            <a:ahLst/>
            <a:cxnLst/>
            <a:rect l="l" t="t" r="r" b="b"/>
            <a:pathLst>
              <a:path w="11008360" h="3025775">
                <a:moveTo>
                  <a:pt x="701040" y="914400"/>
                </a:moveTo>
                <a:lnTo>
                  <a:pt x="0" y="914400"/>
                </a:lnTo>
                <a:lnTo>
                  <a:pt x="0" y="1196340"/>
                </a:lnTo>
                <a:lnTo>
                  <a:pt x="701040" y="1196340"/>
                </a:lnTo>
                <a:lnTo>
                  <a:pt x="701040" y="914400"/>
                </a:lnTo>
                <a:close/>
              </a:path>
              <a:path w="11008360" h="3025775">
                <a:moveTo>
                  <a:pt x="2362187" y="609600"/>
                </a:moveTo>
                <a:lnTo>
                  <a:pt x="2301227" y="609600"/>
                </a:lnTo>
                <a:lnTo>
                  <a:pt x="0" y="609600"/>
                </a:lnTo>
                <a:lnTo>
                  <a:pt x="0" y="891540"/>
                </a:lnTo>
                <a:lnTo>
                  <a:pt x="2301227" y="891540"/>
                </a:lnTo>
                <a:lnTo>
                  <a:pt x="2362187" y="891540"/>
                </a:lnTo>
                <a:lnTo>
                  <a:pt x="2362187" y="609600"/>
                </a:lnTo>
                <a:close/>
              </a:path>
              <a:path w="11008360" h="3025775">
                <a:moveTo>
                  <a:pt x="3201924" y="1828800"/>
                </a:moveTo>
                <a:lnTo>
                  <a:pt x="0" y="1828800"/>
                </a:lnTo>
                <a:lnTo>
                  <a:pt x="0" y="2110752"/>
                </a:lnTo>
                <a:lnTo>
                  <a:pt x="3201924" y="2110752"/>
                </a:lnTo>
                <a:lnTo>
                  <a:pt x="3201924" y="1828800"/>
                </a:lnTo>
                <a:close/>
              </a:path>
              <a:path w="11008360" h="3025775">
                <a:moveTo>
                  <a:pt x="4456163" y="609600"/>
                </a:moveTo>
                <a:lnTo>
                  <a:pt x="2362200" y="609600"/>
                </a:lnTo>
                <a:lnTo>
                  <a:pt x="2362200" y="891540"/>
                </a:lnTo>
                <a:lnTo>
                  <a:pt x="4456163" y="891540"/>
                </a:lnTo>
                <a:lnTo>
                  <a:pt x="4456163" y="609600"/>
                </a:lnTo>
                <a:close/>
              </a:path>
              <a:path w="11008360" h="3025775">
                <a:moveTo>
                  <a:pt x="5847575" y="304800"/>
                </a:moveTo>
                <a:lnTo>
                  <a:pt x="5788152" y="304800"/>
                </a:lnTo>
                <a:lnTo>
                  <a:pt x="0" y="304800"/>
                </a:lnTo>
                <a:lnTo>
                  <a:pt x="0" y="586740"/>
                </a:lnTo>
                <a:lnTo>
                  <a:pt x="5788139" y="586740"/>
                </a:lnTo>
                <a:lnTo>
                  <a:pt x="5847575" y="586740"/>
                </a:lnTo>
                <a:lnTo>
                  <a:pt x="5847575" y="304800"/>
                </a:lnTo>
                <a:close/>
              </a:path>
              <a:path w="11008360" h="3025775">
                <a:moveTo>
                  <a:pt x="5856719" y="0"/>
                </a:moveTo>
                <a:lnTo>
                  <a:pt x="4850892" y="0"/>
                </a:lnTo>
                <a:lnTo>
                  <a:pt x="4788408" y="0"/>
                </a:lnTo>
                <a:lnTo>
                  <a:pt x="0" y="0"/>
                </a:lnTo>
                <a:lnTo>
                  <a:pt x="0" y="281940"/>
                </a:lnTo>
                <a:lnTo>
                  <a:pt x="4788408" y="281940"/>
                </a:lnTo>
                <a:lnTo>
                  <a:pt x="4850879" y="281940"/>
                </a:lnTo>
                <a:lnTo>
                  <a:pt x="5856719" y="281940"/>
                </a:lnTo>
                <a:lnTo>
                  <a:pt x="5856719" y="0"/>
                </a:lnTo>
                <a:close/>
              </a:path>
              <a:path w="11008360" h="3025775">
                <a:moveTo>
                  <a:pt x="10146767" y="2133600"/>
                </a:moveTo>
                <a:lnTo>
                  <a:pt x="10146767" y="2133600"/>
                </a:lnTo>
                <a:lnTo>
                  <a:pt x="0" y="2133600"/>
                </a:lnTo>
                <a:lnTo>
                  <a:pt x="0" y="2415552"/>
                </a:lnTo>
                <a:lnTo>
                  <a:pt x="10146767" y="2415552"/>
                </a:lnTo>
                <a:lnTo>
                  <a:pt x="10146767" y="2133600"/>
                </a:lnTo>
                <a:close/>
              </a:path>
              <a:path w="11008360" h="3025775">
                <a:moveTo>
                  <a:pt x="10395191" y="304800"/>
                </a:moveTo>
                <a:lnTo>
                  <a:pt x="6925043" y="304800"/>
                </a:lnTo>
                <a:lnTo>
                  <a:pt x="6865620" y="304800"/>
                </a:lnTo>
                <a:lnTo>
                  <a:pt x="5847588" y="304800"/>
                </a:lnTo>
                <a:lnTo>
                  <a:pt x="5847588" y="586740"/>
                </a:lnTo>
                <a:lnTo>
                  <a:pt x="6865607" y="586740"/>
                </a:lnTo>
                <a:lnTo>
                  <a:pt x="6925043" y="586740"/>
                </a:lnTo>
                <a:lnTo>
                  <a:pt x="10395191" y="586740"/>
                </a:lnTo>
                <a:lnTo>
                  <a:pt x="10395191" y="304800"/>
                </a:lnTo>
                <a:close/>
              </a:path>
              <a:path w="11008360" h="3025775">
                <a:moveTo>
                  <a:pt x="10413492" y="0"/>
                </a:moveTo>
                <a:lnTo>
                  <a:pt x="5914644" y="0"/>
                </a:lnTo>
                <a:lnTo>
                  <a:pt x="5856732" y="0"/>
                </a:lnTo>
                <a:lnTo>
                  <a:pt x="5856732" y="281940"/>
                </a:lnTo>
                <a:lnTo>
                  <a:pt x="5914644" y="281940"/>
                </a:lnTo>
                <a:lnTo>
                  <a:pt x="10413492" y="281940"/>
                </a:lnTo>
                <a:lnTo>
                  <a:pt x="10413492" y="0"/>
                </a:lnTo>
                <a:close/>
              </a:path>
              <a:path w="11008360" h="3025775">
                <a:moveTo>
                  <a:pt x="10687799" y="1219200"/>
                </a:moveTo>
                <a:lnTo>
                  <a:pt x="0" y="1219200"/>
                </a:lnTo>
                <a:lnTo>
                  <a:pt x="0" y="1501140"/>
                </a:lnTo>
                <a:lnTo>
                  <a:pt x="10687799" y="1501140"/>
                </a:lnTo>
                <a:lnTo>
                  <a:pt x="10687799" y="1219200"/>
                </a:lnTo>
                <a:close/>
              </a:path>
              <a:path w="11008360" h="3025775">
                <a:moveTo>
                  <a:pt x="10863072" y="2743200"/>
                </a:moveTo>
                <a:lnTo>
                  <a:pt x="0" y="2743200"/>
                </a:lnTo>
                <a:lnTo>
                  <a:pt x="0" y="3025152"/>
                </a:lnTo>
                <a:lnTo>
                  <a:pt x="10863072" y="3025152"/>
                </a:lnTo>
                <a:lnTo>
                  <a:pt x="10863072" y="2743200"/>
                </a:lnTo>
                <a:close/>
              </a:path>
              <a:path w="11008360" h="3025775">
                <a:moveTo>
                  <a:pt x="10884395" y="1524000"/>
                </a:moveTo>
                <a:lnTo>
                  <a:pt x="0" y="1524000"/>
                </a:lnTo>
                <a:lnTo>
                  <a:pt x="0" y="1805940"/>
                </a:lnTo>
                <a:lnTo>
                  <a:pt x="10884395" y="1805940"/>
                </a:lnTo>
                <a:lnTo>
                  <a:pt x="10884395" y="1524000"/>
                </a:lnTo>
                <a:close/>
              </a:path>
              <a:path w="11008360" h="3025775">
                <a:moveTo>
                  <a:pt x="10956036" y="609600"/>
                </a:moveTo>
                <a:lnTo>
                  <a:pt x="4515612" y="609600"/>
                </a:lnTo>
                <a:lnTo>
                  <a:pt x="4456176" y="609600"/>
                </a:lnTo>
                <a:lnTo>
                  <a:pt x="4456176" y="891540"/>
                </a:lnTo>
                <a:lnTo>
                  <a:pt x="4515612" y="891540"/>
                </a:lnTo>
                <a:lnTo>
                  <a:pt x="10956036" y="891540"/>
                </a:lnTo>
                <a:lnTo>
                  <a:pt x="10956036" y="609600"/>
                </a:lnTo>
                <a:close/>
              </a:path>
              <a:path w="11008360" h="3025775">
                <a:moveTo>
                  <a:pt x="11007852" y="2438400"/>
                </a:moveTo>
                <a:lnTo>
                  <a:pt x="0" y="2438400"/>
                </a:lnTo>
                <a:lnTo>
                  <a:pt x="0" y="2720352"/>
                </a:lnTo>
                <a:lnTo>
                  <a:pt x="11007852" y="2720352"/>
                </a:lnTo>
                <a:lnTo>
                  <a:pt x="11007852" y="2438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73278" y="741832"/>
            <a:ext cx="10439400" cy="30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tipo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electricidad</a:t>
            </a:r>
            <a:r>
              <a:rPr dirty="0" u="sng" sz="20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estática</a:t>
            </a:r>
            <a:r>
              <a:rPr dirty="0" sz="20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principal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causa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descargas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electrostáticas,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generan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473278" y="1046632"/>
            <a:ext cx="1089850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menudo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través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electrificación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contactos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separación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ocurre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73278" y="1351432"/>
            <a:ext cx="1058418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hacen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contacto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después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separan.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ejemplos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tipo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incluyen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caminar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3278" y="1656232"/>
            <a:ext cx="1074928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sobre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alfombra,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descender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coche,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quitar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algunos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tipos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empaquetados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plástico.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todos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3278" y="1961032"/>
            <a:ext cx="1016508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casos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fricción</a:t>
            </a:r>
            <a:r>
              <a:rPr dirty="0" sz="2000" spc="-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electricidad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distinto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signo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lugar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3278" y="2265832"/>
            <a:ext cx="10982325" cy="30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electrificación,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creando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así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diferencia</a:t>
            </a:r>
            <a:r>
              <a:rPr dirty="0" u="sng" sz="20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de</a:t>
            </a:r>
            <a:r>
              <a:rPr dirty="0" u="sng" sz="2000" spc="-1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potencial</a:t>
            </a:r>
            <a:r>
              <a:rPr dirty="0" u="sng" sz="2000" spc="-4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eléctrico</a:t>
            </a:r>
            <a:r>
              <a:rPr dirty="0" sz="2000" spc="-3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conducir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acontecimiento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73278" y="2570632"/>
            <a:ext cx="95123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descarga.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0448" y="3135574"/>
            <a:ext cx="10972800" cy="3074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8419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Otra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causa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descargas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electrostáticas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inducción</a:t>
            </a:r>
            <a:r>
              <a:rPr dirty="0" sz="2000" spc="-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electrostática.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ocurrir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un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objeto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eléctricamente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pone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cerca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objeto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conductor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aislado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tierra.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presencia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del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objeto</a:t>
            </a:r>
            <a:r>
              <a:rPr dirty="0" sz="2000" spc="-6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crea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campo</a:t>
            </a:r>
            <a:r>
              <a:rPr dirty="0" u="sng" sz="2000" spc="-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electrostático</a:t>
            </a:r>
            <a:r>
              <a:rPr dirty="0" sz="2000" spc="-4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crea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distribuidas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superficie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otro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objeto.</a:t>
            </a:r>
            <a:endParaRPr sz="2000">
              <a:latin typeface="Times New Roman"/>
              <a:cs typeface="Times New Roman"/>
            </a:endParaRPr>
          </a:p>
          <a:p>
            <a:pPr marL="12700" marR="12700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Aun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electrostática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neta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objeto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no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haya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cambiado,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ahora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tendrá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regiones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exceso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positivas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negativas.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acontecimiento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ESD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ocurrir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cuando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objeto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entra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contacto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trayectoria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conductora.</a:t>
            </a:r>
            <a:endParaRPr sz="200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ejemplo,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regiones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cargadas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superficies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i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poliestireno</a:t>
            </a:r>
            <a:r>
              <a:rPr dirty="0" u="sng" sz="2000" spc="-50" i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2000" i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expandido</a:t>
            </a:r>
            <a:r>
              <a:rPr dirty="0" sz="2000" spc="-50" i="1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tazas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bolsos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plásticos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inducir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potencial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componentes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sensibles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próximos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ESD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mediante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inducción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electrostática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descarga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ocurrir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componente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toca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herramienta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metálica.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0514" y="150102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105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50151" y="1379778"/>
            <a:ext cx="11061700" cy="25336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frotamiento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materiales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diferentes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acercamiento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átomos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cercanos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0151" y="1654098"/>
            <a:ext cx="789940" cy="25336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 spc="-10">
                <a:latin typeface="Times New Roman"/>
                <a:cs typeface="Times New Roman"/>
              </a:rPr>
              <a:t>contacto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14690" y="1612439"/>
            <a:ext cx="9982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.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materiales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circularán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libremente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interior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cuerpos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contacto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9098" y="592533"/>
            <a:ext cx="4554220" cy="760730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Sobretensiones</a:t>
            </a:r>
            <a:r>
              <a:rPr dirty="0" sz="20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transitorias</a:t>
            </a:r>
            <a:r>
              <a:rPr dirty="0" sz="20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electrostáticas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800" b="1">
                <a:latin typeface="Arial"/>
                <a:cs typeface="Arial"/>
              </a:rPr>
              <a:t>Carga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electrostática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94702" y="1886758"/>
            <a:ext cx="11485880" cy="4178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 marR="12509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combinándose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cargas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positivas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(esta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combinación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veces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imposible,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materiales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aislantes,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o </a:t>
            </a:r>
            <a:r>
              <a:rPr dirty="0" sz="1800">
                <a:latin typeface="Times New Roman"/>
                <a:cs typeface="Times New Roman"/>
              </a:rPr>
              <a:t>cuando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masas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metálicas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están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circuito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retorno).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Existirá,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tanto,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acumulación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cargas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negativas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cuerpo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positivas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otro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momento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separación.</a:t>
            </a:r>
            <a:endParaRPr sz="1800">
              <a:latin typeface="Times New Roman"/>
              <a:cs typeface="Times New Roman"/>
            </a:endParaRPr>
          </a:p>
          <a:p>
            <a:pPr marL="55244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acumulativo,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constitución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cargas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electrostáticas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importantes.</a:t>
            </a:r>
            <a:endParaRPr sz="1800">
              <a:latin typeface="Times New Roman"/>
              <a:cs typeface="Times New Roman"/>
            </a:endParaRPr>
          </a:p>
          <a:p>
            <a:pPr marL="55244" marR="15621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persona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camina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moqueta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sintética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acumulará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cargas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llegar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potencial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10 kV.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violentas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poseen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característica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impulsional.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Estamos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hablando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impulsos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onda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similar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aparece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figura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(tiempo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ascenso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Tm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=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5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tiempo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descenso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igual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30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ns).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onda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norma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CEI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1000-4-</a:t>
            </a:r>
            <a:r>
              <a:rPr dirty="0" sz="1800" spc="-25">
                <a:latin typeface="Times New Roman"/>
                <a:cs typeface="Times New Roman"/>
              </a:rPr>
              <a:t>2.</a:t>
            </a:r>
            <a:endParaRPr sz="1800">
              <a:latin typeface="Times New Roman"/>
              <a:cs typeface="Times New Roman"/>
            </a:endParaRPr>
          </a:p>
          <a:p>
            <a:pPr marL="12700" marR="69278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Estas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inician,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generalmente,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medio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dieléctrico,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ejemplo,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aire,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componentes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que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destruidos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sobreintensidades.</a:t>
            </a:r>
            <a:endParaRPr sz="1800">
              <a:latin typeface="Times New Roman"/>
              <a:cs typeface="Times New Roman"/>
            </a:endParaRPr>
          </a:p>
          <a:p>
            <a:pPr marL="12700" marR="28765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efectos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indirectos,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pico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masas.</a:t>
            </a:r>
            <a:r>
              <a:rPr dirty="0" sz="1800" spc="5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peligroso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electrónicos.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presencia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descargas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electrostáticas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dejar </a:t>
            </a:r>
            <a:r>
              <a:rPr dirty="0" sz="1800">
                <a:latin typeface="Times New Roman"/>
                <a:cs typeface="Times New Roman"/>
              </a:rPr>
              <a:t>fuera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servicio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ordenador,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efecto,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emisión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campo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magnético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creado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5">
                <a:latin typeface="Times New Roman"/>
                <a:cs typeface="Times New Roman"/>
              </a:rPr>
              <a:t> la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descarga</a:t>
            </a:r>
            <a:r>
              <a:rPr dirty="0" u="sng" sz="18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electrostática</a:t>
            </a:r>
            <a:r>
              <a:rPr dirty="0" u="sng" sz="180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IDES</a:t>
            </a:r>
            <a:r>
              <a:rPr dirty="0" u="sng" sz="18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provoca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aparición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modo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común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aparatos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protegidos.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07593" y="6268300"/>
            <a:ext cx="1138174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Las</a:t>
            </a:r>
            <a:r>
              <a:rPr dirty="0" sz="1400" spc="-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descargas</a:t>
            </a:r>
            <a:r>
              <a:rPr dirty="0" sz="1400" spc="-3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electrostáticas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ESD,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es uno</a:t>
            </a:r>
            <a:r>
              <a:rPr dirty="0" sz="1400" spc="-3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los</a:t>
            </a:r>
            <a:r>
              <a:rPr dirty="0" sz="1400" spc="-3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principales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factores</a:t>
            </a:r>
            <a:r>
              <a:rPr dirty="0" sz="1400" spc="-3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que</a:t>
            </a:r>
            <a:r>
              <a:rPr dirty="0" sz="1400" spc="-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contribuyen</a:t>
            </a:r>
            <a:r>
              <a:rPr dirty="0" sz="1400" spc="-4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a</a:t>
            </a:r>
            <a:r>
              <a:rPr dirty="0" sz="1400" spc="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las</a:t>
            </a:r>
            <a:r>
              <a:rPr dirty="0" sz="1400" spc="-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fallas</a:t>
            </a:r>
            <a:r>
              <a:rPr dirty="0" sz="1400" spc="-2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los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dispositivos,</a:t>
            </a:r>
            <a:r>
              <a:rPr dirty="0" sz="1400" spc="-5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dentro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las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instalaciones</a:t>
            </a:r>
            <a:r>
              <a:rPr dirty="0" sz="1400" spc="-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4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manufactura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7593" y="6481660"/>
            <a:ext cx="11097260" cy="1968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productos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electrónicos.</a:t>
            </a:r>
            <a:r>
              <a:rPr dirty="0" sz="1400" spc="-4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Los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expertos</a:t>
            </a:r>
            <a:r>
              <a:rPr dirty="0" sz="1400" spc="-3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la</a:t>
            </a:r>
            <a:r>
              <a:rPr dirty="0" sz="1400" spc="-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industria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estiman que,</a:t>
            </a:r>
            <a:r>
              <a:rPr dirty="0" sz="1400" spc="-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las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pérdidas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promedio</a:t>
            </a:r>
            <a:r>
              <a:rPr dirty="0" sz="1400" spc="-2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producto</a:t>
            </a:r>
            <a:r>
              <a:rPr dirty="0" sz="1400" spc="-4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debido</a:t>
            </a:r>
            <a:r>
              <a:rPr dirty="0" sz="1400" spc="-3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a</a:t>
            </a:r>
            <a:r>
              <a:rPr dirty="0" sz="1400" spc="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ESD,</a:t>
            </a:r>
            <a:r>
              <a:rPr dirty="0" sz="1400" spc="-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podrían</a:t>
            </a:r>
            <a:r>
              <a:rPr dirty="0" sz="1400" spc="-4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oscilar</a:t>
            </a:r>
            <a:r>
              <a:rPr dirty="0" sz="1400" spc="-2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entre</a:t>
            </a:r>
            <a:r>
              <a:rPr dirty="0" sz="1400" spc="-2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el</a:t>
            </a:r>
            <a:r>
              <a:rPr dirty="0" sz="1400" spc="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8%</a:t>
            </a:r>
            <a:r>
              <a:rPr dirty="0" sz="1400" spc="-2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y</a:t>
            </a:r>
            <a:r>
              <a:rPr dirty="0" sz="1400" spc="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6262"/>
                </a:solidFill>
                <a:latin typeface="Times New Roman"/>
                <a:cs typeface="Times New Roman"/>
              </a:rPr>
              <a:t>el</a:t>
            </a:r>
            <a:r>
              <a:rPr dirty="0" sz="1400" spc="-1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626262"/>
                </a:solidFill>
                <a:latin typeface="Times New Roman"/>
                <a:cs typeface="Times New Roman"/>
              </a:rPr>
              <a:t>33%.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213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81955" y="717413"/>
            <a:ext cx="10925810" cy="191897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98425">
              <a:lnSpc>
                <a:spcPct val="100000"/>
              </a:lnSpc>
              <a:spcBef>
                <a:spcPts val="350"/>
              </a:spcBef>
            </a:pPr>
            <a:r>
              <a:rPr dirty="0" sz="2000" b="1">
                <a:latin typeface="Times New Roman"/>
                <a:cs typeface="Times New Roman"/>
              </a:rPr>
              <a:t>Efectos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</a:t>
            </a:r>
            <a:r>
              <a:rPr dirty="0" sz="2000" spc="-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las</a:t>
            </a:r>
            <a:r>
              <a:rPr dirty="0" sz="2000" spc="-2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descargas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electrostáticas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cargados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potenciales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electrostáticos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diferentes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pongan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contacto,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existirá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combinación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cargas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producirá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intensidad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IDES </a:t>
            </a:r>
            <a:r>
              <a:rPr dirty="0" sz="2000" spc="-25">
                <a:latin typeface="Times New Roman"/>
                <a:cs typeface="Times New Roman"/>
              </a:rPr>
              <a:t>que</a:t>
            </a:r>
            <a:endParaRPr sz="2000">
              <a:latin typeface="Times New Roman"/>
              <a:cs typeface="Times New Roman"/>
            </a:endParaRPr>
          </a:p>
          <a:p>
            <a:pPr marL="12700" marR="421957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dependerá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óhmicas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cuerpos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presentes.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tiene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nombre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descarga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electrostática</a:t>
            </a:r>
            <a:r>
              <a:rPr dirty="0" sz="2000" spc="-1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106</a:t>
            </a:fld>
          </a:p>
        </p:txBody>
      </p:sp>
      <p:sp>
        <p:nvSpPr>
          <p:cNvPr id="5" name="object 5" descr=""/>
          <p:cNvSpPr txBox="1"/>
          <p:nvPr/>
        </p:nvSpPr>
        <p:spPr>
          <a:xfrm>
            <a:off x="367724" y="3418252"/>
            <a:ext cx="10580370" cy="1891664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2000" b="1">
                <a:latin typeface="Times New Roman"/>
                <a:cs typeface="Times New Roman"/>
              </a:rPr>
              <a:t>Identificación</a:t>
            </a:r>
            <a:r>
              <a:rPr dirty="0" sz="2000" spc="-5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del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fenómeno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aparición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defectos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inexplicables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parada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4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destrucciones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componentes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un </a:t>
            </a:r>
            <a:r>
              <a:rPr dirty="0" sz="2000">
                <a:latin typeface="Times New Roman"/>
                <a:cs typeface="Times New Roman"/>
              </a:rPr>
              <a:t>ambiente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seco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presencia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numerosos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hace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pensar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posibles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descargas </a:t>
            </a:r>
            <a:r>
              <a:rPr dirty="0" sz="2000">
                <a:latin typeface="Times New Roman"/>
                <a:cs typeface="Times New Roman"/>
              </a:rPr>
              <a:t>electrostáticas.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fenómenos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aleatorios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deberán,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mayor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parte,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exterior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al </a:t>
            </a:r>
            <a:r>
              <a:rPr dirty="0" sz="2000">
                <a:latin typeface="Times New Roman"/>
                <a:cs typeface="Times New Roman"/>
              </a:rPr>
              <a:t>circuito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afectado.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detección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necesitará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manejo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osciloscopios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banda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pasante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elevada,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es </a:t>
            </a:r>
            <a:r>
              <a:rPr dirty="0" sz="2000">
                <a:latin typeface="Times New Roman"/>
                <a:cs typeface="Times New Roman"/>
              </a:rPr>
              <a:t>decir,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frecuencias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muy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elevadas.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3401" y="1053743"/>
            <a:ext cx="10541635" cy="4995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2E2E2E"/>
                </a:solidFill>
                <a:latin typeface="Arial"/>
                <a:cs typeface="Arial"/>
              </a:rPr>
              <a:t>Sobretensiones</a:t>
            </a:r>
            <a:r>
              <a:rPr dirty="0" sz="2000" spc="114" b="1">
                <a:solidFill>
                  <a:srgbClr val="2E2E2E"/>
                </a:solidFill>
                <a:latin typeface="Arial"/>
                <a:cs typeface="Arial"/>
              </a:rPr>
              <a:t>  </a:t>
            </a:r>
            <a:r>
              <a:rPr dirty="0" sz="2000" b="1">
                <a:solidFill>
                  <a:srgbClr val="2E2E2E"/>
                </a:solidFill>
                <a:latin typeface="Arial"/>
                <a:cs typeface="Arial"/>
              </a:rPr>
              <a:t>electrostáticas</a:t>
            </a:r>
            <a:r>
              <a:rPr dirty="0" sz="2000" spc="114" b="1">
                <a:solidFill>
                  <a:srgbClr val="2E2E2E"/>
                </a:solidFill>
                <a:latin typeface="Arial"/>
                <a:cs typeface="Arial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12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ser</a:t>
            </a:r>
            <a:r>
              <a:rPr dirty="0" sz="1800" spc="12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humano</a:t>
            </a:r>
            <a:r>
              <a:rPr dirty="0" sz="1800" spc="12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</a:t>
            </a:r>
            <a:r>
              <a:rPr dirty="0" sz="1800" spc="12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puede</a:t>
            </a:r>
            <a:r>
              <a:rPr dirty="0" sz="1800" spc="12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comparar</a:t>
            </a:r>
            <a:r>
              <a:rPr dirty="0" sz="1800" spc="12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eléctricamente</a:t>
            </a:r>
            <a:r>
              <a:rPr dirty="0" sz="1800" spc="12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dirty="0" sz="1800" spc="12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una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capacidad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100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300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picofaradios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: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desplazándose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una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moqueta</a:t>
            </a:r>
            <a:r>
              <a:rPr dirty="0" sz="1800" spc="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sintética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por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ejemplo,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puede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absorber</a:t>
            </a:r>
            <a:r>
              <a:rPr dirty="0" sz="1800" spc="2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hasta</a:t>
            </a:r>
            <a:r>
              <a:rPr dirty="0" sz="1800" spc="2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15kV</a:t>
            </a:r>
            <a:r>
              <a:rPr dirty="0" sz="1800" spc="2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y,</a:t>
            </a:r>
            <a:r>
              <a:rPr dirty="0" sz="1800" spc="229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tocando</a:t>
            </a:r>
            <a:r>
              <a:rPr dirty="0" sz="1800" spc="2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</a:t>
            </a:r>
            <a:r>
              <a:rPr dirty="0" sz="1800" spc="229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elemento</a:t>
            </a:r>
            <a:r>
              <a:rPr dirty="0" sz="1800" spc="2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conductor,</a:t>
            </a:r>
            <a:r>
              <a:rPr dirty="0" sz="1800" spc="2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«descargarse»</a:t>
            </a:r>
            <a:r>
              <a:rPr dirty="0" sz="1800" spc="2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229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unos</a:t>
            </a:r>
            <a:r>
              <a:rPr dirty="0" sz="1800" spc="229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nanosegundos</a:t>
            </a:r>
            <a:r>
              <a:rPr dirty="0" sz="1800" spc="2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con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una</a:t>
            </a:r>
            <a:r>
              <a:rPr dirty="0" sz="1800" spc="2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corriente</a:t>
            </a:r>
            <a:r>
              <a:rPr dirty="0" sz="1800" spc="2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2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aproximadamente</a:t>
            </a:r>
            <a:r>
              <a:rPr dirty="0" sz="1800" spc="2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10</a:t>
            </a:r>
            <a:r>
              <a:rPr dirty="0" sz="1800" spc="2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amperios.</a:t>
            </a:r>
            <a:r>
              <a:rPr dirty="0" sz="1800" spc="2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Todos</a:t>
            </a:r>
            <a:r>
              <a:rPr dirty="0" sz="1800" spc="2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los</a:t>
            </a:r>
            <a:r>
              <a:rPr dirty="0" sz="1800" spc="2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circuitos</a:t>
            </a:r>
            <a:r>
              <a:rPr dirty="0" sz="1800" spc="2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integrados</a:t>
            </a:r>
            <a:r>
              <a:rPr dirty="0" sz="1800" spc="2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(CMOS...)</a:t>
            </a:r>
            <a:r>
              <a:rPr dirty="0" sz="1800" spc="2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son</a:t>
            </a:r>
            <a:r>
              <a:rPr dirty="0" sz="1800" spc="2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muy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sensibles</a:t>
            </a:r>
            <a:r>
              <a:rPr dirty="0" sz="1800" spc="1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dirty="0" sz="1800" spc="20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este</a:t>
            </a:r>
            <a:r>
              <a:rPr dirty="0" sz="1800" spc="1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tipo</a:t>
            </a:r>
            <a:r>
              <a:rPr dirty="0" sz="1800" spc="1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2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perturbación.</a:t>
            </a:r>
            <a:r>
              <a:rPr dirty="0" sz="1800" spc="20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</a:t>
            </a:r>
            <a:r>
              <a:rPr dirty="0" sz="1800" spc="1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reducción</a:t>
            </a:r>
            <a:r>
              <a:rPr dirty="0" sz="1800" spc="1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1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esta</a:t>
            </a:r>
            <a:r>
              <a:rPr dirty="0" sz="1800" spc="1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perturbación</a:t>
            </a:r>
            <a:r>
              <a:rPr dirty="0" sz="1800" spc="1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</a:t>
            </a:r>
            <a:r>
              <a:rPr dirty="0" sz="1800" spc="1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puede</a:t>
            </a:r>
            <a:r>
              <a:rPr dirty="0" sz="1800" spc="1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realizar</a:t>
            </a:r>
            <a:r>
              <a:rPr dirty="0" sz="1800" spc="20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mediante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blindaje y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puesta</a:t>
            </a:r>
            <a:r>
              <a:rPr dirty="0" sz="1800" spc="-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masa.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800">
              <a:latin typeface="Arial MT"/>
              <a:cs typeface="Arial MT"/>
            </a:endParaRPr>
          </a:p>
          <a:p>
            <a:pPr algn="just" marL="13335" marR="5715" indent="-635">
              <a:lnSpc>
                <a:spcPct val="100000"/>
              </a:lnSpc>
            </a:pP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El</a:t>
            </a:r>
            <a:r>
              <a:rPr dirty="0" sz="1800" spc="370" b="1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Fenómeno</a:t>
            </a:r>
            <a:r>
              <a:rPr dirty="0" sz="1800" spc="360" b="1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2E2E"/>
                </a:solidFill>
                <a:latin typeface="Arial"/>
                <a:cs typeface="Arial"/>
              </a:rPr>
              <a:t>IEMN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(Impulsión</a:t>
            </a:r>
            <a:r>
              <a:rPr dirty="0" sz="1800" spc="36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Electromagnética</a:t>
            </a:r>
            <a:r>
              <a:rPr dirty="0" sz="1800" spc="36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Nuclear)</a:t>
            </a:r>
            <a:r>
              <a:rPr dirty="0" sz="1800" spc="36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</a:t>
            </a:r>
            <a:r>
              <a:rPr dirty="0" sz="1800" spc="36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explosión</a:t>
            </a:r>
            <a:r>
              <a:rPr dirty="0" sz="1800" spc="3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nuclear</a:t>
            </a:r>
            <a:r>
              <a:rPr dirty="0" sz="1800" spc="3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exo-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atmosférica</a:t>
            </a:r>
            <a:r>
              <a:rPr dirty="0" sz="1800" spc="36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de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gran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altitud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provoca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campo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electromagnético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intenso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(hasta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50kV/m</a:t>
            </a:r>
            <a:r>
              <a:rPr dirty="0" sz="1800" spc="-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10ns)</a:t>
            </a:r>
            <a:r>
              <a:rPr dirty="0" sz="1800" spc="-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que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radia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una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zona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 en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17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suelo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que</a:t>
            </a:r>
            <a:r>
              <a:rPr dirty="0" sz="1800" spc="1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puede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alcanzar</a:t>
            </a:r>
            <a:r>
              <a:rPr dirty="0" sz="1800" spc="1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1200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km</a:t>
            </a:r>
            <a:r>
              <a:rPr dirty="0" sz="1800" spc="1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radio.</a:t>
            </a:r>
            <a:r>
              <a:rPr dirty="0" sz="1800" spc="1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17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suelo,</a:t>
            </a:r>
            <a:r>
              <a:rPr dirty="0" sz="1800" spc="1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este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campo</a:t>
            </a:r>
            <a:r>
              <a:rPr dirty="0" sz="1800" spc="1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va</a:t>
            </a:r>
            <a:r>
              <a:rPr dirty="0" sz="1800" spc="17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dirty="0" sz="1800" spc="17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inducir</a:t>
            </a:r>
            <a:r>
              <a:rPr dirty="0" sz="1800" spc="1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sobretensiones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transitorias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muy</a:t>
            </a:r>
            <a:r>
              <a:rPr dirty="0" sz="1800" spc="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altas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líneas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energía,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transmisión</a:t>
            </a:r>
            <a:r>
              <a:rPr dirty="0" sz="1800" spc="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y</a:t>
            </a:r>
            <a:r>
              <a:rPr dirty="0" sz="1800" spc="1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en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las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antenas...</a:t>
            </a:r>
            <a:r>
              <a:rPr dirty="0" sz="1800" spc="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y</a:t>
            </a:r>
            <a:r>
              <a:rPr dirty="0" sz="1800" spc="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por</a:t>
            </a:r>
            <a:r>
              <a:rPr dirty="0" sz="1800" spc="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lo</a:t>
            </a:r>
            <a:r>
              <a:rPr dirty="0" sz="1800" spc="3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tanto</a:t>
            </a:r>
            <a:r>
              <a:rPr dirty="0" sz="1800" spc="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destruir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los</a:t>
            </a:r>
            <a:r>
              <a:rPr dirty="0" sz="1800" spc="-6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equipos</a:t>
            </a:r>
            <a:r>
              <a:rPr dirty="0" sz="1800" spc="-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terminales</a:t>
            </a:r>
            <a:r>
              <a:rPr dirty="0" sz="1800" spc="-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(circuitos</a:t>
            </a:r>
            <a:r>
              <a:rPr dirty="0" sz="1800" spc="-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-5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alimentación,</a:t>
            </a:r>
            <a:r>
              <a:rPr dirty="0" sz="1800" spc="-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terminales</a:t>
            </a:r>
            <a:r>
              <a:rPr dirty="0" sz="1800" spc="-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informáticos,</a:t>
            </a:r>
            <a:r>
              <a:rPr dirty="0" sz="1800" spc="-5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equipos</a:t>
            </a:r>
            <a:r>
              <a:rPr dirty="0" sz="1800" spc="-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telefónicos...).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 MT"/>
              <a:cs typeface="Arial MT"/>
            </a:endParaRPr>
          </a:p>
          <a:p>
            <a:pPr algn="just" marL="14604" marR="5080" indent="-1270">
              <a:lnSpc>
                <a:spcPct val="100000"/>
              </a:lnSpc>
            </a:pP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</a:t>
            </a:r>
            <a:r>
              <a:rPr dirty="0" sz="1800" spc="6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elevación</a:t>
            </a:r>
            <a:r>
              <a:rPr dirty="0" sz="1800" spc="6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del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campo</a:t>
            </a:r>
            <a:r>
              <a:rPr dirty="0" sz="1800" spc="6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puede</a:t>
            </a:r>
            <a:r>
              <a:rPr dirty="0" sz="1800" spc="6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alcanzar</a:t>
            </a:r>
            <a:r>
              <a:rPr dirty="0" sz="1800" spc="7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varios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kV/ns.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Aunque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resulta</a:t>
            </a:r>
            <a:r>
              <a:rPr dirty="0" sz="1800" spc="6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difícil</a:t>
            </a:r>
            <a:r>
              <a:rPr dirty="0" sz="1800" spc="65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eliminar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todas</a:t>
            </a:r>
            <a:r>
              <a:rPr dirty="0" sz="1800" spc="70">
                <a:solidFill>
                  <a:srgbClr val="2E2E2E"/>
                </a:solidFill>
                <a:latin typeface="Arial MT"/>
                <a:cs typeface="Arial MT"/>
              </a:rPr>
              <a:t>  </a:t>
            </a:r>
            <a:r>
              <a:rPr dirty="0" sz="1800" spc="-25">
                <a:solidFill>
                  <a:srgbClr val="2E2E2E"/>
                </a:solidFill>
                <a:latin typeface="Arial MT"/>
                <a:cs typeface="Arial MT"/>
              </a:rPr>
              <a:t>las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sobretensiones</a:t>
            </a:r>
            <a:r>
              <a:rPr dirty="0" sz="1800" spc="4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inducidas</a:t>
            </a:r>
            <a:r>
              <a:rPr dirty="0" sz="1800" spc="43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por</a:t>
            </a:r>
            <a:r>
              <a:rPr dirty="0" sz="1800" spc="45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un</a:t>
            </a:r>
            <a:r>
              <a:rPr dirty="0" sz="1800" spc="4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impulso</a:t>
            </a:r>
            <a:r>
              <a:rPr dirty="0" sz="1800" spc="43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electromagnético</a:t>
            </a:r>
            <a:r>
              <a:rPr dirty="0" sz="1800" spc="42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nuclear,</a:t>
            </a:r>
            <a:r>
              <a:rPr dirty="0" sz="1800" spc="4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existen</a:t>
            </a:r>
            <a:r>
              <a:rPr dirty="0" sz="1800" spc="4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medios</a:t>
            </a:r>
            <a:r>
              <a:rPr dirty="0" sz="1800" spc="434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par</a:t>
            </a:r>
            <a:r>
              <a:rPr dirty="0" sz="1800" spc="44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reducirlas,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fortaleciendo</a:t>
            </a:r>
            <a:r>
              <a:rPr dirty="0" sz="1800" spc="1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sistema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que</a:t>
            </a:r>
            <a:r>
              <a:rPr dirty="0" sz="1800" spc="1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</a:t>
            </a:r>
            <a:r>
              <a:rPr dirty="0" sz="1800" spc="10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quiere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proteger</a:t>
            </a:r>
            <a:r>
              <a:rPr dirty="0" sz="1800" spc="1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: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sea</a:t>
            </a:r>
            <a:r>
              <a:rPr dirty="0" sz="1800" spc="10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</a:t>
            </a:r>
            <a:r>
              <a:rPr dirty="0" sz="1800" spc="1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que</a:t>
            </a:r>
            <a:r>
              <a:rPr dirty="0" sz="1800" spc="10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sea</a:t>
            </a:r>
            <a:r>
              <a:rPr dirty="0" sz="1800" spc="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</a:t>
            </a:r>
            <a:r>
              <a:rPr dirty="0" sz="1800" spc="11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amplitud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del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fenómeno,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se</a:t>
            </a:r>
            <a:r>
              <a:rPr dirty="0" sz="1800" spc="10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pueden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adoptar</a:t>
            </a:r>
            <a:r>
              <a:rPr dirty="0" sz="1800" spc="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soluciones</a:t>
            </a:r>
            <a:r>
              <a:rPr dirty="0" sz="1800" spc="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de</a:t>
            </a:r>
            <a:r>
              <a:rPr dirty="0" sz="1800" spc="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protecciones</a:t>
            </a:r>
            <a:r>
              <a:rPr dirty="0" sz="1800" spc="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tales</a:t>
            </a:r>
            <a:r>
              <a:rPr dirty="0" sz="1800" spc="9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como</a:t>
            </a:r>
            <a:r>
              <a:rPr dirty="0" sz="1800" spc="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blindaje,</a:t>
            </a:r>
            <a:r>
              <a:rPr dirty="0" sz="1800" spc="10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el</a:t>
            </a:r>
            <a:r>
              <a:rPr dirty="0" sz="1800" spc="9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filtrado/protección</a:t>
            </a:r>
            <a:r>
              <a:rPr dirty="0" sz="1800" spc="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contra</a:t>
            </a:r>
            <a:r>
              <a:rPr dirty="0" sz="1800" spc="8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la</a:t>
            </a:r>
            <a:r>
              <a:rPr dirty="0" sz="1800" spc="8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E2E2E"/>
                </a:solidFill>
                <a:latin typeface="Arial MT"/>
                <a:cs typeface="Arial MT"/>
              </a:rPr>
              <a:t>sobretensión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adaptados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al</a:t>
            </a:r>
            <a:r>
              <a:rPr dirty="0" sz="1800" spc="-45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E2E2E"/>
                </a:solidFill>
                <a:latin typeface="Arial MT"/>
                <a:cs typeface="Arial MT"/>
              </a:rPr>
              <a:t>fenómeno</a:t>
            </a:r>
            <a:r>
              <a:rPr dirty="0" sz="1800" spc="-3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2E2E2E"/>
                </a:solidFill>
                <a:latin typeface="Arial MT"/>
                <a:cs typeface="Arial MT"/>
              </a:rPr>
              <a:t>IEMN.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925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106</a:t>
            </a:fld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63528" y="2642800"/>
            <a:ext cx="851471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7370" marR="5080" indent="-535305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6.</a:t>
            </a:r>
            <a:r>
              <a:rPr dirty="0" sz="36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Deformación</a:t>
            </a:r>
            <a:r>
              <a:rPr dirty="0" sz="36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36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las</a:t>
            </a:r>
            <a:r>
              <a:rPr dirty="0" sz="36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ondas</a:t>
            </a:r>
            <a:r>
              <a:rPr dirty="0" sz="36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por</a:t>
            </a:r>
            <a:r>
              <a:rPr dirty="0" sz="36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000FF"/>
                </a:solidFill>
                <a:latin typeface="Arial"/>
                <a:cs typeface="Arial"/>
              </a:rPr>
              <a:t>causa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36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bobinas</a:t>
            </a:r>
            <a:r>
              <a:rPr dirty="0" sz="36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36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000FF"/>
                </a:solidFill>
                <a:latin typeface="Arial"/>
                <a:cs typeface="Arial"/>
              </a:rPr>
              <a:t>capacitores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93650" rIns="0" bIns="0" rtlCol="0" vert="horz">
            <a:spAutoFit/>
          </a:bodyPr>
          <a:lstStyle/>
          <a:p>
            <a:pPr marL="660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106</a:t>
            </a:fld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95264" y="172826"/>
            <a:ext cx="51542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Unidad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2:</a:t>
            </a:r>
            <a:r>
              <a:rPr dirty="0" sz="24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Efectos</a:t>
            </a:r>
            <a:r>
              <a:rPr dirty="0" sz="24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dirty="0" sz="24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alta</a:t>
            </a:r>
            <a:r>
              <a:rPr dirty="0" sz="24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tensión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2066" y="1031727"/>
            <a:ext cx="8242934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600">
                <a:latin typeface="Times New Roman"/>
                <a:cs typeface="Times New Roman"/>
              </a:rPr>
              <a:t>Fenómeno</a:t>
            </a:r>
            <a:r>
              <a:rPr dirty="0" sz="2600" spc="-70">
                <a:latin typeface="Times New Roman"/>
                <a:cs typeface="Times New Roman"/>
              </a:rPr>
              <a:t> </a:t>
            </a:r>
            <a:r>
              <a:rPr dirty="0" sz="2600" spc="-10">
                <a:latin typeface="Times New Roman"/>
                <a:cs typeface="Times New Roman"/>
              </a:rPr>
              <a:t>transitorio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de</a:t>
            </a:r>
            <a:r>
              <a:rPr dirty="0" sz="2600" spc="-5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la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apertura</a:t>
            </a:r>
            <a:r>
              <a:rPr dirty="0" sz="2600" spc="-7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de</a:t>
            </a:r>
            <a:r>
              <a:rPr dirty="0" sz="2600" spc="-5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banco</a:t>
            </a:r>
            <a:r>
              <a:rPr dirty="0" sz="2600" spc="-8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de</a:t>
            </a:r>
            <a:r>
              <a:rPr dirty="0" sz="2600" spc="-95">
                <a:latin typeface="Times New Roman"/>
                <a:cs typeface="Times New Roman"/>
              </a:rPr>
              <a:t> </a:t>
            </a:r>
            <a:r>
              <a:rPr dirty="0" sz="2600" spc="-10">
                <a:latin typeface="Times New Roman"/>
                <a:cs typeface="Times New Roman"/>
              </a:rPr>
              <a:t>capacitores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5180" y="1628381"/>
            <a:ext cx="4363374" cy="14174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159" y="1646847"/>
            <a:ext cx="4336482" cy="5082184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2523744" y="521208"/>
            <a:ext cx="6650990" cy="780415"/>
            <a:chOff x="2523744" y="521208"/>
            <a:chExt cx="6650990" cy="78041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3744" y="521208"/>
              <a:ext cx="2168651" cy="78028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2148" y="521208"/>
              <a:ext cx="995171" cy="78028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67072" y="521208"/>
              <a:ext cx="2522219" cy="78028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29044" y="521208"/>
              <a:ext cx="647699" cy="78028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26223" y="521208"/>
              <a:ext cx="2048255" cy="780287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741254" y="568830"/>
            <a:ext cx="621919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006FC0"/>
                </a:solidFill>
                <a:latin typeface="Lucida Sans Unicode"/>
                <a:cs typeface="Lucida Sans Unicode"/>
              </a:rPr>
              <a:t>Maniobra</a:t>
            </a:r>
            <a:r>
              <a:rPr dirty="0" sz="2800" spc="-110" b="0">
                <a:solidFill>
                  <a:srgbClr val="006FC0"/>
                </a:solidFill>
                <a:latin typeface="Lucida Sans Unicode"/>
                <a:cs typeface="Lucida Sans Unicode"/>
              </a:rPr>
              <a:t> </a:t>
            </a:r>
            <a:r>
              <a:rPr dirty="0" sz="2800" b="0">
                <a:solidFill>
                  <a:srgbClr val="006FC0"/>
                </a:solidFill>
                <a:latin typeface="Lucida Sans Unicode"/>
                <a:cs typeface="Lucida Sans Unicode"/>
              </a:rPr>
              <a:t>de</a:t>
            </a:r>
            <a:r>
              <a:rPr dirty="0" sz="2800" spc="-60" b="0">
                <a:solidFill>
                  <a:srgbClr val="006FC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0" b="0">
                <a:solidFill>
                  <a:srgbClr val="006FC0"/>
                </a:solidFill>
                <a:latin typeface="Lucida Sans Unicode"/>
                <a:cs typeface="Lucida Sans Unicode"/>
              </a:rPr>
              <a:t>capacitores</a:t>
            </a:r>
            <a:r>
              <a:rPr dirty="0" sz="2800" spc="-100" b="0">
                <a:solidFill>
                  <a:srgbClr val="006FC0"/>
                </a:solidFill>
                <a:latin typeface="Lucida Sans Unicode"/>
                <a:cs typeface="Lucida Sans Unicode"/>
              </a:rPr>
              <a:t> </a:t>
            </a:r>
            <a:r>
              <a:rPr dirty="0" sz="2800" b="0">
                <a:solidFill>
                  <a:srgbClr val="006FC0"/>
                </a:solidFill>
                <a:latin typeface="Lucida Sans Unicode"/>
                <a:cs typeface="Lucida Sans Unicode"/>
              </a:rPr>
              <a:t>y</a:t>
            </a:r>
            <a:r>
              <a:rPr dirty="0" sz="2800" spc="-65" b="0">
                <a:solidFill>
                  <a:srgbClr val="006FC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0" b="0">
                <a:solidFill>
                  <a:srgbClr val="006FC0"/>
                </a:solidFill>
                <a:latin typeface="Lucida Sans Unicode"/>
                <a:cs typeface="Lucida Sans Unicode"/>
              </a:rPr>
              <a:t>reactores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106</a:t>
            </a:fld>
          </a:p>
        </p:txBody>
      </p:sp>
      <p:sp>
        <p:nvSpPr>
          <p:cNvPr id="14" name="object 14" descr=""/>
          <p:cNvSpPr txBox="1"/>
          <p:nvPr/>
        </p:nvSpPr>
        <p:spPr>
          <a:xfrm>
            <a:off x="5780054" y="3454400"/>
            <a:ext cx="577977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Times New Roman"/>
                <a:cs typeface="Times New Roman"/>
              </a:rPr>
              <a:t>Cuando</a:t>
            </a:r>
            <a:r>
              <a:rPr dirty="0" sz="1800" spc="204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200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energiza</a:t>
            </a:r>
            <a:r>
              <a:rPr dirty="0" sz="1800" spc="250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200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banco</a:t>
            </a:r>
            <a:r>
              <a:rPr dirty="0" sz="1800" spc="200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204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condensadores</a:t>
            </a:r>
            <a:r>
              <a:rPr dirty="0" sz="1800" spc="200">
                <a:latin typeface="Times New Roman"/>
                <a:cs typeface="Times New Roman"/>
              </a:rPr>
              <a:t>  </a:t>
            </a:r>
            <a:r>
              <a:rPr dirty="0" sz="1800" spc="-25">
                <a:latin typeface="Times New Roman"/>
                <a:cs typeface="Times New Roman"/>
              </a:rPr>
              <a:t>se </a:t>
            </a:r>
            <a:r>
              <a:rPr dirty="0" sz="1800">
                <a:latin typeface="Times New Roman"/>
                <a:cs typeface="Times New Roman"/>
              </a:rPr>
              <a:t>presenta</a:t>
            </a:r>
            <a:r>
              <a:rPr dirty="0" sz="1800" spc="3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3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gran</a:t>
            </a:r>
            <a:r>
              <a:rPr dirty="0" sz="1800" spc="3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3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(hasta</a:t>
            </a:r>
            <a:r>
              <a:rPr dirty="0" sz="1800" spc="3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50</a:t>
            </a:r>
            <a:r>
              <a:rPr dirty="0" sz="1800" spc="3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veces</a:t>
            </a:r>
            <a:r>
              <a:rPr dirty="0" sz="1800" spc="3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36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corriente </a:t>
            </a:r>
            <a:r>
              <a:rPr dirty="0" sz="1800">
                <a:latin typeface="Times New Roman"/>
                <a:cs typeface="Times New Roman"/>
              </a:rPr>
              <a:t>nominal)</a:t>
            </a:r>
            <a:r>
              <a:rPr dirty="0" sz="1800" spc="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4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baja</a:t>
            </a:r>
            <a:r>
              <a:rPr dirty="0" sz="1800" spc="49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impedancia</a:t>
            </a:r>
            <a:r>
              <a:rPr dirty="0" sz="1800" spc="4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49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capacitor descargado</a:t>
            </a:r>
            <a:endParaRPr sz="1800">
              <a:latin typeface="Times New Roman"/>
              <a:cs typeface="Times New Roman"/>
            </a:endParaRPr>
          </a:p>
          <a:p>
            <a:pPr algn="just" marL="355600" marR="762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3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3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recomendable</a:t>
            </a:r>
            <a:r>
              <a:rPr dirty="0" sz="1800" spc="325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configuraciones</a:t>
            </a:r>
            <a:r>
              <a:rPr dirty="0" sz="1800" spc="320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320">
                <a:latin typeface="Times New Roman"/>
                <a:cs typeface="Times New Roman"/>
              </a:rPr>
              <a:t>  </a:t>
            </a:r>
            <a:r>
              <a:rPr dirty="0" sz="1800">
                <a:latin typeface="Times New Roman"/>
                <a:cs typeface="Times New Roman"/>
              </a:rPr>
              <a:t>banco</a:t>
            </a:r>
            <a:r>
              <a:rPr dirty="0" sz="1800" spc="320">
                <a:latin typeface="Times New Roman"/>
                <a:cs typeface="Times New Roman"/>
              </a:rPr>
              <a:t> 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 spc="-10">
                <a:latin typeface="Times New Roman"/>
                <a:cs typeface="Times New Roman"/>
              </a:rPr>
              <a:t>condensadores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neutro</a:t>
            </a:r>
            <a:r>
              <a:rPr dirty="0" sz="1800" spc="-8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aterrizado.</a:t>
            </a:r>
            <a:endParaRPr sz="1800">
              <a:latin typeface="Times New Roman"/>
              <a:cs typeface="Times New Roman"/>
            </a:endParaRPr>
          </a:p>
          <a:p>
            <a:pPr algn="just" marL="354330" marR="6985" indent="-342265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1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utilización</a:t>
            </a:r>
            <a:r>
              <a:rPr dirty="0" sz="1800" spc="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resistencia</a:t>
            </a:r>
            <a:r>
              <a:rPr dirty="0" sz="1800" spc="1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serie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1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banco</a:t>
            </a:r>
            <a:r>
              <a:rPr dirty="0" sz="1800" spc="1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1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 </a:t>
            </a:r>
            <a:r>
              <a:rPr dirty="0" sz="1800" spc="-25">
                <a:latin typeface="Times New Roman"/>
                <a:cs typeface="Times New Roman"/>
              </a:rPr>
              <a:t>	</a:t>
            </a:r>
            <a:r>
              <a:rPr dirty="0" sz="1800" spc="-10">
                <a:latin typeface="Times New Roman"/>
                <a:cs typeface="Times New Roman"/>
              </a:rPr>
              <a:t>energización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reduce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fenómeno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215" y="938766"/>
            <a:ext cx="7565390" cy="1244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335">
              <a:lnSpc>
                <a:spcPts val="2395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Deformación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las</a:t>
            </a:r>
            <a:r>
              <a:rPr dirty="0" sz="20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ondas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por</a:t>
            </a:r>
            <a:r>
              <a:rPr dirty="0" sz="20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causa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bobinas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capacitores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</a:pPr>
            <a:r>
              <a:rPr dirty="0" sz="2000" spc="-50">
                <a:solidFill>
                  <a:srgbClr val="535353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000" spc="-50">
                <a:solidFill>
                  <a:srgbClr val="535353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684187" y="1286751"/>
          <a:ext cx="11061700" cy="1196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4595"/>
                <a:gridCol w="4427220"/>
                <a:gridCol w="2813050"/>
              </a:tblGrid>
              <a:tr h="293370">
                <a:tc gridSpan="3">
                  <a:txBody>
                    <a:bodyPr/>
                    <a:lstStyle/>
                    <a:p>
                      <a:pPr>
                        <a:lnSpc>
                          <a:spcPts val="215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sobretensión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7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viaja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hacia</a:t>
                      </a:r>
                      <a:r>
                        <a:rPr dirty="0" sz="2000" spc="1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extremo</a:t>
                      </a:r>
                      <a:r>
                        <a:rPr dirty="0" sz="2000" spc="9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2000" spc="9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línea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abierta</a:t>
                      </a:r>
                      <a:r>
                        <a:rPr dirty="0" sz="2000" spc="9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refleja,</a:t>
                      </a:r>
                      <a:r>
                        <a:rPr dirty="0" sz="2000" spc="9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duplicando</a:t>
                      </a:r>
                      <a:r>
                        <a:rPr dirty="0" sz="2000" spc="1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su</a:t>
                      </a:r>
                      <a:r>
                        <a:rPr dirty="0" sz="2000" spc="9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valor,</a:t>
                      </a:r>
                      <a:r>
                        <a:rPr dirty="0" sz="2000" spc="9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2000" spc="8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retorna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superponiéndose</a:t>
                      </a:r>
                      <a:r>
                        <a:rPr dirty="0" sz="2000" spc="-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2000" spc="-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 spc="-4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incidente.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3">
                  <a:txBody>
                    <a:bodyPr/>
                    <a:lstStyle/>
                    <a:p>
                      <a:pPr>
                        <a:lnSpc>
                          <a:spcPts val="2245"/>
                        </a:lnSpc>
                        <a:tabLst>
                          <a:tab pos="356235" algn="l"/>
                          <a:tab pos="741680" algn="l"/>
                          <a:tab pos="1069340" algn="l"/>
                          <a:tab pos="2041525" algn="l"/>
                          <a:tab pos="2426970" algn="l"/>
                          <a:tab pos="2754630" algn="l"/>
                          <a:tab pos="3392804" algn="l"/>
                          <a:tab pos="3903345" algn="l"/>
                          <a:tab pos="4304665" algn="l"/>
                          <a:tab pos="5377180" algn="l"/>
                          <a:tab pos="5704840" algn="l"/>
                          <a:tab pos="6343650" algn="l"/>
                          <a:tab pos="7375525" algn="l"/>
                          <a:tab pos="8010525" algn="l"/>
                          <a:tab pos="8408670" algn="l"/>
                          <a:tab pos="9144635" algn="l"/>
                          <a:tab pos="10304780" algn="l"/>
                        </a:tabLst>
                      </a:pP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Si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extremo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línea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hay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capacitor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reflejada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tiene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frente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suavizado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(crece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3370">
                <a:tc gridSpan="2">
                  <a:txBody>
                    <a:bodyPr/>
                    <a:lstStyle/>
                    <a:p>
                      <a:pPr>
                        <a:lnSpc>
                          <a:spcPts val="2210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exponencialmente)</a:t>
                      </a:r>
                      <a:r>
                        <a:rPr dirty="0" sz="2000" spc="-5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fenómeno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2000" spc="-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capacitor</a:t>
                      </a:r>
                      <a:r>
                        <a:rPr dirty="0" sz="2000" spc="-4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figura</a:t>
                      </a:r>
                      <a:r>
                        <a:rPr dirty="0" sz="2000" spc="-4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muestra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2859" y="2814146"/>
            <a:ext cx="8098315" cy="3276316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110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215832" y="6704276"/>
            <a:ext cx="415925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https://www.inducor.com.ar/academicos/alta-tension/alta-tension-capitulo3.html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111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348" y="3027981"/>
            <a:ext cx="7282480" cy="300581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72403" y="6124432"/>
            <a:ext cx="110820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explicación</a:t>
            </a:r>
            <a:r>
              <a:rPr dirty="0" sz="1800" spc="-5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estos</a:t>
            </a:r>
            <a:r>
              <a:rPr dirty="0" sz="1800" spc="-2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fenómenos</a:t>
            </a:r>
            <a:r>
              <a:rPr dirty="0" sz="1800" spc="-2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requiere</a:t>
            </a:r>
            <a:r>
              <a:rPr dirty="0" sz="1800" spc="-3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resolución</a:t>
            </a:r>
            <a:r>
              <a:rPr dirty="0" sz="1800" spc="-4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ecuaciones</a:t>
            </a:r>
            <a:r>
              <a:rPr dirty="0" sz="1800" spc="-4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propagación</a:t>
            </a:r>
            <a:r>
              <a:rPr dirty="0" sz="1800" spc="-3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líneas,</a:t>
            </a:r>
            <a:r>
              <a:rPr dirty="0" sz="1800" spc="-3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535353"/>
                </a:solidFill>
                <a:latin typeface="Times New Roman"/>
                <a:cs typeface="Times New Roman"/>
              </a:rPr>
              <a:t>momento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suficiente</a:t>
            </a:r>
            <a:r>
              <a:rPr dirty="0" sz="1800" spc="-3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saber</a:t>
            </a:r>
            <a:r>
              <a:rPr dirty="0" sz="1800" spc="-1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estos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estudios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no</a:t>
            </a:r>
            <a:r>
              <a:rPr dirty="0" sz="1800" spc="-1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son</a:t>
            </a:r>
            <a:r>
              <a:rPr dirty="0" sz="1800" spc="-1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inmediatos</a:t>
            </a:r>
            <a:r>
              <a:rPr dirty="0" sz="1800" spc="-25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535353"/>
                </a:solidFill>
                <a:latin typeface="Times New Roman"/>
                <a:cs typeface="Times New Roman"/>
              </a:rPr>
              <a:t>ni</a:t>
            </a:r>
            <a:r>
              <a:rPr dirty="0" sz="1800" spc="-20">
                <a:solidFill>
                  <a:srgbClr val="53535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535353"/>
                </a:solidFill>
                <a:latin typeface="Times New Roman"/>
                <a:cs typeface="Times New Roman"/>
              </a:rPr>
              <a:t>simples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5832" y="6704276"/>
            <a:ext cx="415925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https://www.inducor.com.ar/academicos/alta-tension/alta-tension-capitulo3.html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2404" y="805087"/>
            <a:ext cx="117475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>
                <a:solidFill>
                  <a:srgbClr val="535353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2000">
              <a:latin typeface="Arial MT"/>
              <a:cs typeface="Arial MT"/>
            </a:endParaRPr>
          </a:p>
          <a:p>
            <a:pPr marL="13335">
              <a:lnSpc>
                <a:spcPct val="100000"/>
              </a:lnSpc>
            </a:pPr>
            <a:r>
              <a:rPr dirty="0" sz="2000" spc="-50">
                <a:solidFill>
                  <a:srgbClr val="535353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 MT"/>
              <a:cs typeface="Arial MT"/>
            </a:endParaRPr>
          </a:p>
          <a:p>
            <a:pPr marL="14604">
              <a:lnSpc>
                <a:spcPct val="100000"/>
              </a:lnSpc>
            </a:pPr>
            <a:r>
              <a:rPr dirty="0" sz="2000" spc="-50">
                <a:solidFill>
                  <a:srgbClr val="535353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671614" y="849795"/>
          <a:ext cx="11178540" cy="2110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3685"/>
                <a:gridCol w="3584575"/>
                <a:gridCol w="3485515"/>
                <a:gridCol w="1217295"/>
              </a:tblGrid>
              <a:tr h="293370">
                <a:tc gridSpan="4">
                  <a:txBody>
                    <a:bodyPr/>
                    <a:lstStyle/>
                    <a:p>
                      <a:pPr>
                        <a:lnSpc>
                          <a:spcPts val="2150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línea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intercalada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reactancia,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dos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líneas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distintas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impedancias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separadas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una</a:t>
                      </a:r>
                      <a:r>
                        <a:rPr dirty="0" sz="2000" spc="-2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reactancia,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4">
                  <a:txBody>
                    <a:bodyPr/>
                    <a:lstStyle/>
                    <a:p>
                      <a:pPr marL="635"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esta</a:t>
                      </a:r>
                      <a:r>
                        <a:rPr dirty="0" sz="2000" spc="2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ultima</a:t>
                      </a:r>
                      <a:r>
                        <a:rPr dirty="0" sz="2000" spc="2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produce</a:t>
                      </a:r>
                      <a:r>
                        <a:rPr dirty="0" sz="2000" spc="24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2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modificación</a:t>
                      </a:r>
                      <a:r>
                        <a:rPr dirty="0" sz="2000" spc="25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2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229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 spc="2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24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000" spc="2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propaga,</a:t>
                      </a:r>
                      <a:r>
                        <a:rPr dirty="0" sz="2000" spc="24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229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parte</a:t>
                      </a:r>
                      <a:r>
                        <a:rPr dirty="0" sz="2000" spc="2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reflexión</a:t>
                      </a:r>
                      <a:r>
                        <a:rPr dirty="0" sz="2000" spc="24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2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24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 spc="2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2000" spc="2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frente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2">
                  <a:txBody>
                    <a:bodyPr/>
                    <a:lstStyle/>
                    <a:p>
                      <a:pPr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abrupto,</a:t>
                      </a:r>
                      <a:r>
                        <a:rPr dirty="0" sz="2000" spc="-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2000" spc="-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cambio</a:t>
                      </a:r>
                      <a:r>
                        <a:rPr dirty="0" sz="2000" spc="-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prosigue</a:t>
                      </a:r>
                      <a:r>
                        <a:rPr dirty="0" sz="2000" spc="-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frente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suave.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4">
                  <a:txBody>
                    <a:bodyPr/>
                    <a:lstStyle/>
                    <a:p>
                      <a:pPr marL="1270"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 spc="4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pasado</a:t>
                      </a:r>
                      <a:r>
                        <a:rPr dirty="0" sz="2000" spc="7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ponían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bobinas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2000" spc="7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 spc="5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objeto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proteger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sobretensiones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viajeras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equipos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ubicados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5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3">
                  <a:txBody>
                    <a:bodyPr/>
                    <a:lstStyle/>
                    <a:p>
                      <a:pPr marL="1270"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continuación,</a:t>
                      </a:r>
                      <a:r>
                        <a:rPr dirty="0" sz="2000" spc="-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obsérvese</a:t>
                      </a:r>
                      <a:r>
                        <a:rPr dirty="0" sz="2000" spc="-4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cambio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línea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exigida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 spc="-3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reflejada</a:t>
                      </a:r>
                      <a:r>
                        <a:rPr dirty="0" sz="2000" spc="-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valor</a:t>
                      </a:r>
                      <a:r>
                        <a:rPr dirty="0" sz="2000" spc="-3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elevado.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04800">
                <a:tc gridSpan="4">
                  <a:txBody>
                    <a:bodyPr/>
                    <a:lstStyle/>
                    <a:p>
                      <a:pPr marL="2540"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Otra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posibilidad</a:t>
                      </a:r>
                      <a:r>
                        <a:rPr dirty="0" sz="2000" spc="7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dirty="0" sz="2000" spc="7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existencia</a:t>
                      </a:r>
                      <a:r>
                        <a:rPr dirty="0" sz="2000" spc="7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capacitor</a:t>
                      </a:r>
                      <a:r>
                        <a:rPr dirty="0" sz="2000" spc="7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punto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línea,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onda</a:t>
                      </a:r>
                      <a:r>
                        <a:rPr dirty="0" sz="2000" spc="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continua</a:t>
                      </a:r>
                      <a:r>
                        <a:rPr dirty="0" sz="2000" spc="6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000" spc="5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suaviza,</a:t>
                      </a:r>
                      <a:r>
                        <a:rPr dirty="0" sz="2000" spc="6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5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3370">
                <a:tc>
                  <a:txBody>
                    <a:bodyPr/>
                    <a:lstStyle/>
                    <a:p>
                      <a:pPr marL="3175">
                        <a:lnSpc>
                          <a:spcPts val="2210"/>
                        </a:lnSpc>
                      </a:pP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2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reflejada</a:t>
                      </a:r>
                      <a:r>
                        <a:rPr dirty="0" sz="2000" spc="-5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también</a:t>
                      </a:r>
                      <a:r>
                        <a:rPr dirty="0" sz="2000" spc="-15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figura</a:t>
                      </a:r>
                      <a:r>
                        <a:rPr dirty="0" sz="2000" spc="-10">
                          <a:solidFill>
                            <a:srgbClr val="535353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264" y="172826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27084" y="587608"/>
            <a:ext cx="11222990" cy="5749925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marL="374650">
              <a:lnSpc>
                <a:spcPct val="100000"/>
              </a:lnSpc>
              <a:spcBef>
                <a:spcPts val="103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Maniobra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capacitores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reactores</a:t>
            </a:r>
            <a:endParaRPr sz="2000">
              <a:latin typeface="Times New Roman"/>
              <a:cs typeface="Times New Roman"/>
            </a:endParaRPr>
          </a:p>
          <a:p>
            <a:pPr marL="356235" marR="293370" indent="-342900">
              <a:lnSpc>
                <a:spcPct val="100000"/>
              </a:lnSpc>
              <a:spcBef>
                <a:spcPts val="935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maniobras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elementos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generan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sobretensiones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magnitud,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particularmente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provocan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 spc="-10">
                <a:latin typeface="Times New Roman"/>
                <a:cs typeface="Times New Roman"/>
              </a:rPr>
              <a:t>reencendido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contactos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interruptores.</a:t>
            </a:r>
            <a:endParaRPr sz="2000">
              <a:latin typeface="Times New Roman"/>
              <a:cs typeface="Times New Roman"/>
            </a:endParaRPr>
          </a:p>
          <a:p>
            <a:pPr marL="356235" marR="19050" indent="-342900">
              <a:lnSpc>
                <a:spcPct val="100000"/>
              </a:lnSpc>
              <a:buFont typeface="Arial MT"/>
              <a:buChar char="•"/>
              <a:tabLst>
                <a:tab pos="356235" algn="l"/>
                <a:tab pos="9190990" algn="l"/>
              </a:tabLst>
            </a:pPr>
            <a:r>
              <a:rPr dirty="0" sz="2000" spc="-10">
                <a:latin typeface="Times New Roman"/>
                <a:cs typeface="Times New Roman"/>
              </a:rPr>
              <a:t>Para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apertura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interruptor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carga</a:t>
            </a:r>
            <a:r>
              <a:rPr dirty="0" sz="2000" spc="3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capacitiva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corriente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adelanta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90º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tensión,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así </a:t>
            </a: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corriente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cero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(apertura)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presenta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arco</a:t>
            </a:r>
            <a:r>
              <a:rPr dirty="0" sz="2000" spc="4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debido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diferencia</a:t>
            </a:r>
            <a:r>
              <a:rPr dirty="0" sz="2000">
                <a:latin typeface="Times New Roman"/>
                <a:cs typeface="Times New Roman"/>
              </a:rPr>
              <a:t>	de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3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>
                <a:latin typeface="Times New Roman"/>
                <a:cs typeface="Times New Roman"/>
              </a:rPr>
              <a:t>polos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4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interruptor.</a:t>
            </a:r>
            <a:endParaRPr sz="2000">
              <a:latin typeface="Times New Roman"/>
              <a:cs typeface="Times New Roman"/>
            </a:endParaRPr>
          </a:p>
          <a:p>
            <a:pPr marL="354965" marR="10795" indent="-34163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6235" algn="l"/>
                <a:tab pos="3603625" algn="l"/>
                <a:tab pos="5629910" algn="l"/>
              </a:tabLst>
            </a:pP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condensador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queda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cargado</a:t>
            </a:r>
            <a:r>
              <a:rPr dirty="0" sz="2000">
                <a:latin typeface="Times New Roman"/>
                <a:cs typeface="Times New Roman"/>
              </a:rPr>
              <a:t>	debido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6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</a:t>
            </a:r>
            <a:r>
              <a:rPr dirty="0" sz="2000">
                <a:latin typeface="Times New Roman"/>
                <a:cs typeface="Times New Roman"/>
              </a:rPr>
              <a:t>	momento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interrupción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cero)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tensión </a:t>
            </a:r>
            <a:r>
              <a:rPr dirty="0" sz="2000">
                <a:latin typeface="Times New Roman"/>
                <a:cs typeface="Times New Roman"/>
              </a:rPr>
              <a:t>está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pasando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máximo.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dispersión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polos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tiene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efectos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carga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459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condensador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debido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acoplamiento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entre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fases</a:t>
            </a:r>
            <a:endParaRPr sz="2000">
              <a:latin typeface="Times New Roman"/>
              <a:cs typeface="Times New Roman"/>
            </a:endParaRPr>
          </a:p>
          <a:p>
            <a:pPr marL="356870" indent="-342900">
              <a:lnSpc>
                <a:spcPct val="100000"/>
              </a:lnSpc>
              <a:buFont typeface="Arial MT"/>
              <a:buChar char="•"/>
              <a:tabLst>
                <a:tab pos="356870" algn="l"/>
              </a:tabLst>
            </a:pP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disponer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dispositivos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descargar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4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condensadores.</a:t>
            </a:r>
            <a:endParaRPr sz="2000">
              <a:latin typeface="Times New Roman"/>
              <a:cs typeface="Times New Roman"/>
            </a:endParaRPr>
          </a:p>
          <a:p>
            <a:pPr marL="356235" marR="6985" indent="-342265">
              <a:lnSpc>
                <a:spcPct val="100000"/>
              </a:lnSpc>
              <a:spcBef>
                <a:spcPts val="5"/>
              </a:spcBef>
              <a:buChar char="•"/>
              <a:tabLst>
                <a:tab pos="356235" algn="l"/>
                <a:tab pos="357505" algn="l"/>
                <a:tab pos="2466340" algn="l"/>
                <a:tab pos="5694680" algn="l"/>
              </a:tabLst>
            </a:pP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energiza</a:t>
            </a:r>
            <a:r>
              <a:rPr dirty="0" sz="2000">
                <a:latin typeface="Times New Roman"/>
                <a:cs typeface="Times New Roman"/>
              </a:rPr>
              <a:t>	un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banco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condensadores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0">
                <a:latin typeface="Times New Roman"/>
                <a:cs typeface="Times New Roman"/>
              </a:rPr>
              <a:t>presenta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corriente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(hasta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50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veces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corriente </a:t>
            </a:r>
            <a:r>
              <a:rPr dirty="0" sz="2000">
                <a:latin typeface="Times New Roman"/>
                <a:cs typeface="Times New Roman"/>
              </a:rPr>
              <a:t>nominal)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debido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baja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impedancia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capacitor</a:t>
            </a:r>
            <a:r>
              <a:rPr dirty="0" sz="2000" spc="4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descargado</a:t>
            </a:r>
            <a:endParaRPr sz="2000">
              <a:latin typeface="Times New Roman"/>
              <a:cs typeface="Times New Roman"/>
            </a:endParaRPr>
          </a:p>
          <a:p>
            <a:pPr marL="357505" indent="-342265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recomendable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configuraciones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banco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condensadores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neutro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aterrizado.</a:t>
            </a:r>
            <a:endParaRPr sz="2000">
              <a:latin typeface="Times New Roman"/>
              <a:cs typeface="Times New Roman"/>
            </a:endParaRPr>
          </a:p>
          <a:p>
            <a:pPr marL="358140" indent="-342900">
              <a:lnSpc>
                <a:spcPct val="100000"/>
              </a:lnSpc>
              <a:buFont typeface="Arial MT"/>
              <a:buChar char="•"/>
              <a:tabLst>
                <a:tab pos="358140" algn="l"/>
              </a:tabLst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utilización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resistencia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serie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 banco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49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energización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reduce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fenómeno.</a:t>
            </a:r>
            <a:endParaRPr sz="2000">
              <a:latin typeface="Times New Roman"/>
              <a:cs typeface="Times New Roman"/>
            </a:endParaRPr>
          </a:p>
          <a:p>
            <a:pPr algn="just" marL="356235" marR="5080" indent="-339725">
              <a:lnSpc>
                <a:spcPct val="100000"/>
              </a:lnSpc>
              <a:buFont typeface="Arial MT"/>
              <a:buChar char="•"/>
              <a:tabLst>
                <a:tab pos="358775" algn="l"/>
              </a:tabLst>
            </a:pP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1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caso</a:t>
            </a:r>
            <a:r>
              <a:rPr dirty="0" sz="2000" spc="20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20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2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apertura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interruptor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carga</a:t>
            </a:r>
            <a:r>
              <a:rPr dirty="0" sz="2000" spc="19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inductiva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atrasa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90°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2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tensión,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así </a:t>
            </a:r>
            <a:r>
              <a:rPr dirty="0" sz="2000" spc="-25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6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pasa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cero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(apertura)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</a:t>
            </a:r>
            <a:r>
              <a:rPr dirty="0" sz="2000" spc="5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arco</a:t>
            </a:r>
            <a:r>
              <a:rPr dirty="0" sz="2000" spc="5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debido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diferencia</a:t>
            </a:r>
            <a:r>
              <a:rPr dirty="0" sz="2000" spc="5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entre </a:t>
            </a:r>
            <a:r>
              <a:rPr dirty="0" sz="2000" spc="-1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polos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interruptor.</a:t>
            </a:r>
            <a:endParaRPr sz="2000">
              <a:latin typeface="Times New Roman"/>
              <a:cs typeface="Times New Roman"/>
            </a:endParaRPr>
          </a:p>
          <a:p>
            <a:pPr algn="just" marL="353060" indent="-339725">
              <a:lnSpc>
                <a:spcPts val="2390"/>
              </a:lnSpc>
              <a:buFont typeface="Arial MT"/>
              <a:buChar char="•"/>
              <a:tabLst>
                <a:tab pos="353060" algn="l"/>
              </a:tabLst>
            </a:pP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presenta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transitoria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través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polos</a:t>
            </a:r>
            <a:r>
              <a:rPr dirty="0" sz="2000" spc="4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interruptor.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112</a:t>
            </a:fld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31627" y="848141"/>
            <a:ext cx="57531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Efecto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Corona: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definición,</a:t>
            </a:r>
            <a:r>
              <a:rPr dirty="0" sz="20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causas</a:t>
            </a:r>
            <a:r>
              <a:rPr dirty="0" sz="20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prevención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44322" y="1196124"/>
            <a:ext cx="10894060" cy="30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efecto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corona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arc</a:t>
            </a:r>
            <a:r>
              <a:rPr dirty="0" u="sng" sz="2000" spc="-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3"/>
              </a:rPr>
              <a:t>flash</a:t>
            </a:r>
            <a:r>
              <a:rPr dirty="0" sz="20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Times New Roman"/>
                <a:cs typeface="Times New Roman"/>
              </a:rPr>
              <a:t>tracking</a:t>
            </a:r>
            <a:r>
              <a:rPr dirty="0" sz="20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tres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u="sng" sz="2000" b="1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fallas</a:t>
            </a:r>
            <a:r>
              <a:rPr dirty="0" sz="2000" spc="-40" b="1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más catastróficas</a:t>
            </a:r>
            <a:r>
              <a:rPr dirty="0" sz="20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pueden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ocurrir</a:t>
            </a:r>
            <a:r>
              <a:rPr dirty="0" sz="20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un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44322" y="1500924"/>
            <a:ext cx="989838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eléctrico.</a:t>
            </a:r>
            <a:r>
              <a:rPr dirty="0" sz="2000" spc="-1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A</a:t>
            </a:r>
            <a:r>
              <a:rPr dirty="0" sz="2000" spc="-114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continuación,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definimos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efecto,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causas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forma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actuar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ante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primero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75310" y="2120633"/>
            <a:ext cx="11115040" cy="2415540"/>
          </a:xfrm>
          <a:custGeom>
            <a:avLst/>
            <a:gdLst/>
            <a:ahLst/>
            <a:cxnLst/>
            <a:rect l="l" t="t" r="r" b="b"/>
            <a:pathLst>
              <a:path w="11115040" h="2415540">
                <a:moveTo>
                  <a:pt x="701040" y="2133600"/>
                </a:moveTo>
                <a:lnTo>
                  <a:pt x="0" y="2133600"/>
                </a:lnTo>
                <a:lnTo>
                  <a:pt x="0" y="2415540"/>
                </a:lnTo>
                <a:lnTo>
                  <a:pt x="701040" y="2415540"/>
                </a:lnTo>
                <a:lnTo>
                  <a:pt x="701040" y="2133600"/>
                </a:lnTo>
                <a:close/>
              </a:path>
              <a:path w="11115040" h="2415540">
                <a:moveTo>
                  <a:pt x="2833116" y="0"/>
                </a:moveTo>
                <a:lnTo>
                  <a:pt x="0" y="0"/>
                </a:lnTo>
                <a:lnTo>
                  <a:pt x="0" y="281940"/>
                </a:lnTo>
                <a:lnTo>
                  <a:pt x="2833116" y="281940"/>
                </a:lnTo>
                <a:lnTo>
                  <a:pt x="2833116" y="0"/>
                </a:lnTo>
                <a:close/>
              </a:path>
              <a:path w="11115040" h="2415540">
                <a:moveTo>
                  <a:pt x="10178796" y="609600"/>
                </a:moveTo>
                <a:lnTo>
                  <a:pt x="0" y="609600"/>
                </a:lnTo>
                <a:lnTo>
                  <a:pt x="0" y="891540"/>
                </a:lnTo>
                <a:lnTo>
                  <a:pt x="10178796" y="891540"/>
                </a:lnTo>
                <a:lnTo>
                  <a:pt x="10178796" y="609600"/>
                </a:lnTo>
                <a:close/>
              </a:path>
              <a:path w="11115040" h="2415540">
                <a:moveTo>
                  <a:pt x="10408920" y="1524000"/>
                </a:moveTo>
                <a:lnTo>
                  <a:pt x="0" y="1524000"/>
                </a:lnTo>
                <a:lnTo>
                  <a:pt x="0" y="1805940"/>
                </a:lnTo>
                <a:lnTo>
                  <a:pt x="10408920" y="1805940"/>
                </a:lnTo>
                <a:lnTo>
                  <a:pt x="10408920" y="1524000"/>
                </a:lnTo>
                <a:close/>
              </a:path>
              <a:path w="11115040" h="2415540">
                <a:moveTo>
                  <a:pt x="10850880" y="914400"/>
                </a:moveTo>
                <a:lnTo>
                  <a:pt x="0" y="914400"/>
                </a:lnTo>
                <a:lnTo>
                  <a:pt x="0" y="1196340"/>
                </a:lnTo>
                <a:lnTo>
                  <a:pt x="10850880" y="1196340"/>
                </a:lnTo>
                <a:lnTo>
                  <a:pt x="10850880" y="914400"/>
                </a:lnTo>
                <a:close/>
              </a:path>
              <a:path w="11115040" h="2415540">
                <a:moveTo>
                  <a:pt x="10928604" y="304800"/>
                </a:moveTo>
                <a:lnTo>
                  <a:pt x="0" y="304800"/>
                </a:lnTo>
                <a:lnTo>
                  <a:pt x="0" y="586740"/>
                </a:lnTo>
                <a:lnTo>
                  <a:pt x="10928604" y="586740"/>
                </a:lnTo>
                <a:lnTo>
                  <a:pt x="10928604" y="304800"/>
                </a:lnTo>
                <a:close/>
              </a:path>
              <a:path w="11115040" h="2415540">
                <a:moveTo>
                  <a:pt x="11074908" y="1219200"/>
                </a:moveTo>
                <a:lnTo>
                  <a:pt x="0" y="1219200"/>
                </a:lnTo>
                <a:lnTo>
                  <a:pt x="0" y="1501140"/>
                </a:lnTo>
                <a:lnTo>
                  <a:pt x="11074908" y="1501140"/>
                </a:lnTo>
                <a:lnTo>
                  <a:pt x="11074908" y="1219200"/>
                </a:lnTo>
                <a:close/>
              </a:path>
              <a:path w="11115040" h="2415540">
                <a:moveTo>
                  <a:pt x="11114532" y="1828800"/>
                </a:moveTo>
                <a:lnTo>
                  <a:pt x="0" y="1828800"/>
                </a:lnTo>
                <a:lnTo>
                  <a:pt x="0" y="2110740"/>
                </a:lnTo>
                <a:lnTo>
                  <a:pt x="11114532" y="2110740"/>
                </a:lnTo>
                <a:lnTo>
                  <a:pt x="11114532" y="1828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62616" y="2075929"/>
            <a:ext cx="11080115" cy="24657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Efecto</a:t>
            </a:r>
            <a:r>
              <a:rPr dirty="0" sz="2000" spc="-6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Corona:</a:t>
            </a:r>
            <a:r>
              <a:rPr dirty="0" sz="2000" spc="-8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1558"/>
                </a:solidFill>
                <a:latin typeface="Times New Roman"/>
                <a:cs typeface="Times New Roman"/>
              </a:rPr>
              <a:t>Definición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transmisión</a:t>
            </a:r>
            <a:r>
              <a:rPr dirty="0" sz="20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lidia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prácticamente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toda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carga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transferencia</a:t>
            </a:r>
            <a:r>
              <a:rPr dirty="0" sz="20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esta,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desde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estaciones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situadas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a muchos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kilómetros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distancia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los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centros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consumo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principales</a:t>
            </a:r>
            <a:r>
              <a:rPr dirty="0" sz="20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2000" spc="50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ciudades.</a:t>
            </a:r>
            <a:r>
              <a:rPr dirty="0" sz="20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esta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razón,</a:t>
            </a:r>
            <a:r>
              <a:rPr dirty="0" sz="20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cables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transmisión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larga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distancia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necesarios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transferencia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efectiva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energía,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lo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resulta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grandes</a:t>
            </a:r>
            <a:r>
              <a:rPr dirty="0" sz="20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pérdidas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sistema.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Minimizarlas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ha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sido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siempre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gran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reto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ingenieros,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quienes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deben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entender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muy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bien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su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tipo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naturaleza.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efecto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corona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un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tiene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rol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predominante</a:t>
            </a:r>
            <a:r>
              <a:rPr dirty="0" sz="20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reducción</a:t>
            </a:r>
            <a:r>
              <a:rPr dirty="0" sz="20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eficiencia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EHV</a:t>
            </a:r>
            <a:r>
              <a:rPr dirty="0" sz="20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(líneas</a:t>
            </a:r>
            <a:r>
              <a:rPr dirty="0" sz="20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2000" spc="-1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Alto</a:t>
            </a:r>
            <a:r>
              <a:rPr dirty="0" sz="20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Voltaje Extra).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112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475310" y="4903508"/>
            <a:ext cx="350837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Por</a:t>
            </a:r>
            <a:r>
              <a:rPr dirty="0" sz="2000" spc="-6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qué</a:t>
            </a:r>
            <a:r>
              <a:rPr dirty="0" sz="2000" spc="-3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ocurre</a:t>
            </a:r>
            <a:r>
              <a:rPr dirty="0" sz="2000" spc="-2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el</a:t>
            </a:r>
            <a:r>
              <a:rPr dirty="0" sz="2000" spc="-3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efecto</a:t>
            </a:r>
            <a:r>
              <a:rPr dirty="0" sz="2000" spc="-4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1558"/>
                </a:solidFill>
                <a:latin typeface="Times New Roman"/>
                <a:cs typeface="Times New Roman"/>
              </a:rPr>
              <a:t>corona?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5310" y="5208308"/>
            <a:ext cx="646366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que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ocurra</a:t>
            </a:r>
            <a:r>
              <a:rPr dirty="0" sz="20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efecto</a:t>
            </a:r>
            <a:r>
              <a:rPr dirty="0" sz="20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corona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deben</a:t>
            </a:r>
            <a:r>
              <a:rPr dirty="0" sz="20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conjugarse</a:t>
            </a:r>
            <a:r>
              <a:rPr dirty="0" sz="20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C3C3C"/>
                </a:solidFill>
                <a:latin typeface="Times New Roman"/>
                <a:cs typeface="Times New Roman"/>
              </a:rPr>
              <a:t>dos</a:t>
            </a:r>
            <a:r>
              <a:rPr dirty="0" sz="20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C3C3C"/>
                </a:solidFill>
                <a:latin typeface="Times New Roman"/>
                <a:cs typeface="Times New Roman"/>
              </a:rPr>
              <a:t>factores: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18210" y="5513108"/>
            <a:ext cx="860171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diferencia</a:t>
            </a:r>
            <a:r>
              <a:rPr dirty="0" sz="2000" spc="-4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alterna</a:t>
            </a:r>
            <a:r>
              <a:rPr dirty="0" sz="2000" spc="-3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potencial</a:t>
            </a:r>
            <a:r>
              <a:rPr dirty="0" sz="2000" spc="-4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3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debe</a:t>
            </a:r>
            <a:r>
              <a:rPr dirty="0" sz="2000" spc="-1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ser</a:t>
            </a:r>
            <a:r>
              <a:rPr dirty="0" sz="2000" spc="-3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suministrada</a:t>
            </a:r>
            <a:r>
              <a:rPr dirty="0" sz="2000" spc="-4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través</a:t>
            </a:r>
            <a:r>
              <a:rPr dirty="0" sz="2000" spc="-2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555869"/>
                </a:solidFill>
                <a:latin typeface="Times New Roman"/>
                <a:cs typeface="Times New Roman"/>
              </a:rPr>
              <a:t>línea.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2616" y="5468607"/>
            <a:ext cx="11493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555869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50">
                <a:solidFill>
                  <a:srgbClr val="555869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18210" y="5817908"/>
            <a:ext cx="906526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espacio</a:t>
            </a:r>
            <a:r>
              <a:rPr dirty="0" sz="2000" spc="-4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conductores</a:t>
            </a:r>
            <a:r>
              <a:rPr dirty="0" sz="2000" spc="-5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debe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ser</a:t>
            </a:r>
            <a:r>
              <a:rPr dirty="0" sz="2000" spc="-2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más</a:t>
            </a:r>
            <a:r>
              <a:rPr dirty="0" sz="2000" spc="-1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grande</a:t>
            </a:r>
            <a:r>
              <a:rPr dirty="0" sz="2000" spc="-4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comparado</a:t>
            </a:r>
            <a:r>
              <a:rPr dirty="0" sz="2000" spc="-2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diámetro</a:t>
            </a:r>
            <a:r>
              <a:rPr dirty="0" sz="2000" spc="-1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555869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555869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555869"/>
                </a:solidFill>
                <a:latin typeface="Times New Roman"/>
                <a:cs typeface="Times New Roman"/>
              </a:rPr>
              <a:t>línea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7468" y="717054"/>
            <a:ext cx="2026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EFECTO</a:t>
            </a:r>
            <a:r>
              <a:rPr dirty="0" sz="1800" spc="-9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CORONA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53287" y="3417277"/>
            <a:ext cx="7590790" cy="3315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Efecto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corona</a:t>
            </a:r>
            <a:endParaRPr sz="1800">
              <a:latin typeface="Arial"/>
              <a:cs typeface="Arial"/>
            </a:endParaRPr>
          </a:p>
          <a:p>
            <a:pPr marL="12700" marR="162560">
              <a:lnSpc>
                <a:spcPts val="2160"/>
              </a:lnSpc>
              <a:spcBef>
                <a:spcPts val="65"/>
              </a:spcBef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"/>
              </a:rPr>
              <a:t>efecto</a:t>
            </a:r>
            <a:r>
              <a:rPr dirty="0" u="sng" sz="1800" spc="-4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8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2"/>
              </a:rPr>
              <a:t>corona</a:t>
            </a:r>
            <a:r>
              <a:rPr dirty="0" sz="1800" spc="-2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produce,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ejemplo,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conductores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líneas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alta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manifiesta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halo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luminoso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alrededor.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Dado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los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conductores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suelen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sección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circular,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halo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adopta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corona,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ahí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nombre.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160"/>
              </a:lnSpc>
            </a:pP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causa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encuentra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ionización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aire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circundante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debido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altos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niveles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línea.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momento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moléculas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aire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se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ionizan,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éstas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capaces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conducir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parte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los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electrones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pasan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línea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aire.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Tal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circulación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provoca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incremento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temperatura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gas,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dándole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color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rojizo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niveles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bajos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temperatura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2021"/>
                </a:solidFill>
                <a:latin typeface="Times New Roman"/>
                <a:cs typeface="Times New Roman"/>
              </a:rPr>
              <a:t>o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azulado</a:t>
            </a:r>
            <a:r>
              <a:rPr dirty="0" sz="18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niveles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altos.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Esto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provoca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pueda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cuantificar</a:t>
            </a:r>
            <a:r>
              <a:rPr dirty="0" sz="18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18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2021"/>
                </a:solidFill>
                <a:latin typeface="Times New Roman"/>
                <a:cs typeface="Times New Roman"/>
              </a:rPr>
              <a:t>intensidad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según</a:t>
            </a:r>
            <a:r>
              <a:rPr dirty="0" sz="18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color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18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1F2021"/>
                </a:solidFill>
                <a:latin typeface="Times New Roman"/>
                <a:cs typeface="Times New Roman"/>
              </a:rPr>
              <a:t>halo.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255692" y="1000076"/>
            <a:ext cx="33191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https://www.youtube.com/watch?v=z6mA5i</a:t>
            </a:r>
            <a:r>
              <a:rPr dirty="0" sz="12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6VHno&amp;ab_channel=antoniasamaniego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2199" y="1494028"/>
            <a:ext cx="2985976" cy="168707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351963" y="3241959"/>
            <a:ext cx="2508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PERDIDAS</a:t>
            </a:r>
            <a:r>
              <a:rPr dirty="0" sz="12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EN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LINEAS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DE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TRANSMISIÓN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331892" y="3658679"/>
            <a:ext cx="3649979" cy="2372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652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Causas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pérdidas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técnicas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líneas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de </a:t>
            </a:r>
            <a:r>
              <a:rPr dirty="0" sz="1400" spc="-25" b="1">
                <a:latin typeface="Arial"/>
                <a:cs typeface="Arial"/>
              </a:rPr>
              <a:t>AT</a:t>
            </a:r>
            <a:endParaRPr sz="1400">
              <a:latin typeface="Arial"/>
              <a:cs typeface="Arial"/>
            </a:endParaRPr>
          </a:p>
          <a:p>
            <a:pPr marL="183515" marR="5080" indent="-171450">
              <a:lnSpc>
                <a:spcPct val="100000"/>
              </a:lnSpc>
              <a:spcBef>
                <a:spcPts val="5"/>
              </a:spcBef>
              <a:buChar char="•"/>
              <a:tabLst>
                <a:tab pos="184785" algn="l"/>
              </a:tabLst>
            </a:pPr>
            <a:r>
              <a:rPr dirty="0" sz="1400">
                <a:latin typeface="Arial MT"/>
                <a:cs typeface="Arial MT"/>
              </a:rPr>
              <a:t>Equipos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ineficientes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como</a:t>
            </a:r>
            <a:r>
              <a:rPr dirty="0" sz="1400" spc="-6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transformadores, </a:t>
            </a:r>
            <a:r>
              <a:rPr dirty="0" sz="1400" spc="-10">
                <a:latin typeface="Arial MT"/>
                <a:cs typeface="Arial MT"/>
              </a:rPr>
              <a:t>	</a:t>
            </a:r>
            <a:r>
              <a:rPr dirty="0" sz="1400">
                <a:latin typeface="Arial MT"/>
                <a:cs typeface="Arial MT"/>
              </a:rPr>
              <a:t>bombas,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máquinas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eléctricas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cargas 	industriales.</a:t>
            </a:r>
            <a:endParaRPr sz="1400">
              <a:latin typeface="Arial MT"/>
              <a:cs typeface="Arial MT"/>
            </a:endParaRPr>
          </a:p>
          <a:p>
            <a:pPr marL="183515" marR="227329" indent="-17145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400" spc="-30">
                <a:latin typeface="Arial MT"/>
                <a:cs typeface="Arial MT"/>
              </a:rPr>
              <a:t>Tamaño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inadecuado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conductor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las </a:t>
            </a:r>
            <a:r>
              <a:rPr dirty="0" sz="1400" spc="-25">
                <a:latin typeface="Arial MT"/>
                <a:cs typeface="Arial MT"/>
              </a:rPr>
              <a:t>	</a:t>
            </a:r>
            <a:r>
              <a:rPr dirty="0" sz="1400">
                <a:latin typeface="Arial MT"/>
                <a:cs typeface="Arial MT"/>
              </a:rPr>
              <a:t>líneas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distribución.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latin typeface="Arial MT"/>
                <a:cs typeface="Arial MT"/>
              </a:rPr>
              <a:t>Largas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líneas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distribución.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latin typeface="Arial MT"/>
                <a:cs typeface="Arial MT"/>
              </a:rPr>
              <a:t>Desequilibrio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carga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entre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fases.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latin typeface="Arial MT"/>
                <a:cs typeface="Arial MT"/>
              </a:rPr>
              <a:t>Bajo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factor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potencia.</a:t>
            </a:r>
            <a:endParaRPr sz="1400">
              <a:latin typeface="Arial MT"/>
              <a:cs typeface="Arial MT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latin typeface="Arial MT"/>
                <a:cs typeface="Arial MT"/>
              </a:rPr>
              <a:t>Sobre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carga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líneas.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114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2015" y="1335838"/>
            <a:ext cx="3400870" cy="1882240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3791077" y="1189850"/>
            <a:ext cx="247015" cy="253365"/>
          </a:xfrm>
          <a:custGeom>
            <a:avLst/>
            <a:gdLst/>
            <a:ahLst/>
            <a:cxnLst/>
            <a:rect l="l" t="t" r="r" b="b"/>
            <a:pathLst>
              <a:path w="247014" h="253365">
                <a:moveTo>
                  <a:pt x="246887" y="0"/>
                </a:moveTo>
                <a:lnTo>
                  <a:pt x="0" y="0"/>
                </a:lnTo>
                <a:lnTo>
                  <a:pt x="0" y="252984"/>
                </a:lnTo>
                <a:lnTo>
                  <a:pt x="246887" y="252984"/>
                </a:lnTo>
                <a:lnTo>
                  <a:pt x="2468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266065" y="1189850"/>
            <a:ext cx="615950" cy="2743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Como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68983" y="1148199"/>
            <a:ext cx="3124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consecuencia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efecto</a:t>
            </a:r>
            <a:r>
              <a:rPr dirty="0" sz="18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corona</a:t>
            </a:r>
            <a:r>
              <a:rPr dirty="0" sz="18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66065" y="1464170"/>
            <a:ext cx="3926204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una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emisión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acústica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66065" y="1738490"/>
            <a:ext cx="3691254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electromagnética</a:t>
            </a:r>
            <a:r>
              <a:rPr dirty="0" sz="1800" spc="-6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rango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66065" y="2012810"/>
            <a:ext cx="1937385" cy="2533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radiofrecuencias,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203069" y="2012810"/>
            <a:ext cx="158813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forma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que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66065" y="2287130"/>
            <a:ext cx="332105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conductores</a:t>
            </a:r>
            <a:r>
              <a:rPr dirty="0" sz="1800" spc="-6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pueden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generar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ruido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60">
                <a:solidFill>
                  <a:srgbClr val="1F1F1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66065" y="2561450"/>
            <a:ext cx="372808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interferencias</a:t>
            </a:r>
            <a:r>
              <a:rPr dirty="0" sz="1800" spc="-5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radio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18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televisión;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66065" y="2835770"/>
            <a:ext cx="351790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otra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consecuencia</a:t>
            </a:r>
            <a:r>
              <a:rPr dirty="0" sz="18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producción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66065" y="3110090"/>
            <a:ext cx="266255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ozono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18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óxidos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nitrógeno.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05937" y="1097532"/>
            <a:ext cx="11015345" cy="398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28321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efecto</a:t>
            </a:r>
            <a:r>
              <a:rPr dirty="0" sz="20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corona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 ionización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rodea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un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conductor</a:t>
            </a:r>
            <a:r>
              <a:rPr dirty="0" sz="2000" spc="-5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cargado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Ocurre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espontáneamente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alta</a:t>
            </a:r>
            <a:r>
              <a:rPr dirty="0" u="sng" sz="2000" spc="-1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tensión</a:t>
            </a:r>
            <a:r>
              <a:rPr dirty="0" sz="2000" spc="-3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manifiesta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halo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luminoso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(por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mismo efecto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lámparas</a:t>
            </a:r>
            <a:r>
              <a:rPr dirty="0" u="sng" sz="2000" spc="-3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de</a:t>
            </a:r>
            <a:r>
              <a:rPr dirty="0" u="sng" sz="2000" spc="-2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descarga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).</a:t>
            </a:r>
            <a:endParaRPr sz="2000">
              <a:latin typeface="Times New Roman"/>
              <a:cs typeface="Times New Roman"/>
            </a:endParaRPr>
          </a:p>
          <a:p>
            <a:pPr marL="12700" marR="639445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Dado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conductores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suelen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sección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circular,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halo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adopta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forma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corona,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ahí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el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nombre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fenómeno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incluso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denominación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inglés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recurre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 este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término.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efecto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corona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está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causado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ionización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aire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circundante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conductor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debido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las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heterogeneidades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campo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eléctrico</a:t>
            </a:r>
            <a:r>
              <a:rPr dirty="0" sz="2000" spc="-2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superficies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conductores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altas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tensiones,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generando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diferencias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potenciales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localmente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altas.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momento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moléculas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componen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aire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ionizan,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estas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capaces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conducir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corriente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parte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electrones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circulan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línea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pasan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aire.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Tal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circulación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producirá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incremento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temperatura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gas,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se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tornará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color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rojizo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niveles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bajos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temperatura,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o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azulado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niveles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altos.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intensidad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del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efecto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corona,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tanto,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 puede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cuantificar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según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color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halo,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será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rojizo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aquellos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casos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leves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azulado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más</a:t>
            </a:r>
            <a:r>
              <a:rPr dirty="0" sz="2000" spc="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severos.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115</a:t>
            </a:fld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34345" y="804552"/>
            <a:ext cx="10656570" cy="54178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Problemas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causados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por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el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efecto</a:t>
            </a:r>
            <a:r>
              <a:rPr dirty="0" sz="20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corona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4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principales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consecuencias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efecto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corona</a:t>
            </a:r>
            <a:r>
              <a:rPr dirty="0" sz="2000" spc="-6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son: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Generación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luz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1F2021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4"/>
              </a:rPr>
              <a:t>Ruido</a:t>
            </a:r>
            <a:r>
              <a:rPr dirty="0" sz="2000" spc="-15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audible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Ruido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radio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1F2021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5"/>
              </a:rPr>
              <a:t>Vibración</a:t>
            </a:r>
            <a:r>
              <a:rPr dirty="0" sz="2000" spc="-5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resultante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viento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eléctrico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Deterioro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como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consecuencia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bombardeo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6"/>
              </a:rPr>
              <a:t>iones</a:t>
            </a:r>
            <a:endParaRPr sz="2000">
              <a:latin typeface="Times New Roman"/>
              <a:cs typeface="Times New Roman"/>
            </a:endParaRPr>
          </a:p>
          <a:p>
            <a:pPr marL="299085" marR="145034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Generación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gases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corrosivos,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cómo</a:t>
            </a:r>
            <a:r>
              <a:rPr dirty="0" sz="2000" spc="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7"/>
              </a:rPr>
              <a:t>ozono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óxidos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8"/>
              </a:rPr>
              <a:t>nitrógeno</a:t>
            </a:r>
            <a:r>
              <a:rPr dirty="0" sz="2000" spc="-40">
                <a:solidFill>
                  <a:srgbClr val="FF8118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si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hay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presencia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humedad,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ácido</a:t>
            </a:r>
            <a:r>
              <a:rPr dirty="0" u="sng" sz="2000" spc="-25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9"/>
              </a:rPr>
              <a:t>nítrico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Disipación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10"/>
              </a:rPr>
              <a:t>energía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Daño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aisladores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Erosión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plásticos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Descargas</a:t>
            </a:r>
            <a:r>
              <a:rPr dirty="0" sz="2000" spc="-10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electrostáticas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efecto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corona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producir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ruido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audible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interferencias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radiación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electromagnética.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líneas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transporte</a:t>
            </a:r>
            <a:r>
              <a:rPr dirty="0" sz="2000" spc="-5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son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principales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fuentes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pérdida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energía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y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acción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sobre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aire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produce</a:t>
            </a:r>
            <a:r>
              <a:rPr dirty="0" sz="2000" spc="-4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óxidos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nitrosos</a:t>
            </a:r>
            <a:r>
              <a:rPr dirty="0" sz="2000" spc="-5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que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pueden</a:t>
            </a:r>
            <a:r>
              <a:rPr dirty="0" sz="2000" spc="-4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ser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perjudiciales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salud</a:t>
            </a:r>
            <a:r>
              <a:rPr dirty="0" sz="2000" spc="-2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zonas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densamente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pobladas,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por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lo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cual,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todo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equipamiento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se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diseña</a:t>
            </a:r>
            <a:r>
              <a:rPr dirty="0" sz="2000" spc="-3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minimizar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1F2021"/>
                </a:solidFill>
                <a:latin typeface="Times New Roman"/>
                <a:cs typeface="Times New Roman"/>
              </a:rPr>
              <a:t>su</a:t>
            </a:r>
            <a:r>
              <a:rPr dirty="0" sz="2000" spc="-25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1F2021"/>
                </a:solidFill>
                <a:latin typeface="Times New Roman"/>
                <a:cs typeface="Times New Roman"/>
              </a:rPr>
              <a:t>formación.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115</a:t>
            </a:fld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37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46405" y="1189164"/>
            <a:ext cx="10688320" cy="2755900"/>
          </a:xfrm>
          <a:custGeom>
            <a:avLst/>
            <a:gdLst/>
            <a:ahLst/>
            <a:cxnLst/>
            <a:rect l="l" t="t" r="r" b="b"/>
            <a:pathLst>
              <a:path w="10688320" h="2755900">
                <a:moveTo>
                  <a:pt x="1685544" y="2529840"/>
                </a:moveTo>
                <a:lnTo>
                  <a:pt x="0" y="2529840"/>
                </a:lnTo>
                <a:lnTo>
                  <a:pt x="0" y="2755392"/>
                </a:lnTo>
                <a:lnTo>
                  <a:pt x="1685544" y="2755392"/>
                </a:lnTo>
                <a:lnTo>
                  <a:pt x="1685544" y="2529840"/>
                </a:lnTo>
                <a:close/>
              </a:path>
              <a:path w="10688320" h="2755900">
                <a:moveTo>
                  <a:pt x="1982724" y="1252728"/>
                </a:moveTo>
                <a:lnTo>
                  <a:pt x="0" y="1252728"/>
                </a:lnTo>
                <a:lnTo>
                  <a:pt x="0" y="1505712"/>
                </a:lnTo>
                <a:lnTo>
                  <a:pt x="1982724" y="1505712"/>
                </a:lnTo>
                <a:lnTo>
                  <a:pt x="1982724" y="1252728"/>
                </a:lnTo>
                <a:close/>
              </a:path>
              <a:path w="10688320" h="2755900">
                <a:moveTo>
                  <a:pt x="2324100" y="490728"/>
                </a:moveTo>
                <a:lnTo>
                  <a:pt x="0" y="490728"/>
                </a:lnTo>
                <a:lnTo>
                  <a:pt x="0" y="743712"/>
                </a:lnTo>
                <a:lnTo>
                  <a:pt x="2324100" y="743712"/>
                </a:lnTo>
                <a:lnTo>
                  <a:pt x="2324100" y="490728"/>
                </a:lnTo>
                <a:close/>
              </a:path>
              <a:path w="10688320" h="2755900">
                <a:moveTo>
                  <a:pt x="2889504" y="2014728"/>
                </a:moveTo>
                <a:lnTo>
                  <a:pt x="0" y="2014728"/>
                </a:lnTo>
                <a:lnTo>
                  <a:pt x="0" y="2267712"/>
                </a:lnTo>
                <a:lnTo>
                  <a:pt x="2889504" y="2267712"/>
                </a:lnTo>
                <a:lnTo>
                  <a:pt x="2889504" y="2014728"/>
                </a:lnTo>
                <a:close/>
              </a:path>
              <a:path w="10688320" h="2755900">
                <a:moveTo>
                  <a:pt x="3922776" y="243840"/>
                </a:moveTo>
                <a:lnTo>
                  <a:pt x="0" y="243840"/>
                </a:lnTo>
                <a:lnTo>
                  <a:pt x="0" y="469392"/>
                </a:lnTo>
                <a:lnTo>
                  <a:pt x="3922776" y="469392"/>
                </a:lnTo>
                <a:lnTo>
                  <a:pt x="3922776" y="243840"/>
                </a:lnTo>
                <a:close/>
              </a:path>
              <a:path w="10688320" h="2755900">
                <a:moveTo>
                  <a:pt x="5711952" y="1005840"/>
                </a:moveTo>
                <a:lnTo>
                  <a:pt x="0" y="1005840"/>
                </a:lnTo>
                <a:lnTo>
                  <a:pt x="0" y="1231392"/>
                </a:lnTo>
                <a:lnTo>
                  <a:pt x="5711952" y="1231392"/>
                </a:lnTo>
                <a:lnTo>
                  <a:pt x="5711952" y="1005840"/>
                </a:lnTo>
                <a:close/>
              </a:path>
              <a:path w="10688320" h="2755900">
                <a:moveTo>
                  <a:pt x="9781019" y="1767840"/>
                </a:moveTo>
                <a:lnTo>
                  <a:pt x="0" y="1767840"/>
                </a:lnTo>
                <a:lnTo>
                  <a:pt x="0" y="1993392"/>
                </a:lnTo>
                <a:lnTo>
                  <a:pt x="9781019" y="1993392"/>
                </a:lnTo>
                <a:lnTo>
                  <a:pt x="9781019" y="1767840"/>
                </a:lnTo>
                <a:close/>
              </a:path>
              <a:path w="10688320" h="2755900">
                <a:moveTo>
                  <a:pt x="10116299" y="2286000"/>
                </a:moveTo>
                <a:lnTo>
                  <a:pt x="0" y="2286000"/>
                </a:lnTo>
                <a:lnTo>
                  <a:pt x="0" y="2511552"/>
                </a:lnTo>
                <a:lnTo>
                  <a:pt x="10116299" y="2511552"/>
                </a:lnTo>
                <a:lnTo>
                  <a:pt x="10116299" y="2286000"/>
                </a:lnTo>
                <a:close/>
              </a:path>
              <a:path w="10688320" h="2755900">
                <a:moveTo>
                  <a:pt x="10142220" y="1524000"/>
                </a:moveTo>
                <a:lnTo>
                  <a:pt x="9944100" y="1524000"/>
                </a:lnTo>
                <a:lnTo>
                  <a:pt x="0" y="1524000"/>
                </a:lnTo>
                <a:lnTo>
                  <a:pt x="0" y="1749552"/>
                </a:lnTo>
                <a:lnTo>
                  <a:pt x="9944100" y="1749552"/>
                </a:lnTo>
                <a:lnTo>
                  <a:pt x="10142220" y="1749552"/>
                </a:lnTo>
                <a:lnTo>
                  <a:pt x="10142220" y="1524000"/>
                </a:lnTo>
                <a:close/>
              </a:path>
              <a:path w="10688320" h="2755900">
                <a:moveTo>
                  <a:pt x="10282415" y="0"/>
                </a:moveTo>
                <a:lnTo>
                  <a:pt x="10034016" y="0"/>
                </a:lnTo>
                <a:lnTo>
                  <a:pt x="0" y="0"/>
                </a:lnTo>
                <a:lnTo>
                  <a:pt x="0" y="225552"/>
                </a:lnTo>
                <a:lnTo>
                  <a:pt x="10034016" y="225552"/>
                </a:lnTo>
                <a:lnTo>
                  <a:pt x="10282415" y="225552"/>
                </a:lnTo>
                <a:lnTo>
                  <a:pt x="10282415" y="0"/>
                </a:lnTo>
                <a:close/>
              </a:path>
              <a:path w="10688320" h="2755900">
                <a:moveTo>
                  <a:pt x="10314432" y="2286000"/>
                </a:moveTo>
                <a:lnTo>
                  <a:pt x="10116312" y="2286000"/>
                </a:lnTo>
                <a:lnTo>
                  <a:pt x="10116312" y="2511552"/>
                </a:lnTo>
                <a:lnTo>
                  <a:pt x="10314432" y="2511552"/>
                </a:lnTo>
                <a:lnTo>
                  <a:pt x="10314432" y="2286000"/>
                </a:lnTo>
                <a:close/>
              </a:path>
              <a:path w="10688320" h="2755900">
                <a:moveTo>
                  <a:pt x="10573512" y="0"/>
                </a:moveTo>
                <a:lnTo>
                  <a:pt x="10282428" y="0"/>
                </a:lnTo>
                <a:lnTo>
                  <a:pt x="10282428" y="225552"/>
                </a:lnTo>
                <a:lnTo>
                  <a:pt x="10573512" y="225552"/>
                </a:lnTo>
                <a:lnTo>
                  <a:pt x="10573512" y="0"/>
                </a:lnTo>
                <a:close/>
              </a:path>
              <a:path w="10688320" h="2755900">
                <a:moveTo>
                  <a:pt x="10687812" y="762000"/>
                </a:moveTo>
                <a:lnTo>
                  <a:pt x="10482072" y="762000"/>
                </a:lnTo>
                <a:lnTo>
                  <a:pt x="10267188" y="762000"/>
                </a:lnTo>
                <a:lnTo>
                  <a:pt x="0" y="762000"/>
                </a:lnTo>
                <a:lnTo>
                  <a:pt x="0" y="987552"/>
                </a:lnTo>
                <a:lnTo>
                  <a:pt x="10267188" y="987552"/>
                </a:lnTo>
                <a:lnTo>
                  <a:pt x="10482072" y="987552"/>
                </a:lnTo>
                <a:lnTo>
                  <a:pt x="10687812" y="987552"/>
                </a:lnTo>
                <a:lnTo>
                  <a:pt x="10687812" y="762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33711" y="844231"/>
            <a:ext cx="10660380" cy="31064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¿Cómo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minimizar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efecto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corona?</a:t>
            </a:r>
            <a:endParaRPr sz="2000">
              <a:latin typeface="Times New Roman"/>
              <a:cs typeface="Times New Roman"/>
            </a:endParaRPr>
          </a:p>
          <a:p>
            <a:pPr marL="12700" marR="121285">
              <a:lnSpc>
                <a:spcPct val="100000"/>
              </a:lnSpc>
              <a:spcBef>
                <a:spcPts val="15"/>
              </a:spcBef>
            </a:pP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efecto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reduce</a:t>
            </a:r>
            <a:r>
              <a:rPr dirty="0" sz="16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eficiencia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líneas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transmisión,</a:t>
            </a:r>
            <a:r>
              <a:rPr dirty="0" sz="1600" spc="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ahí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importancia</a:t>
            </a:r>
            <a:r>
              <a:rPr dirty="0" sz="1600" spc="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minimizar</a:t>
            </a:r>
            <a:r>
              <a:rPr dirty="0" sz="1600" spc="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su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impacto.</a:t>
            </a:r>
            <a:r>
              <a:rPr dirty="0" sz="1600" spc="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Los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siguientes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factores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deben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tomarse</a:t>
            </a:r>
            <a:r>
              <a:rPr dirty="0" sz="1600" spc="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en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cuenta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para</a:t>
            </a:r>
            <a:r>
              <a:rPr dirty="0" sz="16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poder</a:t>
            </a:r>
            <a:r>
              <a:rPr dirty="0" sz="16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controlarlo: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50"/>
              </a:lnSpc>
            </a:pP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Diámetro</a:t>
            </a:r>
            <a:r>
              <a:rPr dirty="0" sz="1800" spc="-4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del</a:t>
            </a:r>
            <a:r>
              <a:rPr dirty="0" sz="1800" spc="-4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1558"/>
                </a:solidFill>
                <a:latin typeface="Times New Roman"/>
                <a:cs typeface="Times New Roman"/>
              </a:rPr>
              <a:t>conductor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Para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reducir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pérdidas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generadas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por</a:t>
            </a:r>
            <a:r>
              <a:rPr dirty="0" sz="16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efecto</a:t>
            </a:r>
            <a:r>
              <a:rPr dirty="0" sz="16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corona,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método de</a:t>
            </a:r>
            <a:r>
              <a:rPr dirty="0" sz="16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incrementar</a:t>
            </a:r>
            <a:r>
              <a:rPr dirty="0" sz="1600" spc="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diámetro</a:t>
            </a:r>
            <a:r>
              <a:rPr dirty="0" sz="1600" spc="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del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conductor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resulta</a:t>
            </a:r>
            <a:r>
              <a:rPr dirty="0" sz="16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muy</a:t>
            </a:r>
            <a:r>
              <a:rPr dirty="0" sz="1600" spc="-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efectivo.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Esto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puede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hacerse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usando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conductores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huecos</a:t>
            </a:r>
            <a:r>
              <a:rPr dirty="0" sz="16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con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núcleo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acero.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50"/>
              </a:lnSpc>
            </a:pP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El</a:t>
            </a:r>
            <a:r>
              <a:rPr dirty="0" sz="1800" spc="-2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1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de</a:t>
            </a:r>
            <a:r>
              <a:rPr dirty="0" sz="1800" spc="-1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la</a:t>
            </a:r>
            <a:r>
              <a:rPr dirty="0" sz="1800" spc="-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1558"/>
                </a:solidFill>
                <a:latin typeface="Times New Roman"/>
                <a:cs typeface="Times New Roman"/>
              </a:rPr>
              <a:t>línea</a:t>
            </a:r>
            <a:endParaRPr sz="1800">
              <a:latin typeface="Times New Roman"/>
              <a:cs typeface="Times New Roman"/>
            </a:endParaRPr>
          </a:p>
          <a:p>
            <a:pPr marL="12700" marR="549275">
              <a:lnSpc>
                <a:spcPct val="100000"/>
              </a:lnSpc>
              <a:spcBef>
                <a:spcPts val="10"/>
              </a:spcBef>
            </a:pP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El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voltaje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líneas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transmisión</a:t>
            </a:r>
            <a:r>
              <a:rPr dirty="0" sz="1600" spc="-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se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fija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por</a:t>
            </a:r>
            <a:r>
              <a:rPr dirty="0" sz="1600" spc="-5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consideraciones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económicas. Para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aumentar el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voltaje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crítico</a:t>
            </a:r>
            <a:r>
              <a:rPr dirty="0" sz="16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disruptivo,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el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espaciado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entre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los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conductores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también</a:t>
            </a:r>
            <a:r>
              <a:rPr dirty="0" sz="1600" spc="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tiene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que</a:t>
            </a:r>
            <a:r>
              <a:rPr dirty="0" sz="16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incrementarse,</a:t>
            </a:r>
            <a:r>
              <a:rPr dirty="0" sz="1600" spc="-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aunque</a:t>
            </a:r>
            <a:r>
              <a:rPr dirty="0" sz="16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este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procedimiento</a:t>
            </a:r>
            <a:r>
              <a:rPr dirty="0" sz="1600" spc="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tiene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algunas</a:t>
            </a:r>
            <a:r>
              <a:rPr dirty="0" sz="1600" spc="-5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limitaciones.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50"/>
              </a:lnSpc>
            </a:pP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Espacio</a:t>
            </a:r>
            <a:r>
              <a:rPr dirty="0" sz="1800" spc="-3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entre</a:t>
            </a:r>
            <a:r>
              <a:rPr dirty="0" sz="1800" spc="-2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558"/>
                </a:solidFill>
                <a:latin typeface="Times New Roman"/>
                <a:cs typeface="Times New Roman"/>
              </a:rPr>
              <a:t>los</a:t>
            </a:r>
            <a:r>
              <a:rPr dirty="0" sz="1800" spc="-2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1558"/>
                </a:solidFill>
                <a:latin typeface="Times New Roman"/>
                <a:cs typeface="Times New Roman"/>
              </a:rPr>
              <a:t>conductores</a:t>
            </a:r>
            <a:endParaRPr sz="1800">
              <a:latin typeface="Times New Roman"/>
              <a:cs typeface="Times New Roman"/>
            </a:endParaRPr>
          </a:p>
          <a:p>
            <a:pPr marL="12700" marR="37782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Si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se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aumenta el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espacio</a:t>
            </a:r>
            <a:r>
              <a:rPr dirty="0" sz="1600" spc="-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entre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los</a:t>
            </a:r>
            <a:r>
              <a:rPr dirty="0" sz="1600" spc="-4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conductores,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caídas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voltaje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entre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ellos</a:t>
            </a:r>
            <a:r>
              <a:rPr dirty="0" sz="1600" spc="-2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también</a:t>
            </a:r>
            <a:r>
              <a:rPr dirty="0" sz="1600" spc="1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incrementarán</a:t>
            </a:r>
            <a:r>
              <a:rPr dirty="0" sz="1600" spc="1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debido</a:t>
            </a:r>
            <a:r>
              <a:rPr dirty="0" sz="1600" spc="-4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al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ascenso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3C3C3C"/>
                </a:solidFill>
                <a:latin typeface="Times New Roman"/>
                <a:cs typeface="Times New Roman"/>
              </a:rPr>
              <a:t>la </a:t>
            </a:r>
            <a:r>
              <a:rPr dirty="0" sz="1600">
                <a:solidFill>
                  <a:srgbClr val="3C3C3C"/>
                </a:solidFill>
                <a:latin typeface="Times New Roman"/>
                <a:cs typeface="Times New Roman"/>
              </a:rPr>
              <a:t>reactancia</a:t>
            </a:r>
            <a:r>
              <a:rPr dirty="0" sz="1600" spc="-35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C3C3C"/>
                </a:solidFill>
                <a:latin typeface="Times New Roman"/>
                <a:cs typeface="Times New Roman"/>
              </a:rPr>
              <a:t>inductiva.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6034" y="4032072"/>
            <a:ext cx="4648457" cy="2593014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115</a:t>
            </a:fld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264" y="172826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2439" y="4592815"/>
            <a:ext cx="3374936" cy="189840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1516" y="574357"/>
            <a:ext cx="8234680" cy="546735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¿Qué</a:t>
            </a:r>
            <a:r>
              <a:rPr dirty="0" sz="2000" spc="-4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es</a:t>
            </a:r>
            <a:r>
              <a:rPr dirty="0" sz="2000" spc="-20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un</a:t>
            </a:r>
            <a:r>
              <a:rPr dirty="0" sz="2000" spc="-12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1558"/>
                </a:solidFill>
                <a:latin typeface="Times New Roman"/>
                <a:cs typeface="Times New Roman"/>
              </a:rPr>
              <a:t>Arc</a:t>
            </a:r>
            <a:r>
              <a:rPr dirty="0" sz="2000" spc="-25" b="1">
                <a:solidFill>
                  <a:srgbClr val="001558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1558"/>
                </a:solidFill>
                <a:latin typeface="Times New Roman"/>
                <a:cs typeface="Times New Roman"/>
              </a:rPr>
              <a:t>Flash?</a:t>
            </a:r>
            <a:endParaRPr sz="2000">
              <a:latin typeface="Times New Roman"/>
              <a:cs typeface="Times New Roman"/>
            </a:endParaRPr>
          </a:p>
          <a:p>
            <a:pPr marL="342900" marR="13970" indent="-287020">
              <a:lnSpc>
                <a:spcPts val="2150"/>
              </a:lnSpc>
              <a:spcBef>
                <a:spcPts val="805"/>
              </a:spcBef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destello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brillante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caliente,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temperaturas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superar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los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19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400 °C (35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000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°F)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ts val="2100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Libera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térmica,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acústica,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ondas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presión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residuos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ct val="100000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derretir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metales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cercanos</a:t>
            </a:r>
            <a:endParaRPr sz="1800">
              <a:latin typeface="Times New Roman"/>
              <a:cs typeface="Times New Roman"/>
            </a:endParaRPr>
          </a:p>
          <a:p>
            <a:pPr marL="56515" marR="915669" indent="286385">
              <a:lnSpc>
                <a:spcPct val="99800"/>
              </a:lnSpc>
              <a:spcBef>
                <a:spcPts val="5"/>
              </a:spcBef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calentar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vaporizar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rápidamente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metal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conduce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electricidad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Causas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Cortocircuito,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Contacto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accidental,</a:t>
            </a:r>
            <a:r>
              <a:rPr dirty="0" sz="1800" spc="-6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Sobretensión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partes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vivas,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Envejecimiento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aislamientos,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Fallas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humanas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operación.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Prevención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Realizar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Estudios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14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Arc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Flash</a:t>
            </a:r>
            <a:endParaRPr sz="1800">
              <a:latin typeface="Times New Roman"/>
              <a:cs typeface="Times New Roman"/>
            </a:endParaRPr>
          </a:p>
          <a:p>
            <a:pPr marL="342900" marR="5080" indent="-287020">
              <a:lnSpc>
                <a:spcPct val="100000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Usar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interruptores</a:t>
            </a:r>
            <a:r>
              <a:rPr dirty="0" sz="18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termomagnéticos,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fusibles,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seccionadores</a:t>
            </a:r>
            <a:r>
              <a:rPr dirty="0" sz="18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corte,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descargadores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sobretensiones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ct val="100000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Capacitarse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peligros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arco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eléctrico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ct val="100000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Usar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Equipo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Protector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Personal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(EPP)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ct val="100000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Usar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herramientas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apropiadas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trabajo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seguro</a:t>
            </a:r>
            <a:endParaRPr sz="1800">
              <a:latin typeface="Times New Roman"/>
              <a:cs typeface="Times New Roman"/>
            </a:endParaRPr>
          </a:p>
          <a:p>
            <a:pPr marL="342900" indent="-286385">
              <a:lnSpc>
                <a:spcPts val="2135"/>
              </a:lnSpc>
              <a:buFont typeface="Arial MT"/>
              <a:buChar char="•"/>
              <a:tabLst>
                <a:tab pos="34290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Colocar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etiquetas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aviso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riesgos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equipos</a:t>
            </a:r>
            <a:endParaRPr sz="1800">
              <a:latin typeface="Times New Roman"/>
              <a:cs typeface="Times New Roman"/>
            </a:endParaRPr>
          </a:p>
          <a:p>
            <a:pPr marL="56515">
              <a:lnSpc>
                <a:spcPts val="2135"/>
              </a:lnSpc>
            </a:pP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Lesiones</a:t>
            </a:r>
            <a:endParaRPr sz="1800">
              <a:latin typeface="Times New Roman"/>
              <a:cs typeface="Times New Roman"/>
            </a:endParaRPr>
          </a:p>
          <a:p>
            <a:pPr marL="56515" marR="329565" indent="-1333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3525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mayoría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lesiones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quemaduras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arco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resultado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el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arco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enciende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ropa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inflamable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642439" y="570890"/>
            <a:ext cx="3412490" cy="3970654"/>
            <a:chOff x="8642439" y="570890"/>
            <a:chExt cx="3412490" cy="3970654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2439" y="570890"/>
              <a:ext cx="2710128" cy="20393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45499" y="2622352"/>
              <a:ext cx="3409403" cy="191868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11675491" y="6570159"/>
            <a:ext cx="26352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90"/>
              </a:lnSpc>
            </a:pPr>
            <a:r>
              <a:rPr dirty="0" sz="1000" spc="-25">
                <a:latin typeface="Lucida Sans Unicode"/>
                <a:cs typeface="Lucida Sans Unicode"/>
              </a:rPr>
              <a:t>118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5832" y="6653545"/>
            <a:ext cx="332486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94"/>
              </a:lnSpc>
            </a:pPr>
            <a:r>
              <a:rPr dirty="0" u="sng" sz="9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https://www.tecsaqro.com.mx/blog/que-es-un-arc-flash/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24425" y="4041954"/>
            <a:ext cx="2718435" cy="361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"/>
              </a:rPr>
              <a:t>https://www.youtube.com/watch?v=-</a:t>
            </a:r>
            <a:r>
              <a:rPr dirty="0" sz="11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"/>
              </a:rPr>
              <a:t>OtVXkGqizI&amp;ab_channel=absingenieros</a:t>
            </a:r>
            <a:endParaRPr sz="11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0546" y="4565091"/>
            <a:ext cx="3368465" cy="19031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081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84994" y="750698"/>
            <a:ext cx="7181215" cy="2564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613410" indent="-63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flashover</a:t>
            </a:r>
            <a:r>
              <a:rPr dirty="0" sz="20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puede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ocurrir</a:t>
            </a:r>
            <a:r>
              <a:rPr dirty="0" sz="20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por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causas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por</a:t>
            </a:r>
            <a:r>
              <a:rPr dirty="0" sz="20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causas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relacionadas</a:t>
            </a:r>
            <a:r>
              <a:rPr dirty="0" sz="20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incendios.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  <a:spcBef>
                <a:spcPts val="65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Flashover</a:t>
            </a:r>
            <a:r>
              <a:rPr dirty="0" sz="1800" spc="-10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eléctrico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ts val="2150"/>
              </a:lnSpc>
              <a:spcBef>
                <a:spcPts val="6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cuando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electricidad</a:t>
            </a:r>
            <a:r>
              <a:rPr dirty="0" sz="1800" spc="-6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salta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líneas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eléctricas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entre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líneas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299085" marR="497840" indent="-287020">
              <a:lnSpc>
                <a:spcPts val="2150"/>
              </a:lnSpc>
              <a:spcBef>
                <a:spcPts val="2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ver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destello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escucharse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explosión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un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crujido.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conoce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arco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eléctrico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arc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flash.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Flashover</a:t>
            </a:r>
            <a:r>
              <a:rPr dirty="0" sz="1800" spc="-7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incendios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5451" y="3285110"/>
            <a:ext cx="6759575" cy="16700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99085" marR="5080" indent="-287020">
              <a:lnSpc>
                <a:spcPts val="2150"/>
              </a:lnSpc>
              <a:spcBef>
                <a:spcPts val="18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cuando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mayoría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superficies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espacio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cerrado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alcanzan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temperatura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autoignición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gases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inflamables.</a:t>
            </a:r>
            <a:endParaRPr sz="1800">
              <a:latin typeface="Times New Roman"/>
              <a:cs typeface="Times New Roman"/>
            </a:endParaRPr>
          </a:p>
          <a:p>
            <a:pPr marL="299085" marR="459740" indent="-287020">
              <a:lnSpc>
                <a:spcPts val="2150"/>
              </a:lnSpc>
              <a:spcBef>
                <a:spcPts val="2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producir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acumulación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gases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calor,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falta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ventilación</a:t>
            </a:r>
            <a:r>
              <a:rPr dirty="0" sz="1800" spc="-6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adecuada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presencia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materiales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combustibles.</a:t>
            </a:r>
            <a:endParaRPr sz="1800">
              <a:latin typeface="Times New Roman"/>
              <a:cs typeface="Times New Roman"/>
            </a:endParaRPr>
          </a:p>
          <a:p>
            <a:pPr marL="299085" marR="356870" indent="-287020">
              <a:lnSpc>
                <a:spcPts val="2150"/>
              </a:lnSpc>
              <a:spcBef>
                <a:spcPts val="2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considera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produce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algunos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incendios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de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interior.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5451" y="4935602"/>
            <a:ext cx="664400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40"/>
              </a:lnSpc>
              <a:spcBef>
                <a:spcPts val="100"/>
              </a:spcBef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Condiciones</a:t>
            </a:r>
            <a:r>
              <a:rPr dirty="0" sz="18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que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favorecen</a:t>
            </a:r>
            <a:r>
              <a:rPr dirty="0" sz="1800" spc="-6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800" spc="-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flashover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ts val="214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falta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control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demora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extinción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incendio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ts val="2150"/>
              </a:lnSpc>
              <a:spcBef>
                <a:spcPts val="8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expansión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provocada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nuevos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gases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combustión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el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aumento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temperatura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ts val="2135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nube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humo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sobrecalentado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contiene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gases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quemados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30553" y="1014772"/>
            <a:ext cx="3639531" cy="241421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8009287" y="3547657"/>
            <a:ext cx="375412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https://mercortecresa.com/blog/que-es-un-flashover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63960" y="6530698"/>
            <a:ext cx="407479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80"/>
              </a:lnSpc>
            </a:pP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Cómo</a:t>
            </a:r>
            <a:r>
              <a:rPr dirty="0" baseline="1984" sz="2100" spc="-7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evaluar</a:t>
            </a:r>
            <a:r>
              <a:rPr dirty="0" baseline="1984" sz="2100" spc="-6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la</a:t>
            </a:r>
            <a:r>
              <a:rPr dirty="0" baseline="1984" sz="2100" spc="-37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oscilación</a:t>
            </a:r>
            <a:r>
              <a:rPr dirty="0" baseline="1984" sz="2100" spc="-67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de</a:t>
            </a:r>
            <a:r>
              <a:rPr dirty="0" baseline="1984" sz="2100" spc="-52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cadena</a:t>
            </a:r>
            <a:r>
              <a:rPr dirty="0" baseline="1984" sz="2100" spc="-82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de</a:t>
            </a:r>
            <a:r>
              <a:rPr dirty="0" baseline="1984" sz="2100" spc="-6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baseline="1984" sz="2100" b="1">
                <a:solidFill>
                  <a:srgbClr val="0F0F0F"/>
                </a:solidFill>
                <a:latin typeface="Calibri"/>
                <a:cs typeface="Calibri"/>
              </a:rPr>
              <a:t>aisladores</a:t>
            </a:r>
            <a:r>
              <a:rPr dirty="0" baseline="1984" sz="2100" spc="97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latin typeface="Lucida Sans Unicode"/>
                <a:cs typeface="Lucida Sans Unicode"/>
              </a:rPr>
              <a:t>119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081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42488" y="709397"/>
            <a:ext cx="5050155" cy="142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Efecto</a:t>
            </a:r>
            <a:r>
              <a:rPr dirty="0" sz="20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Tracking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llamado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333333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es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formación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caminos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conductores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zona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superficie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un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aislante</a:t>
            </a:r>
            <a:r>
              <a:rPr dirty="0" sz="18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eléctrico.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Este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ve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agravado</a:t>
            </a:r>
            <a:r>
              <a:rPr dirty="0" sz="18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contaminación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humedad.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55193" y="2154656"/>
            <a:ext cx="491490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escucha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como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sonido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zumbido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5193" y="2428976"/>
            <a:ext cx="4622800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chisporroteos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intermitentes,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con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pausas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caídas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5193" y="2703296"/>
            <a:ext cx="2440305" cy="2533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30"/>
              </a:lnSpc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crecimientos</a:t>
            </a:r>
            <a:r>
              <a:rPr dirty="0" sz="18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intensidad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82411" y="2661641"/>
            <a:ext cx="19805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.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intensidad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puede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2488" y="2935961"/>
            <a:ext cx="515747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414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aumentar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hasta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llegar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al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punto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combustión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 súbita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(flashover).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Después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combustión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súbita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todo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este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sonido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se convierte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silencio.</a:t>
            </a:r>
            <a:endParaRPr sz="180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  <a:tabLst>
                <a:tab pos="1035685" algn="l"/>
                <a:tab pos="1390650" algn="l"/>
                <a:tab pos="2228850" algn="l"/>
                <a:tab pos="2594610" algn="l"/>
                <a:tab pos="3381375" algn="l"/>
                <a:tab pos="3990975" algn="l"/>
                <a:tab pos="4621530" algn="l"/>
                <a:tab pos="4888865" algn="l"/>
              </a:tabLst>
            </a:pP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3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representación</a:t>
            </a:r>
            <a:r>
              <a:rPr dirty="0" sz="1800" spc="3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3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3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onda</a:t>
            </a:r>
            <a:r>
              <a:rPr dirty="0" sz="1800" spc="3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3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3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señal</a:t>
            </a:r>
            <a:r>
              <a:rPr dirty="0" sz="1800" spc="3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3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tracking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muestra</a:t>
            </a:r>
            <a:r>
              <a:rPr dirty="0" sz="1800" spc="3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altas</a:t>
            </a:r>
            <a:r>
              <a:rPr dirty="0" sz="1800" spc="37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cumbres</a:t>
            </a:r>
            <a:r>
              <a:rPr dirty="0" sz="1800" spc="37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muy</a:t>
            </a:r>
            <a:r>
              <a:rPr dirty="0" sz="1800" spc="40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cortas,</a:t>
            </a:r>
            <a:r>
              <a:rPr dirty="0" sz="1800" spc="3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pero</a:t>
            </a:r>
            <a:r>
              <a:rPr dirty="0" sz="1800" spc="37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con</a:t>
            </a:r>
            <a:r>
              <a:rPr dirty="0" sz="1800" spc="38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elevada amplitud.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El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espacio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tiempo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entre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picos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las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amplitudes</a:t>
            </a:r>
            <a:r>
              <a:rPr dirty="0" sz="1800" spc="18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1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r>
              <a:rPr dirty="0" sz="1800" spc="1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picos</a:t>
            </a:r>
            <a:r>
              <a:rPr dirty="0" sz="1800" spc="19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no</a:t>
            </a:r>
            <a:r>
              <a:rPr dirty="0" sz="1800" spc="19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son</a:t>
            </a:r>
            <a:r>
              <a:rPr dirty="0" sz="1800" spc="17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regulares.</a:t>
            </a:r>
            <a:r>
              <a:rPr dirty="0" sz="1800" spc="1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1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amplitud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picos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es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un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indicador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gravedad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defecto.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9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representación</a:t>
            </a:r>
            <a:r>
              <a:rPr dirty="0" sz="1800" spc="9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de</a:t>
            </a:r>
            <a:r>
              <a:rPr dirty="0" sz="1800" spc="10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la</a:t>
            </a:r>
            <a:r>
              <a:rPr dirty="0" sz="1800" spc="8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señal</a:t>
            </a:r>
            <a:r>
              <a:rPr dirty="0" sz="1800" spc="8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en</a:t>
            </a:r>
            <a:r>
              <a:rPr dirty="0" sz="1800" spc="8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frecuencia</a:t>
            </a:r>
            <a:r>
              <a:rPr dirty="0" sz="1800" spc="9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no</a:t>
            </a:r>
            <a:r>
              <a:rPr dirty="0" sz="1800" spc="9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muestra 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picos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predominantes.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212" y="762558"/>
            <a:ext cx="5906322" cy="5429999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120</a:t>
            </a:fld>
          </a:p>
        </p:txBody>
      </p:sp>
      <p:sp>
        <p:nvSpPr>
          <p:cNvPr id="12" name="object 12" descr=""/>
          <p:cNvSpPr txBox="1"/>
          <p:nvPr/>
        </p:nvSpPr>
        <p:spPr>
          <a:xfrm>
            <a:off x="215832" y="6629434"/>
            <a:ext cx="1020635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http://www.preditecnico.com/2011/12/aplicaciones-de-los-ultrasonidos-en-el.html#:~:text=El%20fen%C3%B3meno%20llamado%20tracking%20es,ca%C3%ADdas%20y%20crecimientos%20en%20intensidad</a:t>
            </a:r>
            <a:r>
              <a:rPr dirty="0" sz="800" spc="-1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2736" y="99744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53363" y="509240"/>
            <a:ext cx="11200765" cy="5973445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5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Efecto</a:t>
            </a:r>
            <a:r>
              <a:rPr dirty="0" sz="24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Tracking</a:t>
            </a:r>
            <a:endParaRPr sz="2400">
              <a:latin typeface="Times New Roman"/>
              <a:cs typeface="Times New Roman"/>
            </a:endParaRPr>
          </a:p>
          <a:p>
            <a:pPr marL="12700" marR="607060">
              <a:lnSpc>
                <a:spcPct val="100000"/>
              </a:lnSpc>
              <a:spcBef>
                <a:spcPts val="300"/>
              </a:spcBef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llamado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formación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caminos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conductores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superficie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materiales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aislantes.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Este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fenómeno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ser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causado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por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humedad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contaminación.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Cómo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se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detecta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detectar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escucha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ultrasonidos.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ts val="2135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medir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ensayos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tracking.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Consecuencias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Provoca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degradación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irreversible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material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aislante.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ct val="100000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comprometer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rendimiento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aislante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condiciones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servicio.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ts val="2135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llegar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provocar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combustión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súbita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(flashover).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Cómo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se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evalúa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evaluar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Comparative</a:t>
            </a:r>
            <a:r>
              <a:rPr dirty="0" sz="1800" spc="-7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Index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(CTI).</a:t>
            </a:r>
            <a:endParaRPr sz="1800">
              <a:latin typeface="Times New Roman"/>
              <a:cs typeface="Times New Roman"/>
            </a:endParaRPr>
          </a:p>
          <a:p>
            <a:pPr marL="478790" marR="507365" indent="-285115">
              <a:lnSpc>
                <a:spcPct val="100000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realizar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ensayos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determinar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grado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protección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frente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formación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caminos conductores.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</a:pP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Aplicaciones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ts val="2140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utilizar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descartar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materiales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diseños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puedan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ser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inadecuados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condiciones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montaje.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ts val="2155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pueden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utilizar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verificar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si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material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evaluado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adecuado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para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su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uso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está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destinado.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55"/>
              </a:lnSpc>
            </a:pPr>
            <a:r>
              <a:rPr dirty="0" sz="1800" spc="-10" b="1">
                <a:solidFill>
                  <a:srgbClr val="6F2F9F"/>
                </a:solidFill>
                <a:latin typeface="Times New Roman"/>
                <a:cs typeface="Times New Roman"/>
              </a:rPr>
              <a:t>Consideraciones</a:t>
            </a:r>
            <a:endParaRPr sz="1800">
              <a:latin typeface="Times New Roman"/>
              <a:cs typeface="Times New Roman"/>
            </a:endParaRPr>
          </a:p>
          <a:p>
            <a:pPr marL="478790" indent="-2851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ensayos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no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deben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confundirse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ensayos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envejecimiento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acelerado.</a:t>
            </a:r>
            <a:endParaRPr sz="1800">
              <a:latin typeface="Times New Roman"/>
              <a:cs typeface="Times New Roman"/>
            </a:endParaRPr>
          </a:p>
          <a:p>
            <a:pPr marL="478790" marR="5080" indent="-285115">
              <a:lnSpc>
                <a:spcPct val="100000"/>
              </a:lnSpc>
              <a:buFont typeface="Arial MT"/>
              <a:buChar char="•"/>
              <a:tabLst>
                <a:tab pos="47879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ensayos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tracking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solo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son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aplicables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relevantes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cuando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condiciones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coinciden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condiciones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reales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montaje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aislador.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1310" y="1552155"/>
            <a:ext cx="3833738" cy="2191702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120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15832" y="6629434"/>
            <a:ext cx="1020635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94"/>
              </a:lnSpc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http://www.preditecnico.com/2011/12/aplicaciones-de-los-ultrasonidos-en-el.html#:~:text=El%20fen%C3%B3meno%20llamado%20tracking%20es,ca%C3%ADdas%20y%20crecimientos%20en%20intensidad</a:t>
            </a:r>
            <a:r>
              <a:rPr dirty="0" sz="800" spc="-1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351" y="4053027"/>
            <a:ext cx="3727852" cy="210623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5090" y="6269372"/>
            <a:ext cx="2373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F0F0F"/>
                </a:solidFill>
                <a:latin typeface="Calibri"/>
                <a:cs typeface="Calibri"/>
              </a:rPr>
              <a:t>Understanding</a:t>
            </a:r>
            <a:r>
              <a:rPr dirty="0" sz="1800" spc="-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F0F0F"/>
                </a:solidFill>
                <a:latin typeface="Calibri"/>
                <a:cs typeface="Calibri"/>
              </a:rPr>
              <a:t>Backflash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451688" y="805917"/>
            <a:ext cx="37465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https://www.youtube.com/watch?v=m-</a:t>
            </a:r>
            <a:r>
              <a:rPr dirty="0" sz="12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jeQgXAqJA&amp;ab_channel=GauravJ-TheElectricalGuy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56871" y="1284213"/>
            <a:ext cx="4163440" cy="235234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15832" y="871299"/>
            <a:ext cx="5787390" cy="3122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¿Qué</a:t>
            </a:r>
            <a:r>
              <a:rPr dirty="0" sz="1800" spc="-3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es</a:t>
            </a:r>
            <a:r>
              <a:rPr dirty="0" sz="1800" spc="-20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bil</a:t>
            </a:r>
            <a:r>
              <a:rPr dirty="0" sz="1800" spc="-2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en</a:t>
            </a:r>
            <a:r>
              <a:rPr dirty="0" sz="1800" spc="-20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un</a:t>
            </a:r>
            <a:r>
              <a:rPr dirty="0" sz="1800" spc="-2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F2023"/>
                </a:solidFill>
                <a:latin typeface="Arial"/>
                <a:cs typeface="Arial"/>
              </a:rPr>
              <a:t>aislador?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ts val="2160"/>
              </a:lnSpc>
              <a:spcBef>
                <a:spcPts val="65"/>
              </a:spcBef>
            </a:pP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soportada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para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impulso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tipo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rayo</a:t>
            </a:r>
            <a:r>
              <a:rPr dirty="0" sz="1800" spc="-5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BIL: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es</a:t>
            </a:r>
            <a:r>
              <a:rPr dirty="0" sz="1800" spc="-1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valor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pico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soportada</a:t>
            </a:r>
            <a:r>
              <a:rPr dirty="0" sz="18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al</a:t>
            </a:r>
            <a:r>
              <a:rPr dirty="0" sz="18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impulso</a:t>
            </a:r>
            <a:r>
              <a:rPr dirty="0" sz="18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tipo</a:t>
            </a:r>
            <a:r>
              <a:rPr dirty="0" sz="18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rayo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,</a:t>
            </a:r>
            <a:r>
              <a:rPr dirty="0" sz="1800" spc="-5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cual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caracteriza</a:t>
            </a:r>
            <a:r>
              <a:rPr dirty="0" sz="1800" spc="-4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el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aislamiento</a:t>
            </a:r>
            <a:r>
              <a:rPr dirty="0" sz="1800" spc="-3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del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equipo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lo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refiere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Times New Roman"/>
                <a:cs typeface="Times New Roman"/>
              </a:rPr>
              <a:t>pruebas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ts val="2155"/>
              </a:lnSpc>
              <a:spcBef>
                <a:spcPts val="1105"/>
              </a:spcBef>
            </a:pP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¿Qué</a:t>
            </a:r>
            <a:r>
              <a:rPr dirty="0" sz="1800" spc="-4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es</a:t>
            </a:r>
            <a:r>
              <a:rPr dirty="0" sz="1800" spc="-3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el</a:t>
            </a:r>
            <a:r>
              <a:rPr dirty="0" sz="1800" spc="-20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nivel básico</a:t>
            </a:r>
            <a:r>
              <a:rPr dirty="0" sz="1800" spc="-2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F2023"/>
                </a:solidFill>
                <a:latin typeface="Arial"/>
                <a:cs typeface="Arial"/>
              </a:rPr>
              <a:t>impulso</a:t>
            </a:r>
            <a:r>
              <a:rPr dirty="0" sz="1800" spc="-45" b="1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1F2023"/>
                </a:solidFill>
                <a:latin typeface="Arial"/>
                <a:cs typeface="Arial"/>
              </a:rPr>
              <a:t>bil?</a:t>
            </a:r>
            <a:endParaRPr sz="1800">
              <a:latin typeface="Arial"/>
              <a:cs typeface="Arial"/>
            </a:endParaRPr>
          </a:p>
          <a:p>
            <a:pPr marL="12700" marR="539115">
              <a:lnSpc>
                <a:spcPts val="2160"/>
              </a:lnSpc>
              <a:spcBef>
                <a:spcPts val="65"/>
              </a:spcBef>
            </a:pP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BIL</a:t>
            </a:r>
            <a:r>
              <a:rPr dirty="0" sz="1800" spc="-8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representa</a:t>
            </a:r>
            <a:r>
              <a:rPr dirty="0" sz="1800" spc="-3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valor</a:t>
            </a:r>
            <a:r>
              <a:rPr dirty="0" sz="1800" spc="-3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para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ensayo</a:t>
            </a:r>
            <a:r>
              <a:rPr dirty="0" sz="1800" spc="-5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tipo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impulso</a:t>
            </a:r>
            <a:r>
              <a:rPr dirty="0" sz="18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rayo</a:t>
            </a:r>
            <a:r>
              <a:rPr dirty="0" sz="1800" spc="-5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o</a:t>
            </a:r>
            <a:r>
              <a:rPr dirty="0" sz="1800" spc="-1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NBI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que</a:t>
            </a:r>
            <a:r>
              <a:rPr dirty="0" sz="1800" spc="-1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determina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rigidez</a:t>
            </a:r>
            <a:r>
              <a:rPr dirty="0" sz="1800" spc="-3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dieléctrica</a:t>
            </a:r>
            <a:r>
              <a:rPr dirty="0" sz="1800" spc="-4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un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dispositivo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cual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esta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expresado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función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del</a:t>
            </a:r>
            <a:r>
              <a:rPr dirty="0" sz="1800" spc="-2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valor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cresta</a:t>
            </a:r>
            <a:r>
              <a:rPr dirty="0" sz="1800" spc="-30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D5155"/>
                </a:solidFill>
                <a:latin typeface="Times New Roman"/>
                <a:cs typeface="Times New Roman"/>
              </a:rPr>
              <a:t>un</a:t>
            </a:r>
            <a:r>
              <a:rPr dirty="0" sz="1800" spc="-25">
                <a:solidFill>
                  <a:srgbClr val="4D515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40B28"/>
                </a:solidFill>
                <a:latin typeface="Times New Roman"/>
                <a:cs typeface="Times New Roman"/>
              </a:rPr>
              <a:t>impulso</a:t>
            </a:r>
            <a:r>
              <a:rPr dirty="0" sz="18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D5155"/>
                </a:solidFill>
                <a:latin typeface="Times New Roman"/>
                <a:cs typeface="Times New Roman"/>
              </a:rPr>
              <a:t>estándar.</a:t>
            </a:r>
            <a:endParaRPr sz="1800">
              <a:latin typeface="Times New Roman"/>
              <a:cs typeface="Times New Roman"/>
            </a:endParaRPr>
          </a:p>
          <a:p>
            <a:pPr marL="111760" marR="2101215">
              <a:lnSpc>
                <a:spcPct val="100000"/>
              </a:lnSpc>
              <a:spcBef>
                <a:spcPts val="844"/>
              </a:spcBef>
            </a:pP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https://www.youtube.com/watch?v=GlGYieae0k</a:t>
            </a:r>
            <a:r>
              <a:rPr dirty="0" sz="12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k&amp;ab_channel=ArresterWorks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24250" y="3745171"/>
            <a:ext cx="5120640" cy="2986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05" marR="110934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Electrical</a:t>
            </a:r>
            <a:r>
              <a:rPr dirty="0" sz="1400" spc="-5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Corona</a:t>
            </a:r>
            <a:r>
              <a:rPr dirty="0" sz="1400" spc="-4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Effect</a:t>
            </a:r>
            <a:r>
              <a:rPr dirty="0" sz="1400" spc="-2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|</a:t>
            </a:r>
            <a:r>
              <a:rPr dirty="0" sz="1400" spc="-2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Causes,</a:t>
            </a:r>
            <a:r>
              <a:rPr dirty="0" sz="1400" spc="-35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Effects</a:t>
            </a:r>
            <a:r>
              <a:rPr dirty="0" sz="1400" spc="-25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&amp;</a:t>
            </a:r>
            <a:r>
              <a:rPr dirty="0" sz="1400" spc="-5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0F0F0F"/>
                </a:solidFill>
                <a:latin typeface="Times New Roman"/>
                <a:cs typeface="Times New Roman"/>
              </a:rPr>
              <a:t>Ways</a:t>
            </a:r>
            <a:r>
              <a:rPr dirty="0" sz="1400" spc="-4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spc="-25" b="1">
                <a:solidFill>
                  <a:srgbClr val="0F0F0F"/>
                </a:solidFill>
                <a:latin typeface="Times New Roman"/>
                <a:cs typeface="Times New Roman"/>
              </a:rPr>
              <a:t>to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minimise</a:t>
            </a:r>
            <a:r>
              <a:rPr dirty="0" sz="1400" spc="-4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0F0F0F"/>
                </a:solidFill>
                <a:latin typeface="Times New Roman"/>
                <a:cs typeface="Times New Roman"/>
              </a:rPr>
              <a:t>|</a:t>
            </a:r>
            <a:r>
              <a:rPr dirty="0" sz="1400" spc="-50" b="1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0F0F0F"/>
                </a:solidFill>
                <a:latin typeface="Times New Roman"/>
                <a:cs typeface="Times New Roman"/>
              </a:rPr>
              <a:t>TheElectricalGuy</a:t>
            </a:r>
            <a:endParaRPr sz="140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  <a:spcBef>
                <a:spcPts val="755"/>
              </a:spcBef>
            </a:pPr>
            <a:r>
              <a:rPr dirty="0" sz="1600" b="1">
                <a:latin typeface="Times New Roman"/>
                <a:cs typeface="Times New Roman"/>
              </a:rPr>
              <a:t>El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significado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BIL</a:t>
            </a:r>
            <a:r>
              <a:rPr dirty="0" sz="1600" spc="-9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es: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Basic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Isulation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Level,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español, </a:t>
            </a:r>
            <a:r>
              <a:rPr dirty="0" sz="1600">
                <a:latin typeface="Times New Roman"/>
                <a:cs typeface="Times New Roman"/>
              </a:rPr>
              <a:t>nivel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básico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aislamiento,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cuando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tu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quieres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aislar</a:t>
            </a:r>
            <a:r>
              <a:rPr dirty="0" sz="1600" spc="-10">
                <a:latin typeface="Times New Roman"/>
                <a:cs typeface="Times New Roman"/>
              </a:rPr>
              <a:t> algún </a:t>
            </a:r>
            <a:r>
              <a:rPr dirty="0" sz="1600">
                <a:latin typeface="Times New Roman"/>
                <a:cs typeface="Times New Roman"/>
              </a:rPr>
              <a:t>elemento eléctrico,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este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aislamiento dependerá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del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voltaje,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es </a:t>
            </a:r>
            <a:r>
              <a:rPr dirty="0" sz="1600">
                <a:latin typeface="Times New Roman"/>
                <a:cs typeface="Times New Roman"/>
              </a:rPr>
              <a:t>por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eso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viene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dado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voltios,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ahora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fabricante </a:t>
            </a:r>
            <a:r>
              <a:rPr dirty="0" sz="1600">
                <a:latin typeface="Times New Roman"/>
                <a:cs typeface="Times New Roman"/>
              </a:rPr>
              <a:t>hace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someter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aislador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voltaje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impulso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tipo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rayo,</a:t>
            </a:r>
            <a:r>
              <a:rPr dirty="0" sz="1600" spc="-20">
                <a:latin typeface="Times New Roman"/>
                <a:cs typeface="Times New Roman"/>
              </a:rPr>
              <a:t> esto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acuerdo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normas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IEEE,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valor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voltaje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soporta</a:t>
            </a:r>
            <a:r>
              <a:rPr dirty="0" sz="1600" spc="-25">
                <a:latin typeface="Times New Roman"/>
                <a:cs typeface="Times New Roman"/>
              </a:rPr>
              <a:t> el </a:t>
            </a:r>
            <a:r>
              <a:rPr dirty="0" sz="1600">
                <a:latin typeface="Times New Roman"/>
                <a:cs typeface="Times New Roman"/>
              </a:rPr>
              <a:t>aislador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antes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exista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disrupción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por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voltaje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que </a:t>
            </a:r>
            <a:r>
              <a:rPr dirty="0" sz="1600">
                <a:latin typeface="Times New Roman"/>
                <a:cs typeface="Times New Roman"/>
              </a:rPr>
              <a:t>está en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placa de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datos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del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equipo,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ó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KV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BIL,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es </a:t>
            </a:r>
            <a:r>
              <a:rPr dirty="0" sz="1600">
                <a:latin typeface="Times New Roman"/>
                <a:cs typeface="Times New Roman"/>
              </a:rPr>
              <a:t>importante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tomar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cuenta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BIL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modifica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acuerdo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altura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(msnm)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será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usado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equipo.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122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3122" y="257427"/>
            <a:ext cx="773493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06FC0"/>
                </a:solidFill>
                <a:latin typeface="Roboto"/>
                <a:cs typeface="Roboto"/>
              </a:rPr>
              <a:t>REACTORES</a:t>
            </a:r>
            <a:r>
              <a:rPr dirty="0" sz="2800" spc="80">
                <a:solidFill>
                  <a:srgbClr val="006FC0"/>
                </a:solidFill>
                <a:latin typeface="Roboto"/>
                <a:cs typeface="Roboto"/>
              </a:rPr>
              <a:t> </a:t>
            </a:r>
            <a:r>
              <a:rPr dirty="0" sz="2800">
                <a:solidFill>
                  <a:srgbClr val="006FC0"/>
                </a:solidFill>
                <a:latin typeface="Roboto"/>
                <a:cs typeface="Roboto"/>
              </a:rPr>
              <a:t>SHUNT,</a:t>
            </a:r>
            <a:r>
              <a:rPr dirty="0" sz="2800" spc="55">
                <a:solidFill>
                  <a:srgbClr val="006FC0"/>
                </a:solidFill>
                <a:latin typeface="Roboto"/>
                <a:cs typeface="Roboto"/>
              </a:rPr>
              <a:t> </a:t>
            </a:r>
            <a:r>
              <a:rPr dirty="0" sz="2800">
                <a:solidFill>
                  <a:srgbClr val="006FC0"/>
                </a:solidFill>
                <a:latin typeface="Roboto"/>
                <a:cs typeface="Roboto"/>
              </a:rPr>
              <a:t>DERIVACIÓN</a:t>
            </a:r>
            <a:r>
              <a:rPr dirty="0" sz="2800" spc="80">
                <a:solidFill>
                  <a:srgbClr val="006FC0"/>
                </a:solidFill>
                <a:latin typeface="Roboto"/>
                <a:cs typeface="Roboto"/>
              </a:rPr>
              <a:t> </a:t>
            </a:r>
            <a:r>
              <a:rPr dirty="0" sz="2800">
                <a:solidFill>
                  <a:srgbClr val="006FC0"/>
                </a:solidFill>
                <a:latin typeface="Roboto"/>
                <a:cs typeface="Roboto"/>
              </a:rPr>
              <a:t>O</a:t>
            </a:r>
            <a:r>
              <a:rPr dirty="0" sz="2800" spc="30">
                <a:solidFill>
                  <a:srgbClr val="006FC0"/>
                </a:solidFill>
                <a:latin typeface="Roboto"/>
                <a:cs typeface="Roboto"/>
              </a:rPr>
              <a:t> </a:t>
            </a:r>
            <a:r>
              <a:rPr dirty="0" sz="2800" spc="-10">
                <a:solidFill>
                  <a:srgbClr val="006FC0"/>
                </a:solidFill>
                <a:latin typeface="Roboto"/>
                <a:cs typeface="Roboto"/>
              </a:rPr>
              <a:t>PARALELO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4541" y="957376"/>
            <a:ext cx="5702833" cy="429075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123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4402" y="847153"/>
            <a:ext cx="11494135" cy="5596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62229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424242"/>
                </a:solidFill>
                <a:latin typeface="Times New Roman"/>
                <a:cs typeface="Times New Roman"/>
              </a:rPr>
              <a:t>El</a:t>
            </a:r>
            <a:r>
              <a:rPr dirty="0" sz="1800" spc="-30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424242"/>
                </a:solidFill>
                <a:latin typeface="Times New Roman"/>
                <a:cs typeface="Times New Roman"/>
              </a:rPr>
              <a:t>reactor</a:t>
            </a:r>
            <a:r>
              <a:rPr dirty="0" sz="1800" spc="-60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24242"/>
                </a:solidFill>
                <a:latin typeface="Times New Roman"/>
                <a:cs typeface="Times New Roman"/>
              </a:rPr>
              <a:t>shunt,</a:t>
            </a:r>
            <a:r>
              <a:rPr dirty="0" sz="1800" spc="-10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derivación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o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paralelo,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suministra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energía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inductiva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al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para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compensar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capacitiva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las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redes,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compensando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forma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efectiva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las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variaciones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tensión,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logrando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aumentar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eficiencia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del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sistema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potencia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al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transmitir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mayor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activa.</a:t>
            </a:r>
            <a:endParaRPr sz="1800">
              <a:latin typeface="Times New Roman"/>
              <a:cs typeface="Times New Roman"/>
            </a:endParaRPr>
          </a:p>
          <a:p>
            <a:pPr marL="12700" marR="5699760">
              <a:lnSpc>
                <a:spcPct val="100000"/>
              </a:lnSpc>
            </a:pP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Su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utilización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últimas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décadas,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las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cuales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ha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habido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aumento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tensiones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las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longitudes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transmisión,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ha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experimentado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auge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notable.</a:t>
            </a:r>
            <a:endParaRPr sz="1800">
              <a:latin typeface="Times New Roman"/>
              <a:cs typeface="Times New Roman"/>
            </a:endParaRPr>
          </a:p>
          <a:p>
            <a:pPr marL="12700" marR="5607685">
              <a:lnSpc>
                <a:spcPct val="100000"/>
              </a:lnSpc>
            </a:pPr>
            <a:r>
              <a:rPr dirty="0" sz="1800" b="1">
                <a:solidFill>
                  <a:srgbClr val="424242"/>
                </a:solidFill>
                <a:latin typeface="Times New Roman"/>
                <a:cs typeface="Times New Roman"/>
              </a:rPr>
              <a:t>El</a:t>
            </a:r>
            <a:r>
              <a:rPr dirty="0" sz="1800" spc="-25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424242"/>
                </a:solidFill>
                <a:latin typeface="Times New Roman"/>
                <a:cs typeface="Times New Roman"/>
              </a:rPr>
              <a:t>reactor</a:t>
            </a:r>
            <a:r>
              <a:rPr dirty="0" sz="1800" spc="-55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30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424242"/>
                </a:solidFill>
                <a:latin typeface="Times New Roman"/>
                <a:cs typeface="Times New Roman"/>
              </a:rPr>
              <a:t>derivación</a:t>
            </a:r>
            <a:r>
              <a:rPr dirty="0" sz="1800" spc="-30" b="1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puede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estar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conectado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línea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el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arrollamiento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terciario</a:t>
            </a:r>
            <a:r>
              <a:rPr dirty="0" sz="1800" spc="-6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un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transformador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o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un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autotransformador,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con</a:t>
            </a:r>
            <a:r>
              <a:rPr dirty="0" sz="1800" spc="-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conexión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directa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red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alta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424242"/>
                </a:solidFill>
                <a:latin typeface="Times New Roman"/>
                <a:cs typeface="Times New Roman"/>
              </a:rPr>
              <a:t>tensión.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este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caso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se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introduce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energía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reactiva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necesaria</a:t>
            </a:r>
            <a:r>
              <a:rPr dirty="0" sz="1800" spc="-5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el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punto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más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favorable.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Ello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permite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utilizar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unidades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424242"/>
                </a:solidFill>
                <a:latin typeface="Times New Roman"/>
                <a:cs typeface="Times New Roman"/>
              </a:rPr>
              <a:t>gran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operen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forma</a:t>
            </a:r>
            <a:r>
              <a:rPr dirty="0" sz="1800" spc="-1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económicamente</a:t>
            </a:r>
            <a:r>
              <a:rPr dirty="0" sz="1800" spc="-4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ventajosa</a:t>
            </a:r>
            <a:r>
              <a:rPr dirty="0" sz="1800" spc="-4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424242"/>
                </a:solidFill>
                <a:latin typeface="Times New Roman"/>
                <a:cs typeface="Times New Roman"/>
              </a:rPr>
              <a:t>un </a:t>
            </a:r>
            <a:r>
              <a:rPr dirty="0" sz="1800">
                <a:solidFill>
                  <a:srgbClr val="424242"/>
                </a:solidFill>
                <a:latin typeface="Times New Roman"/>
                <a:cs typeface="Times New Roman"/>
              </a:rPr>
              <a:t>rango</a:t>
            </a:r>
            <a:r>
              <a:rPr dirty="0" sz="1800" spc="-3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operativo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amplio,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reduciendo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precio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reactor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compensación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conectado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inferior.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65"/>
              </a:spcBef>
            </a:pP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unidades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monofásicas,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cada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tiene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propio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tanque,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accesorios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correspondientes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trifásico,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en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mismo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principal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disponen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3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partes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activas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iguales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sí.</a:t>
            </a:r>
            <a:endParaRPr sz="1800">
              <a:latin typeface="Times New Roman"/>
              <a:cs typeface="Times New Roman"/>
            </a:endParaRPr>
          </a:p>
          <a:p>
            <a:pPr marL="12700" marR="16256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refrigeración,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normalmente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ONAN,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dimensiona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adecuada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disipar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pérdidas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reactor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soportar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el </a:t>
            </a:r>
            <a:r>
              <a:rPr dirty="0" sz="1800">
                <a:latin typeface="Times New Roman"/>
                <a:cs typeface="Times New Roman"/>
              </a:rPr>
              <a:t>nivel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vibraciones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transmitido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unidad,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disponiéndose,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necesario,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radiadores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laterales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unidad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94402" y="6418421"/>
            <a:ext cx="32346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batería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separada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radiadores.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8434" y="304492"/>
            <a:ext cx="71526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latin typeface="Arial"/>
                <a:cs typeface="Arial"/>
              </a:rPr>
              <a:t>REACTORES</a:t>
            </a:r>
            <a:r>
              <a:rPr dirty="0" spc="-60">
                <a:latin typeface="Arial"/>
                <a:cs typeface="Arial"/>
              </a:rPr>
              <a:t> </a:t>
            </a:r>
            <a:r>
              <a:rPr dirty="0" spc="-35">
                <a:latin typeface="Arial"/>
                <a:cs typeface="Arial"/>
              </a:rPr>
              <a:t>SHUNT,</a:t>
            </a:r>
            <a:r>
              <a:rPr dirty="0" spc="-65">
                <a:latin typeface="Arial"/>
                <a:cs typeface="Arial"/>
              </a:rPr>
              <a:t> </a:t>
            </a:r>
            <a:r>
              <a:rPr dirty="0" spc="-20">
                <a:latin typeface="Arial"/>
                <a:cs typeface="Arial"/>
              </a:rPr>
              <a:t>DERIVACIÓN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</a:t>
            </a:r>
            <a:r>
              <a:rPr dirty="0" spc="-9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PARALELO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625" y="4353940"/>
            <a:ext cx="2360815" cy="223656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7073" y="4467252"/>
            <a:ext cx="2656725" cy="212324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5420" y="4596817"/>
            <a:ext cx="2626409" cy="208599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1660" y="3817750"/>
            <a:ext cx="2965202" cy="295531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8010" y="740757"/>
            <a:ext cx="6059276" cy="31325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1374" y="736307"/>
            <a:ext cx="5182000" cy="2800521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8434" y="304492"/>
            <a:ext cx="71526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latin typeface="Arial"/>
                <a:cs typeface="Arial"/>
              </a:rPr>
              <a:t>REACTORES</a:t>
            </a:r>
            <a:r>
              <a:rPr dirty="0" spc="-60">
                <a:latin typeface="Arial"/>
                <a:cs typeface="Arial"/>
              </a:rPr>
              <a:t> </a:t>
            </a:r>
            <a:r>
              <a:rPr dirty="0" spc="-35">
                <a:latin typeface="Arial"/>
                <a:cs typeface="Arial"/>
              </a:rPr>
              <a:t>SHUNT,</a:t>
            </a:r>
            <a:r>
              <a:rPr dirty="0" spc="-65">
                <a:latin typeface="Arial"/>
                <a:cs typeface="Arial"/>
              </a:rPr>
              <a:t> </a:t>
            </a:r>
            <a:r>
              <a:rPr dirty="0" spc="-20">
                <a:latin typeface="Arial"/>
                <a:cs typeface="Arial"/>
              </a:rPr>
              <a:t>DERIVACIÓN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</a:t>
            </a:r>
            <a:r>
              <a:rPr dirty="0" spc="-9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PARALELO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7073" y="4467252"/>
            <a:ext cx="2656725" cy="212324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420" y="4596817"/>
            <a:ext cx="2626409" cy="208599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74625" y="740757"/>
            <a:ext cx="7011670" cy="5850255"/>
            <a:chOff x="174625" y="740757"/>
            <a:chExt cx="7011670" cy="5850255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625" y="4353940"/>
              <a:ext cx="2360815" cy="223656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010" y="740757"/>
              <a:ext cx="6917852" cy="3576353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7691497" y="687661"/>
            <a:ext cx="3915410" cy="6085840"/>
            <a:chOff x="7691497" y="687661"/>
            <a:chExt cx="3915410" cy="6085840"/>
          </a:xfrm>
        </p:grpSpPr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41660" y="3817750"/>
              <a:ext cx="2965202" cy="295531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1497" y="687661"/>
              <a:ext cx="3429347" cy="3773632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3363" y="801033"/>
            <a:ext cx="11161395" cy="551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8450" marR="6350" indent="-286385">
              <a:lnSpc>
                <a:spcPct val="100000"/>
              </a:lnSpc>
              <a:spcBef>
                <a:spcPts val="100"/>
              </a:spcBef>
              <a:buClr>
                <a:srgbClr val="6F2F9F"/>
              </a:buClr>
              <a:buFont typeface="Arial MT"/>
              <a:buChar char="•"/>
              <a:tabLst>
                <a:tab pos="298450" algn="l"/>
              </a:tabLst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Para</a:t>
            </a:r>
            <a:r>
              <a:rPr dirty="0" sz="1800" spc="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estabilizar</a:t>
            </a:r>
            <a:r>
              <a:rPr dirty="0" sz="1800" spc="1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800" spc="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voltaje</a:t>
            </a:r>
            <a:r>
              <a:rPr dirty="0" sz="1800" spc="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línea,</a:t>
            </a:r>
            <a:r>
              <a:rPr dirty="0" sz="1800" spc="5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inductancia</a:t>
            </a:r>
            <a:r>
              <a:rPr dirty="0" sz="18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puede</a:t>
            </a:r>
            <a:r>
              <a:rPr dirty="0" sz="18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compensada</a:t>
            </a:r>
            <a:r>
              <a:rPr dirty="0" sz="1800" spc="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medio</a:t>
            </a:r>
            <a:r>
              <a:rPr dirty="0" sz="18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capacitores</a:t>
            </a:r>
            <a:r>
              <a:rPr dirty="0" sz="1800" spc="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series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2C2E34"/>
                </a:solidFill>
                <a:latin typeface="Times New Roman"/>
                <a:cs typeface="Times New Roman"/>
              </a:rPr>
              <a:t>y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capacitancia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8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tierra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por</a:t>
            </a:r>
            <a:r>
              <a:rPr dirty="0" sz="1800" spc="9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2E34"/>
                </a:solidFill>
                <a:latin typeface="Times New Roman"/>
                <a:cs typeface="Times New Roman"/>
              </a:rPr>
              <a:t>reactores</a:t>
            </a:r>
            <a:r>
              <a:rPr dirty="0" sz="1800" spc="90" b="1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.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capacitores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series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puestos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diferentes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lugares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8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lo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largo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mientras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reactores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menudo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instalados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estaciones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al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final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 la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línea.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esta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forma,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diferencia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entre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extremos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reducido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tanto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amplitud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ángulo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fase.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algn="just" marL="299085" marR="889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3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reactores</a:t>
            </a:r>
            <a:r>
              <a:rPr dirty="0" sz="1800" spc="3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shunt</a:t>
            </a:r>
            <a:r>
              <a:rPr dirty="0" sz="18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pueden</a:t>
            </a:r>
            <a:r>
              <a:rPr dirty="0" sz="1800" spc="3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</a:t>
            </a:r>
            <a:r>
              <a:rPr dirty="0" sz="1800" spc="3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conectados</a:t>
            </a:r>
            <a:r>
              <a:rPr dirty="0" sz="1800" spc="3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al</a:t>
            </a:r>
            <a:r>
              <a:rPr dirty="0" sz="18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sistema</a:t>
            </a:r>
            <a:r>
              <a:rPr dirty="0" sz="1800" spc="3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3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3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3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momentos</a:t>
            </a:r>
            <a:r>
              <a:rPr dirty="0" sz="1800" spc="3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donde</a:t>
            </a:r>
            <a:r>
              <a:rPr dirty="0" sz="1800" spc="35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varias</a:t>
            </a:r>
            <a:r>
              <a:rPr dirty="0" sz="1800" spc="3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líneas</a:t>
            </a:r>
            <a:r>
              <a:rPr dirty="0" sz="1800" spc="3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se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encuentran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devanados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terciarios</a:t>
            </a:r>
            <a:r>
              <a:rPr dirty="0" sz="1800" spc="-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transformadores.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algn="just" marL="298450" marR="5080" indent="-286385">
              <a:lnSpc>
                <a:spcPct val="100000"/>
              </a:lnSpc>
              <a:buFont typeface="Arial MT"/>
              <a:buChar char="•"/>
              <a:tabLst>
                <a:tab pos="299720" algn="l"/>
              </a:tabLst>
            </a:pP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cables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transmisión tienen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mucha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masa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alta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capacitancia a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tierra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las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líneas aéreas.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cables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submarinos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largos</a:t>
            </a:r>
            <a:r>
              <a:rPr dirty="0" sz="1800" spc="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100</a:t>
            </a:r>
            <a:r>
              <a:rPr dirty="0" sz="1800" spc="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kV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más,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necesitan</a:t>
            </a:r>
            <a:r>
              <a:rPr dirty="0" sz="1800" spc="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reactores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shunt.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mismo</a:t>
            </a:r>
            <a:r>
              <a:rPr dirty="0" sz="1800" spc="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corre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redes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urbanas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largas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prevenir</a:t>
            </a:r>
            <a:r>
              <a:rPr dirty="0" sz="1800" spc="-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aumento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excesivo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cuando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gran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cae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repentinamente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debido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-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falla.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algn="just" marL="297815" marR="5080" indent="-285750">
              <a:lnSpc>
                <a:spcPct val="100000"/>
              </a:lnSpc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Los</a:t>
            </a:r>
            <a:r>
              <a:rPr dirty="0" sz="1800" spc="254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reactores</a:t>
            </a:r>
            <a:r>
              <a:rPr dirty="0" sz="1800" spc="26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FC0"/>
                </a:solidFill>
                <a:latin typeface="Times New Roman"/>
                <a:cs typeface="Times New Roman"/>
              </a:rPr>
              <a:t>shunt</a:t>
            </a:r>
            <a:r>
              <a:rPr dirty="0" sz="1800" spc="26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contienen</a:t>
            </a:r>
            <a:r>
              <a:rPr dirty="0" sz="1800" spc="25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el</a:t>
            </a:r>
            <a:r>
              <a:rPr dirty="0" sz="18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mismo</a:t>
            </a:r>
            <a:r>
              <a:rPr dirty="0" sz="18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componente</a:t>
            </a:r>
            <a:r>
              <a:rPr dirty="0" sz="18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que</a:t>
            </a:r>
            <a:r>
              <a:rPr dirty="0" sz="18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los</a:t>
            </a:r>
            <a:r>
              <a:rPr dirty="0" sz="1800" spc="25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transformadores</a:t>
            </a:r>
            <a:r>
              <a:rPr dirty="0" sz="1800" spc="2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26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potencia,</a:t>
            </a:r>
            <a:r>
              <a:rPr dirty="0" sz="1800" spc="2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como</a:t>
            </a:r>
            <a:r>
              <a:rPr dirty="0" sz="1800" spc="26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bobinas,</a:t>
            </a:r>
            <a:r>
              <a:rPr dirty="0" sz="1800" spc="27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núcleo,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deposito,</a:t>
            </a:r>
            <a:r>
              <a:rPr dirty="0" sz="1800" spc="20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boquilla</a:t>
            </a:r>
            <a:r>
              <a:rPr dirty="0" sz="1800" spc="1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2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aceite</a:t>
            </a:r>
            <a:r>
              <a:rPr dirty="0" sz="1800" spc="2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aislante.</a:t>
            </a:r>
            <a:r>
              <a:rPr dirty="0" sz="1800" spc="20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1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1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apropiados</a:t>
            </a:r>
            <a:r>
              <a:rPr dirty="0" sz="1800" spc="2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para</a:t>
            </a:r>
            <a:r>
              <a:rPr dirty="0" sz="1800" spc="20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2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fabricación</a:t>
            </a:r>
            <a:r>
              <a:rPr dirty="0" sz="1800" spc="2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2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fabricas</a:t>
            </a:r>
            <a:r>
              <a:rPr dirty="0" sz="1800" spc="2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20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transformadores.</a:t>
            </a:r>
            <a:r>
              <a:rPr dirty="0" sz="1800" spc="2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Tanto</a:t>
            </a:r>
            <a:r>
              <a:rPr dirty="0" sz="1800" spc="204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inductancia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capacitancia,</a:t>
            </a:r>
            <a:r>
              <a:rPr dirty="0" sz="1800" spc="1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1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distribuidas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largo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toda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línea.</a:t>
            </a:r>
            <a:r>
              <a:rPr dirty="0" sz="1800" spc="9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También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son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resistencia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1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serie</a:t>
            </a:r>
            <a:r>
              <a:rPr dirty="0" sz="1800" spc="10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10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la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admitancia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tierra.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Cuando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cargada,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hay una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caída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largo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debido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inductancia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serie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y</a:t>
            </a:r>
            <a:r>
              <a:rPr dirty="0" sz="1800" spc="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 la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resistencia</a:t>
            </a:r>
            <a:r>
              <a:rPr dirty="0" sz="1800" spc="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serie.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Cuando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energizada pero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no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cargada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o</a:t>
            </a:r>
            <a:r>
              <a:rPr dirty="0" sz="1800" spc="1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solo</a:t>
            </a:r>
            <a:r>
              <a:rPr dirty="0" sz="1800" spc="-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cargada con</a:t>
            </a:r>
            <a:r>
              <a:rPr dirty="0" sz="1800" spc="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 pequeña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corriente,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hay</a:t>
            </a:r>
            <a:r>
              <a:rPr dirty="0" sz="18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aumento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largo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línea.</a:t>
            </a:r>
            <a:r>
              <a:rPr dirty="0" sz="18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En</a:t>
            </a:r>
            <a:r>
              <a:rPr dirty="0" sz="1800" spc="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esta</a:t>
            </a:r>
            <a:r>
              <a:rPr dirty="0" sz="18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situación,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capacitancia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tierra</a:t>
            </a:r>
            <a:r>
              <a:rPr dirty="0" sz="18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atrae</a:t>
            </a:r>
            <a:r>
              <a:rPr dirty="0" sz="1800" spc="4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través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línea,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cual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puede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ser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capacitiva.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Cuando</a:t>
            </a:r>
            <a:r>
              <a:rPr dirty="0" sz="1800" spc="13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una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capacitiva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fluye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través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r>
              <a:rPr dirty="0" sz="1800" spc="1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inductiva</a:t>
            </a:r>
            <a:r>
              <a:rPr dirty="0" sz="1800" spc="1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habrá</a:t>
            </a:r>
            <a:r>
              <a:rPr dirty="0" sz="1800" spc="1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un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aumento</a:t>
            </a:r>
            <a:r>
              <a:rPr dirty="0" sz="1800" spc="-4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voltaje</a:t>
            </a:r>
            <a:r>
              <a:rPr dirty="0" sz="1800" spc="-3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a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lo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largo</a:t>
            </a:r>
            <a:r>
              <a:rPr dirty="0" sz="1800" spc="-2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C2E34"/>
                </a:solidFill>
                <a:latin typeface="Times New Roman"/>
                <a:cs typeface="Times New Roman"/>
              </a:rPr>
              <a:t>la</a:t>
            </a:r>
            <a:r>
              <a:rPr dirty="0" sz="1800" spc="-15">
                <a:solidFill>
                  <a:srgbClr val="2C2E34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C2E34"/>
                </a:solidFill>
                <a:latin typeface="Times New Roman"/>
                <a:cs typeface="Times New Roman"/>
              </a:rPr>
              <a:t>línea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419" rIns="0" bIns="0" rtlCol="0" vert="horz">
            <a:spAutoFit/>
          </a:bodyPr>
          <a:lstStyle/>
          <a:p>
            <a:pPr marL="8001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4801" y="2591231"/>
            <a:ext cx="4542916" cy="298683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34913" y="5672759"/>
            <a:ext cx="4387850" cy="565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7500"/>
              </a:lnSpc>
              <a:spcBef>
                <a:spcPts val="135"/>
              </a:spcBef>
            </a:pPr>
            <a:r>
              <a:rPr dirty="0" sz="1200" spc="-10">
                <a:latin typeface="Lucida Sans Unicode"/>
                <a:cs typeface="Lucida Sans Unicode"/>
              </a:rPr>
              <a:t>La</a:t>
            </a:r>
            <a:r>
              <a:rPr dirty="0" sz="1200" spc="-80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fase</a:t>
            </a:r>
            <a:r>
              <a:rPr dirty="0" sz="1200" spc="-65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del</a:t>
            </a:r>
            <a:r>
              <a:rPr dirty="0" sz="1200" spc="-55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cebado</a:t>
            </a:r>
            <a:r>
              <a:rPr dirty="0" sz="1200" spc="-60">
                <a:latin typeface="Lucida Sans Unicode"/>
                <a:cs typeface="Lucida Sans Unicode"/>
              </a:rPr>
              <a:t> </a:t>
            </a:r>
            <a:r>
              <a:rPr dirty="0" sz="1200" spc="-25">
                <a:latin typeface="Lucida Sans Unicode"/>
                <a:cs typeface="Lucida Sans Unicode"/>
              </a:rPr>
              <a:t>del</a:t>
            </a:r>
            <a:r>
              <a:rPr dirty="0" sz="1200" spc="-70">
                <a:latin typeface="Lucida Sans Unicode"/>
                <a:cs typeface="Lucida Sans Unicode"/>
              </a:rPr>
              <a:t> </a:t>
            </a:r>
            <a:r>
              <a:rPr dirty="0" sz="1200" spc="-35">
                <a:latin typeface="Lucida Sans Unicode"/>
                <a:cs typeface="Lucida Sans Unicode"/>
              </a:rPr>
              <a:t>arco,</a:t>
            </a:r>
            <a:r>
              <a:rPr dirty="0" sz="1200" spc="-60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es</a:t>
            </a:r>
            <a:r>
              <a:rPr dirty="0" sz="1200" spc="-65">
                <a:latin typeface="Lucida Sans Unicode"/>
                <a:cs typeface="Lucida Sans Unicode"/>
              </a:rPr>
              <a:t> </a:t>
            </a:r>
            <a:r>
              <a:rPr dirty="0" sz="1200" spc="-30">
                <a:latin typeface="Lucida Sans Unicode"/>
                <a:cs typeface="Lucida Sans Unicode"/>
              </a:rPr>
              <a:t>el</a:t>
            </a:r>
            <a:r>
              <a:rPr dirty="0" sz="1200" spc="-70">
                <a:latin typeface="Lucida Sans Unicode"/>
                <a:cs typeface="Lucida Sans Unicode"/>
              </a:rPr>
              <a:t> </a:t>
            </a:r>
            <a:r>
              <a:rPr dirty="0" sz="1200" spc="-35">
                <a:latin typeface="Lucida Sans Unicode"/>
                <a:cs typeface="Lucida Sans Unicode"/>
              </a:rPr>
              <a:t>origen</a:t>
            </a:r>
            <a:r>
              <a:rPr dirty="0" sz="1200" spc="-60">
                <a:latin typeface="Lucida Sans Unicode"/>
                <a:cs typeface="Lucida Sans Unicode"/>
              </a:rPr>
              <a:t> </a:t>
            </a:r>
            <a:r>
              <a:rPr dirty="0" sz="1200">
                <a:latin typeface="Lucida Sans Unicode"/>
                <a:cs typeface="Lucida Sans Unicode"/>
              </a:rPr>
              <a:t>de</a:t>
            </a:r>
            <a:r>
              <a:rPr dirty="0" sz="1200" spc="-55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todo</a:t>
            </a:r>
            <a:r>
              <a:rPr dirty="0" sz="1200" spc="-45">
                <a:latin typeface="Lucida Sans Unicode"/>
                <a:cs typeface="Lucida Sans Unicode"/>
              </a:rPr>
              <a:t> </a:t>
            </a:r>
            <a:r>
              <a:rPr dirty="0" sz="1200" spc="-25">
                <a:latin typeface="Lucida Sans Unicode"/>
                <a:cs typeface="Lucida Sans Unicode"/>
              </a:rPr>
              <a:t>proceso</a:t>
            </a:r>
            <a:r>
              <a:rPr dirty="0" sz="1200" spc="-60">
                <a:latin typeface="Lucida Sans Unicode"/>
                <a:cs typeface="Lucida Sans Unicode"/>
              </a:rPr>
              <a:t> </a:t>
            </a:r>
            <a:r>
              <a:rPr dirty="0" sz="1200" spc="-25">
                <a:latin typeface="Lucida Sans Unicode"/>
                <a:cs typeface="Lucida Sans Unicode"/>
              </a:rPr>
              <a:t>de soldadura</a:t>
            </a:r>
            <a:r>
              <a:rPr dirty="0" sz="1200" spc="-55">
                <a:latin typeface="Lucida Sans Unicode"/>
                <a:cs typeface="Lucida Sans Unicode"/>
              </a:rPr>
              <a:t> </a:t>
            </a:r>
            <a:r>
              <a:rPr dirty="0" sz="1200" spc="-10">
                <a:latin typeface="Lucida Sans Unicode"/>
                <a:cs typeface="Lucida Sans Unicode"/>
              </a:rPr>
              <a:t>que</a:t>
            </a:r>
            <a:r>
              <a:rPr dirty="0" sz="1200" spc="-50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se</a:t>
            </a:r>
            <a:r>
              <a:rPr dirty="0" sz="1200" spc="-60">
                <a:latin typeface="Lucida Sans Unicode"/>
                <a:cs typeface="Lucida Sans Unicode"/>
              </a:rPr>
              <a:t> </a:t>
            </a:r>
            <a:r>
              <a:rPr dirty="0" sz="1200" spc="-35">
                <a:latin typeface="Lucida Sans Unicode"/>
                <a:cs typeface="Lucida Sans Unicode"/>
              </a:rPr>
              <a:t>precie, </a:t>
            </a:r>
            <a:r>
              <a:rPr dirty="0" sz="1200" spc="-20">
                <a:latin typeface="Lucida Sans Unicode"/>
                <a:cs typeface="Lucida Sans Unicode"/>
              </a:rPr>
              <a:t>ya</a:t>
            </a:r>
            <a:r>
              <a:rPr dirty="0" sz="1200" spc="-70">
                <a:latin typeface="Lucida Sans Unicode"/>
                <a:cs typeface="Lucida Sans Unicode"/>
              </a:rPr>
              <a:t> </a:t>
            </a:r>
            <a:r>
              <a:rPr dirty="0" sz="1200" spc="-10">
                <a:latin typeface="Lucida Sans Unicode"/>
                <a:cs typeface="Lucida Sans Unicode"/>
              </a:rPr>
              <a:t>que</a:t>
            </a:r>
            <a:r>
              <a:rPr dirty="0" sz="1200" spc="-50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es</a:t>
            </a:r>
            <a:r>
              <a:rPr dirty="0" sz="1200" spc="-55">
                <a:latin typeface="Lucida Sans Unicode"/>
                <a:cs typeface="Lucida Sans Unicode"/>
              </a:rPr>
              <a:t> </a:t>
            </a:r>
            <a:r>
              <a:rPr dirty="0" sz="1200" spc="-25">
                <a:latin typeface="Lucida Sans Unicode"/>
                <a:cs typeface="Lucida Sans Unicode"/>
              </a:rPr>
              <a:t>necesario</a:t>
            </a:r>
            <a:r>
              <a:rPr dirty="0" sz="1200" spc="-50">
                <a:latin typeface="Lucida Sans Unicode"/>
                <a:cs typeface="Lucida Sans Unicode"/>
              </a:rPr>
              <a:t> </a:t>
            </a:r>
            <a:r>
              <a:rPr dirty="0" sz="1200" spc="-35">
                <a:latin typeface="Lucida Sans Unicode"/>
                <a:cs typeface="Lucida Sans Unicode"/>
              </a:rPr>
              <a:t>originar</a:t>
            </a:r>
            <a:r>
              <a:rPr dirty="0" sz="1200" spc="-70">
                <a:latin typeface="Lucida Sans Unicode"/>
                <a:cs typeface="Lucida Sans Unicode"/>
              </a:rPr>
              <a:t> </a:t>
            </a:r>
            <a:r>
              <a:rPr dirty="0" sz="1200" spc="-10">
                <a:latin typeface="Lucida Sans Unicode"/>
                <a:cs typeface="Lucida Sans Unicode"/>
              </a:rPr>
              <a:t>un</a:t>
            </a:r>
            <a:r>
              <a:rPr dirty="0" sz="1200" spc="-50">
                <a:latin typeface="Lucida Sans Unicode"/>
                <a:cs typeface="Lucida Sans Unicode"/>
              </a:rPr>
              <a:t> </a:t>
            </a:r>
            <a:r>
              <a:rPr dirty="0" u="sng" sz="1200" spc="-3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3"/>
              </a:rPr>
              <a:t>arco</a:t>
            </a:r>
            <a:r>
              <a:rPr dirty="0" sz="1200" spc="-30">
                <a:latin typeface="Arial Black"/>
                <a:cs typeface="Arial Black"/>
              </a:rPr>
              <a:t> </a:t>
            </a:r>
            <a:r>
              <a:rPr dirty="0" u="sng" sz="1200" spc="-85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3"/>
              </a:rPr>
              <a:t>eléctrico</a:t>
            </a:r>
            <a:r>
              <a:rPr dirty="0" sz="1200" spc="-85">
                <a:latin typeface="Lucida Sans Unicode"/>
                <a:cs typeface="Lucida Sans Unicode"/>
              </a:rPr>
              <a:t>,</a:t>
            </a:r>
            <a:r>
              <a:rPr dirty="0" sz="1200" spc="-55">
                <a:latin typeface="Lucida Sans Unicode"/>
                <a:cs typeface="Lucida Sans Unicode"/>
              </a:rPr>
              <a:t> </a:t>
            </a:r>
            <a:r>
              <a:rPr dirty="0" sz="1200" spc="-20">
                <a:latin typeface="Lucida Sans Unicode"/>
                <a:cs typeface="Lucida Sans Unicode"/>
              </a:rPr>
              <a:t>para</a:t>
            </a:r>
            <a:r>
              <a:rPr dirty="0" sz="1200" spc="-70">
                <a:latin typeface="Lucida Sans Unicode"/>
                <a:cs typeface="Lucida Sans Unicode"/>
              </a:rPr>
              <a:t> </a:t>
            </a:r>
            <a:r>
              <a:rPr dirty="0" sz="1200">
                <a:latin typeface="Lucida Sans Unicode"/>
                <a:cs typeface="Lucida Sans Unicode"/>
              </a:rPr>
              <a:t>que</a:t>
            </a:r>
            <a:r>
              <a:rPr dirty="0" sz="1200" spc="-45">
                <a:latin typeface="Lucida Sans Unicode"/>
                <a:cs typeface="Lucida Sans Unicode"/>
              </a:rPr>
              <a:t> </a:t>
            </a:r>
            <a:r>
              <a:rPr dirty="0" sz="1200" spc="-10">
                <a:latin typeface="Lucida Sans Unicode"/>
                <a:cs typeface="Lucida Sans Unicode"/>
              </a:rPr>
              <a:t>pueda</a:t>
            </a:r>
            <a:r>
              <a:rPr dirty="0" sz="1200" spc="-45">
                <a:latin typeface="Lucida Sans Unicode"/>
                <a:cs typeface="Lucida Sans Unicode"/>
              </a:rPr>
              <a:t> </a:t>
            </a:r>
            <a:r>
              <a:rPr dirty="0" sz="1200" spc="-25">
                <a:latin typeface="Lucida Sans Unicode"/>
                <a:cs typeface="Lucida Sans Unicode"/>
              </a:rPr>
              <a:t>ocurrir</a:t>
            </a:r>
            <a:r>
              <a:rPr dirty="0" sz="1200" spc="-55">
                <a:latin typeface="Lucida Sans Unicode"/>
                <a:cs typeface="Lucida Sans Unicode"/>
              </a:rPr>
              <a:t> </a:t>
            </a:r>
            <a:r>
              <a:rPr dirty="0" sz="1200" spc="-30">
                <a:latin typeface="Lucida Sans Unicode"/>
                <a:cs typeface="Lucida Sans Unicode"/>
              </a:rPr>
              <a:t>la</a:t>
            </a:r>
            <a:r>
              <a:rPr dirty="0" sz="1200" spc="-70">
                <a:latin typeface="Lucida Sans Unicode"/>
                <a:cs typeface="Lucida Sans Unicode"/>
              </a:rPr>
              <a:t> </a:t>
            </a:r>
            <a:r>
              <a:rPr dirty="0" sz="1200" spc="-10">
                <a:latin typeface="Lucida Sans Unicode"/>
                <a:cs typeface="Lucida Sans Unicode"/>
              </a:rPr>
              <a:t>soldadura.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1514" y="578618"/>
            <a:ext cx="6734809" cy="5996305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1070"/>
              </a:spcBef>
            </a:pPr>
            <a:r>
              <a:rPr dirty="0" sz="2400" b="1">
                <a:latin typeface="Arial"/>
                <a:cs typeface="Arial"/>
              </a:rPr>
              <a:t>Los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explosores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600">
                <a:solidFill>
                  <a:srgbClr val="00AFEF"/>
                </a:solidFill>
                <a:latin typeface="Arial MT"/>
                <a:cs typeface="Arial MT"/>
              </a:rPr>
              <a:t>¿Qué</a:t>
            </a:r>
            <a:r>
              <a:rPr dirty="0" sz="1600" spc="-5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AFEF"/>
                </a:solidFill>
                <a:latin typeface="Arial MT"/>
                <a:cs typeface="Arial MT"/>
              </a:rPr>
              <a:t>es</a:t>
            </a:r>
            <a:r>
              <a:rPr dirty="0" sz="1600" spc="-15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AFEF"/>
                </a:solidFill>
                <a:latin typeface="Arial MT"/>
                <a:cs typeface="Arial MT"/>
              </a:rPr>
              <a:t>un</a:t>
            </a:r>
            <a:r>
              <a:rPr dirty="0" sz="1600" spc="-25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0AFEF"/>
                </a:solidFill>
                <a:latin typeface="Arial MT"/>
                <a:cs typeface="Arial MT"/>
              </a:rPr>
              <a:t>explosor?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Aparato</a:t>
            </a:r>
            <a:r>
              <a:rPr dirty="0" sz="16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eléctrico</a:t>
            </a:r>
            <a:r>
              <a:rPr dirty="0" sz="16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que</a:t>
            </a:r>
            <a:r>
              <a:rPr dirty="0" sz="16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se</a:t>
            </a:r>
            <a:r>
              <a:rPr dirty="0" sz="16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emplea</a:t>
            </a:r>
            <a:r>
              <a:rPr dirty="0" sz="16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para</a:t>
            </a:r>
            <a:r>
              <a:rPr dirty="0" sz="1600" spc="-2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explosionar</a:t>
            </a:r>
            <a:r>
              <a:rPr dirty="0" sz="16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cargas</a:t>
            </a:r>
            <a:r>
              <a:rPr dirty="0" sz="16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40B28"/>
                </a:solidFill>
                <a:latin typeface="Arial MT"/>
                <a:cs typeface="Arial MT"/>
              </a:rPr>
              <a:t>a</a:t>
            </a:r>
            <a:r>
              <a:rPr dirty="0" sz="1600" spc="-2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40B28"/>
                </a:solidFill>
                <a:latin typeface="Arial MT"/>
                <a:cs typeface="Arial MT"/>
              </a:rPr>
              <a:t>distancia</a:t>
            </a:r>
            <a:r>
              <a:rPr dirty="0" sz="1600" spc="-10">
                <a:solidFill>
                  <a:srgbClr val="4D5155"/>
                </a:solidFill>
                <a:latin typeface="Arial MT"/>
                <a:cs typeface="Arial MT"/>
              </a:rPr>
              <a:t>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>
              <a:latin typeface="Arial MT"/>
              <a:cs typeface="Arial MT"/>
            </a:endParaRPr>
          </a:p>
          <a:p>
            <a:pPr marL="12700" marR="701040">
              <a:lnSpc>
                <a:spcPct val="100000"/>
              </a:lnSpc>
            </a:pPr>
            <a:r>
              <a:rPr dirty="0" sz="1800" spc="-10" b="1">
                <a:solidFill>
                  <a:srgbClr val="212121"/>
                </a:solidFill>
                <a:latin typeface="Arial"/>
                <a:cs typeface="Arial"/>
              </a:rPr>
              <a:t>Ventajas</a:t>
            </a:r>
            <a:r>
              <a:rPr dirty="0" sz="1800" spc="-45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e</a:t>
            </a:r>
            <a:r>
              <a:rPr dirty="0" sz="1800" spc="-4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inconvenientes</a:t>
            </a:r>
            <a:r>
              <a:rPr dirty="0" sz="18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de</a:t>
            </a:r>
            <a:r>
              <a:rPr dirty="0" sz="1800" spc="-4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los</a:t>
            </a:r>
            <a:r>
              <a:rPr dirty="0" sz="1800" spc="-5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explosores</a:t>
            </a:r>
            <a:r>
              <a:rPr dirty="0" sz="1800" spc="-3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de</a:t>
            </a:r>
            <a:r>
              <a:rPr dirty="0" sz="1800" spc="-5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12121"/>
                </a:solidFill>
                <a:latin typeface="Arial"/>
                <a:cs typeface="Arial"/>
              </a:rPr>
              <a:t>varillas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frente</a:t>
            </a:r>
            <a:r>
              <a:rPr dirty="0" sz="18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a</a:t>
            </a:r>
            <a:r>
              <a:rPr dirty="0" sz="1800" spc="-15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121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12121"/>
                </a:solidFill>
                <a:latin typeface="Arial"/>
                <a:cs typeface="Arial"/>
              </a:rPr>
              <a:t>autoválvulas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65"/>
              </a:spcBef>
            </a:pP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Utilizados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en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MT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y</a:t>
            </a:r>
            <a:r>
              <a:rPr dirty="0" sz="1400" spc="-9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AT</a:t>
            </a:r>
            <a:r>
              <a:rPr dirty="0" sz="14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se</a:t>
            </a:r>
            <a:r>
              <a:rPr dirty="0" sz="14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colocan</a:t>
            </a:r>
            <a:r>
              <a:rPr dirty="0" sz="1400" spc="-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en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los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puntos</a:t>
            </a:r>
            <a:r>
              <a:rPr dirty="0" sz="1400" spc="-4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la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red</a:t>
            </a:r>
            <a:r>
              <a:rPr dirty="0" sz="14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particularmente</a:t>
            </a:r>
            <a:r>
              <a:rPr dirty="0" sz="1400" spc="-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expuestos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y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la</a:t>
            </a:r>
            <a:r>
              <a:rPr dirty="0" sz="14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entrada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los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Centros</a:t>
            </a:r>
            <a:r>
              <a:rPr dirty="0" sz="14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Arial MT"/>
                <a:cs typeface="Arial MT"/>
              </a:rPr>
              <a:t>Transformación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MT/BT.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Su</a:t>
            </a:r>
            <a:r>
              <a:rPr dirty="0" sz="14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papel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es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el</a:t>
            </a:r>
            <a:r>
              <a:rPr dirty="0" sz="140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constituir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un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punto</a:t>
            </a:r>
            <a:r>
              <a:rPr dirty="0" sz="14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débil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en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el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aislamiento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la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red,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con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el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fin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que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un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eventual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cebado</a:t>
            </a:r>
            <a:r>
              <a:rPr dirty="0" sz="1400" spc="-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arco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se produzca</a:t>
            </a:r>
            <a:r>
              <a:rPr dirty="0" sz="1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Arial MT"/>
                <a:cs typeface="Arial MT"/>
              </a:rPr>
              <a:t>sistemáticamente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en</a:t>
            </a:r>
            <a:r>
              <a:rPr dirty="0" sz="1400" spc="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Arial MT"/>
                <a:cs typeface="Arial MT"/>
              </a:rPr>
              <a:t>él.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 MT"/>
              <a:cs typeface="Arial MT"/>
            </a:endParaRPr>
          </a:p>
          <a:p>
            <a:pPr marL="12700" marR="159385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El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primero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más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antiguo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aparatos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protección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es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explosor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varillas. </a:t>
            </a:r>
            <a:r>
              <a:rPr dirty="0" sz="1400">
                <a:latin typeface="Arial MT"/>
                <a:cs typeface="Arial MT"/>
              </a:rPr>
              <a:t>Estaba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constituido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por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dos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varillas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enfrentadas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frente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frente,</a:t>
            </a:r>
            <a:r>
              <a:rPr dirty="0" sz="1400" spc="-6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llamadas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electrodos, </a:t>
            </a:r>
            <a:r>
              <a:rPr dirty="0" sz="1400">
                <a:latin typeface="Arial MT"/>
                <a:cs typeface="Arial MT"/>
              </a:rPr>
              <a:t>una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unida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al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conductor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proteger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otra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tierra.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 MT"/>
              <a:cs typeface="Arial MT"/>
            </a:endParaRPr>
          </a:p>
          <a:p>
            <a:pPr marL="12700" marR="323215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modelos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actuales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más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corrientes,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están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basados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mismo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principio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pero </a:t>
            </a:r>
            <a:r>
              <a:rPr dirty="0" sz="1400">
                <a:latin typeface="Arial MT"/>
                <a:cs typeface="Arial MT"/>
              </a:rPr>
              <a:t>dispuestos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forma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«cuernos»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para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prolongar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longitud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arco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facilitar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el </a:t>
            </a:r>
            <a:r>
              <a:rPr dirty="0" sz="1400" spc="-10">
                <a:latin typeface="Arial MT"/>
                <a:cs typeface="Arial MT"/>
              </a:rPr>
              <a:t>restablecimiento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las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cualidades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dieléctricas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por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desionización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intervalo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de </a:t>
            </a:r>
            <a:r>
              <a:rPr dirty="0" sz="1400">
                <a:latin typeface="Arial MT"/>
                <a:cs typeface="Arial MT"/>
              </a:rPr>
              <a:t>cebado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inicial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arco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ciertos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casos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llegar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extinción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mismo.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distancia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entre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dos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electrodos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permite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ajustar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nivel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protección.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 MT"/>
              <a:cs typeface="Arial MT"/>
            </a:endParaRPr>
          </a:p>
          <a:p>
            <a:pPr marL="12700" marR="349885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Algunos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tienen,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además,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entre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dos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electrodos</a:t>
            </a:r>
            <a:r>
              <a:rPr dirty="0" sz="1400" spc="-6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una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varilla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vertical,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destinada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 spc="-50">
                <a:latin typeface="Arial MT"/>
                <a:cs typeface="Arial MT"/>
              </a:rPr>
              <a:t>a </a:t>
            </a:r>
            <a:r>
              <a:rPr dirty="0" sz="1400">
                <a:latin typeface="Arial MT"/>
                <a:cs typeface="Arial MT"/>
              </a:rPr>
              <a:t>evitar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cortocircuito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intempestivo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por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pájaros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su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electrocución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(figura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1).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434913" y="944745"/>
            <a:ext cx="4384040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AFEF"/>
                </a:solidFill>
                <a:latin typeface="Arial MT"/>
                <a:cs typeface="Arial MT"/>
              </a:rPr>
              <a:t>¿Qué</a:t>
            </a:r>
            <a:r>
              <a:rPr dirty="0" sz="1400" spc="-30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AFEF"/>
                </a:solidFill>
                <a:latin typeface="Arial MT"/>
                <a:cs typeface="Arial MT"/>
              </a:rPr>
              <a:t>hace</a:t>
            </a:r>
            <a:r>
              <a:rPr dirty="0" sz="1400" spc="-40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AFEF"/>
                </a:solidFill>
                <a:latin typeface="Arial MT"/>
                <a:cs typeface="Arial MT"/>
              </a:rPr>
              <a:t>la</a:t>
            </a:r>
            <a:r>
              <a:rPr dirty="0" sz="1400" spc="-20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AFEF"/>
                </a:solidFill>
                <a:latin typeface="Arial MT"/>
                <a:cs typeface="Arial MT"/>
              </a:rPr>
              <a:t>explosión?</a:t>
            </a:r>
            <a:endParaRPr sz="1400">
              <a:latin typeface="Arial MT"/>
              <a:cs typeface="Arial MT"/>
            </a:endParaRPr>
          </a:p>
          <a:p>
            <a:pPr marL="12700" marR="492125">
              <a:lnSpc>
                <a:spcPct val="100000"/>
              </a:lnSpc>
            </a:pP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Una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40B28"/>
                </a:solidFill>
                <a:latin typeface="Arial MT"/>
                <a:cs typeface="Arial MT"/>
              </a:rPr>
              <a:t>explosión</a:t>
            </a:r>
            <a:r>
              <a:rPr dirty="0" sz="1400" spc="-4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40B28"/>
                </a:solidFill>
                <a:latin typeface="Arial MT"/>
                <a:cs typeface="Arial MT"/>
              </a:rPr>
              <a:t>es</a:t>
            </a:r>
            <a:r>
              <a:rPr dirty="0" sz="14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una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combustión</a:t>
            </a:r>
            <a:r>
              <a:rPr dirty="0" sz="1400" spc="-6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muy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rápida</a:t>
            </a:r>
            <a:r>
              <a:rPr dirty="0" sz="1400" spc="-5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4D5155"/>
                </a:solidFill>
                <a:latin typeface="Arial MT"/>
                <a:cs typeface="Arial MT"/>
              </a:rPr>
              <a:t>en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la</a:t>
            </a:r>
            <a:r>
              <a:rPr dirty="0" sz="14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40B28"/>
                </a:solidFill>
                <a:latin typeface="Arial MT"/>
                <a:cs typeface="Arial MT"/>
              </a:rPr>
              <a:t>que</a:t>
            </a:r>
            <a:r>
              <a:rPr dirty="0" sz="1400" spc="-30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se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libera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un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gran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volumen</a:t>
            </a:r>
            <a:r>
              <a:rPr dirty="0" sz="1400" spc="-2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gases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40B28"/>
                </a:solidFill>
                <a:latin typeface="Arial MT"/>
                <a:cs typeface="Arial MT"/>
              </a:rPr>
              <a:t>que</a:t>
            </a:r>
            <a:r>
              <a:rPr dirty="0" sz="1400" spc="-35">
                <a:solidFill>
                  <a:srgbClr val="040B28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4D5155"/>
                </a:solidFill>
                <a:latin typeface="Arial MT"/>
                <a:cs typeface="Arial MT"/>
              </a:rPr>
              <a:t>al</a:t>
            </a: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expandirse</a:t>
            </a:r>
            <a:r>
              <a:rPr dirty="0" sz="1400" spc="-5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provocan</a:t>
            </a:r>
            <a:r>
              <a:rPr dirty="0" sz="1400" spc="-5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una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liberación</a:t>
            </a:r>
            <a:r>
              <a:rPr dirty="0" sz="1400" spc="-6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violenta</a:t>
            </a:r>
            <a:r>
              <a:rPr dirty="0" sz="1400" spc="-4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4D5155"/>
                </a:solidFill>
                <a:latin typeface="Arial MT"/>
                <a:cs typeface="Arial MT"/>
              </a:rPr>
              <a:t>energía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produciendo</a:t>
            </a:r>
            <a:r>
              <a:rPr dirty="0" sz="1400" spc="-6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un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incremento</a:t>
            </a:r>
            <a:r>
              <a:rPr dirty="0" sz="1400" spc="-5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rápido</a:t>
            </a:r>
            <a:r>
              <a:rPr dirty="0" sz="1400" spc="-4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la</a:t>
            </a:r>
            <a:r>
              <a:rPr dirty="0" sz="1400" spc="-20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presión</a:t>
            </a:r>
            <a:r>
              <a:rPr dirty="0" sz="1400" spc="-4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4D5155"/>
                </a:solidFill>
                <a:latin typeface="Arial MT"/>
                <a:cs typeface="Arial MT"/>
              </a:rPr>
              <a:t>con </a:t>
            </a:r>
            <a:r>
              <a:rPr dirty="0" sz="1400" spc="-10">
                <a:solidFill>
                  <a:srgbClr val="4D5155"/>
                </a:solidFill>
                <a:latin typeface="Arial MT"/>
                <a:cs typeface="Arial MT"/>
              </a:rPr>
              <a:t>desprendimiento</a:t>
            </a:r>
            <a:r>
              <a:rPr dirty="0" sz="1400" spc="-3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de</a:t>
            </a:r>
            <a:r>
              <a:rPr dirty="0" sz="1400" spc="-10">
                <a:solidFill>
                  <a:srgbClr val="4D5155"/>
                </a:solidFill>
                <a:latin typeface="Arial MT"/>
                <a:cs typeface="Arial MT"/>
              </a:rPr>
              <a:t> calor,</a:t>
            </a:r>
            <a:r>
              <a:rPr dirty="0" sz="1400" spc="-2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luz</a:t>
            </a:r>
            <a:r>
              <a:rPr dirty="0" sz="1400" spc="1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4D5155"/>
                </a:solidFill>
                <a:latin typeface="Arial MT"/>
                <a:cs typeface="Arial MT"/>
              </a:rPr>
              <a:t>y</a:t>
            </a:r>
            <a:r>
              <a:rPr dirty="0" sz="1400" spc="-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4D5155"/>
                </a:solidFill>
                <a:latin typeface="Arial MT"/>
                <a:cs typeface="Arial MT"/>
              </a:rPr>
              <a:t>gases.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70977" y="103973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67506" y="2000229"/>
            <a:ext cx="6400800" cy="1367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47370" marR="5080" indent="-535305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solidFill>
                  <a:srgbClr val="0000FF"/>
                </a:solidFill>
                <a:latin typeface="Arial"/>
                <a:cs typeface="Arial"/>
              </a:rPr>
              <a:t>7.</a:t>
            </a:r>
            <a:r>
              <a:rPr dirty="0" sz="4400" spc="-1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0000FF"/>
                </a:solidFill>
                <a:latin typeface="Arial"/>
                <a:cs typeface="Arial"/>
              </a:rPr>
              <a:t>Materiales</a:t>
            </a:r>
            <a:r>
              <a:rPr dirty="0" sz="4400" spc="-1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0000FF"/>
                </a:solidFill>
                <a:latin typeface="Arial"/>
                <a:cs typeface="Arial"/>
              </a:rPr>
              <a:t>aislantes</a:t>
            </a:r>
            <a:r>
              <a:rPr dirty="0" sz="4400" spc="-1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400" spc="-50" b="1">
                <a:solidFill>
                  <a:srgbClr val="0000FF"/>
                </a:solidFill>
                <a:latin typeface="Arial"/>
                <a:cs typeface="Arial"/>
              </a:rPr>
              <a:t>y </a:t>
            </a:r>
            <a:r>
              <a:rPr dirty="0" sz="4400" spc="-10" b="1">
                <a:solidFill>
                  <a:srgbClr val="0000FF"/>
                </a:solidFill>
                <a:latin typeface="Arial"/>
                <a:cs typeface="Arial"/>
              </a:rPr>
              <a:t>semiconductores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612" rIns="0" bIns="0" rtlCol="0" vert="horz">
            <a:spAutoFit/>
          </a:bodyPr>
          <a:lstStyle/>
          <a:p>
            <a:pPr marL="26860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97920" y="4078301"/>
            <a:ext cx="9825355" cy="2391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4629" indent="-201930">
              <a:lnSpc>
                <a:spcPct val="100000"/>
              </a:lnSpc>
              <a:spcBef>
                <a:spcPts val="95"/>
              </a:spcBef>
              <a:buFont typeface="Times New Roman"/>
              <a:buAutoNum type="arabicPeriod"/>
              <a:tabLst>
                <a:tab pos="214629" algn="l"/>
              </a:tabLst>
            </a:pPr>
            <a:r>
              <a:rPr dirty="0" sz="1600" b="1">
                <a:latin typeface="Times New Roman"/>
                <a:cs typeface="Times New Roman"/>
              </a:rPr>
              <a:t>Propósito: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Define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características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materiales aislantes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semiconductores usados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tensión.</a:t>
            </a:r>
            <a:endParaRPr sz="1600">
              <a:latin typeface="Times New Roman"/>
              <a:cs typeface="Times New Roman"/>
            </a:endParaRPr>
          </a:p>
          <a:p>
            <a:pPr marL="213995" marR="5080" indent="-201930">
              <a:lnSpc>
                <a:spcPct val="100000"/>
              </a:lnSpc>
              <a:buFont typeface="Times New Roman"/>
              <a:buAutoNum type="arabicPeriod"/>
              <a:tabLst>
                <a:tab pos="279400" algn="l"/>
              </a:tabLst>
            </a:pPr>
            <a:r>
              <a:rPr dirty="0" sz="1600" b="1">
                <a:latin typeface="Times New Roman"/>
                <a:cs typeface="Times New Roman"/>
              </a:rPr>
              <a:t>Descripción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actividad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realizar: </a:t>
            </a:r>
            <a:r>
              <a:rPr dirty="0" sz="1600">
                <a:latin typeface="Times New Roman"/>
                <a:cs typeface="Times New Roman"/>
              </a:rPr>
              <a:t>Leer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información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muestra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continuación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responder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las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preguntas 	propuestas.</a:t>
            </a:r>
            <a:endParaRPr sz="1600">
              <a:latin typeface="Times New Roman"/>
              <a:cs typeface="Times New Roman"/>
            </a:endParaRPr>
          </a:p>
          <a:p>
            <a:pPr marL="79375">
              <a:lnSpc>
                <a:spcPct val="100000"/>
              </a:lnSpc>
              <a:spcBef>
                <a:spcPts val="1355"/>
              </a:spcBef>
            </a:pPr>
            <a:r>
              <a:rPr dirty="0" sz="1600" spc="-10" b="1">
                <a:latin typeface="Times New Roman"/>
                <a:cs typeface="Times New Roman"/>
              </a:rPr>
              <a:t>Preguntas:</a:t>
            </a:r>
            <a:endParaRPr sz="1600">
              <a:latin typeface="Times New Roman"/>
              <a:cs typeface="Times New Roman"/>
            </a:endParaRPr>
          </a:p>
          <a:p>
            <a:pPr lvl="1" marL="281305" indent="-201930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dirty="0" sz="1600">
                <a:latin typeface="Times New Roman"/>
                <a:cs typeface="Times New Roman"/>
              </a:rPr>
              <a:t>¿Cuáles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son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características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materiales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aislantes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alta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tensión?</a:t>
            </a:r>
            <a:endParaRPr sz="1600">
              <a:latin typeface="Times New Roman"/>
              <a:cs typeface="Times New Roman"/>
            </a:endParaRPr>
          </a:p>
          <a:p>
            <a:pPr lvl="1" marL="281305" indent="-201930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dirty="0" sz="1600">
                <a:latin typeface="Times New Roman"/>
                <a:cs typeface="Times New Roman"/>
              </a:rPr>
              <a:t>¿Cómo es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aire puede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considerado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como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aislante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tensión,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explicarlo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ejemplos?</a:t>
            </a:r>
            <a:endParaRPr sz="1600">
              <a:latin typeface="Times New Roman"/>
              <a:cs typeface="Times New Roman"/>
            </a:endParaRPr>
          </a:p>
          <a:p>
            <a:pPr lvl="1" marL="281305" indent="-201930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dirty="0" sz="1600">
                <a:latin typeface="Times New Roman"/>
                <a:cs typeface="Times New Roman"/>
              </a:rPr>
              <a:t>¿En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qué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partes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sistemas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alta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tensión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utilizan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materiales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epoxi,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ejemplifica?</a:t>
            </a:r>
            <a:endParaRPr sz="1600">
              <a:latin typeface="Times New Roman"/>
              <a:cs typeface="Times New Roman"/>
            </a:endParaRPr>
          </a:p>
          <a:p>
            <a:pPr lvl="1" marL="281305" indent="-201930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dirty="0" sz="1600">
                <a:latin typeface="Times New Roman"/>
                <a:cs typeface="Times New Roman"/>
              </a:rPr>
              <a:t>¿Cuáles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son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beneficios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utilizar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SF6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interruptores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potencia?</a:t>
            </a:r>
            <a:endParaRPr sz="1600">
              <a:latin typeface="Times New Roman"/>
              <a:cs typeface="Times New Roman"/>
            </a:endParaRPr>
          </a:p>
          <a:p>
            <a:pPr lvl="1" marL="281305" indent="-201930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dirty="0" sz="1600">
                <a:latin typeface="Times New Roman"/>
                <a:cs typeface="Times New Roman"/>
              </a:rPr>
              <a:t>¿Cuál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es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papel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juega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el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aceite como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un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material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aislante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dentro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equipos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alta</a:t>
            </a:r>
            <a:r>
              <a:rPr dirty="0" sz="1600" spc="-10">
                <a:latin typeface="Times New Roman"/>
                <a:cs typeface="Times New Roman"/>
              </a:rPr>
              <a:t> tensión?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612" rIns="0" bIns="0" rtlCol="0" vert="horz">
            <a:spAutoFit/>
          </a:bodyPr>
          <a:lstStyle/>
          <a:p>
            <a:pPr marL="26860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28426" y="921796"/>
            <a:ext cx="10546715" cy="5271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Características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4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aislamientos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alta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tensión</a:t>
            </a:r>
            <a:endParaRPr sz="24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forma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abarcan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distancias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aire,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sólidos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>
                <a:latin typeface="Times New Roman"/>
                <a:cs typeface="Times New Roman"/>
              </a:rPr>
              <a:t>inmersos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líquido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aislante.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acuerdo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finalidad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destinan,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clasifica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aptos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externo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interno,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conforme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utilice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sujetas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agentes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externos,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tales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humedad,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polución,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intemperie,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etc.,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respectivamente.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Además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clasificación,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orden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existe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mayor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importancia,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punto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vista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aquella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diferencia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autorregenerativos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no </a:t>
            </a:r>
            <a:r>
              <a:rPr dirty="0" sz="2000" spc="-10">
                <a:latin typeface="Times New Roman"/>
                <a:cs typeface="Times New Roman"/>
              </a:rPr>
              <a:t>regenerativos.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31242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autorregenerativos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aquellos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tienen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capacidad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recuperación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rigidez </a:t>
            </a:r>
            <a:r>
              <a:rPr dirty="0" sz="2000">
                <a:latin typeface="Times New Roman"/>
                <a:cs typeface="Times New Roman"/>
              </a:rPr>
              <a:t>dieléctrica,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después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ocurrida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descarga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(ruptura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dieléctrica)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causada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aplicación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una </a:t>
            </a:r>
            <a:r>
              <a:rPr dirty="0" sz="2000" spc="-10">
                <a:latin typeface="Times New Roman"/>
                <a:cs typeface="Times New Roman"/>
              </a:rPr>
              <a:t>sobretensión.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8382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subestación,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autorregenerativos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componentes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clasificados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en </a:t>
            </a:r>
            <a:r>
              <a:rPr dirty="0" sz="2000">
                <a:latin typeface="Times New Roman"/>
                <a:cs typeface="Times New Roman"/>
              </a:rPr>
              <a:t>dos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grupos,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dependiendo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utilización.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primer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grupo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 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 </a:t>
            </a:r>
            <a:r>
              <a:rPr dirty="0" sz="2000">
                <a:latin typeface="Times New Roman"/>
                <a:cs typeface="Times New Roman"/>
              </a:rPr>
              <a:t>equipamientos,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tales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como: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externa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aisladores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46003" y="857003"/>
            <a:ext cx="10925810" cy="5744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transformadores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reactores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transformadores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medición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externa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equipamientos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maniobra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medición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(interruptores,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seccionadores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divisores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capacitivos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tensión).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partes </a:t>
            </a:r>
            <a:r>
              <a:rPr dirty="0" sz="2000">
                <a:latin typeface="Times New Roman"/>
                <a:cs typeface="Times New Roman"/>
              </a:rPr>
              <a:t>internas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equipamientos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regenerativo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y,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tanto,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equipamientos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citados </a:t>
            </a:r>
            <a:r>
              <a:rPr dirty="0" sz="2000">
                <a:latin typeface="Times New Roman"/>
                <a:cs typeface="Times New Roman"/>
              </a:rPr>
              <a:t>anteriormente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poseen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ambos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aislamientos.</a:t>
            </a:r>
            <a:endParaRPr sz="2000">
              <a:latin typeface="Times New Roman"/>
              <a:cs typeface="Times New Roman"/>
            </a:endParaRPr>
          </a:p>
          <a:p>
            <a:pPr marL="12700" marR="31623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segundo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grupo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refiere,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solamente,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instalaciones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propiamente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dichas.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En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grupo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están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incluidos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aire,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correspondientes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distancia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conductor–estructura, </a:t>
            </a:r>
            <a:r>
              <a:rPr dirty="0" sz="2000">
                <a:latin typeface="Times New Roman"/>
                <a:cs typeface="Times New Roman"/>
              </a:rPr>
              <a:t>barras–estructura,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equipamiento–estructura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conductor–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conductor,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soportes </a:t>
            </a:r>
            <a:r>
              <a:rPr dirty="0" sz="2000">
                <a:latin typeface="Times New Roman"/>
                <a:cs typeface="Times New Roman"/>
              </a:rPr>
              <a:t>aisladores,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cadenas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aisladores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columnas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bobinas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bloqueo.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Todos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son </a:t>
            </a:r>
            <a:r>
              <a:rPr dirty="0" sz="2000" spc="-10">
                <a:latin typeface="Times New Roman"/>
                <a:cs typeface="Times New Roman"/>
              </a:rPr>
              <a:t>regenerativos.</a:t>
            </a:r>
            <a:endParaRPr sz="2000">
              <a:latin typeface="Times New Roman"/>
              <a:cs typeface="Times New Roman"/>
            </a:endParaRPr>
          </a:p>
          <a:p>
            <a:pPr marL="12700" marR="57531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regenerativos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aquellos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tienen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capacidad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recuperación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0">
                <a:latin typeface="Times New Roman"/>
                <a:cs typeface="Times New Roman"/>
              </a:rPr>
              <a:t> rigidez </a:t>
            </a:r>
            <a:r>
              <a:rPr dirty="0" sz="2000">
                <a:latin typeface="Times New Roman"/>
                <a:cs typeface="Times New Roman"/>
              </a:rPr>
              <a:t>dieléctrica,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después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ocurrencia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descarga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causada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aplicación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sobretensión.</a:t>
            </a:r>
            <a:endParaRPr sz="2000">
              <a:latin typeface="Times New Roman"/>
              <a:cs typeface="Times New Roman"/>
            </a:endParaRPr>
          </a:p>
          <a:p>
            <a:pPr marL="12700" marR="19685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Habiendo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descarga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dañado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parcial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totalmente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regenerativo.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más </a:t>
            </a:r>
            <a:r>
              <a:rPr dirty="0" sz="2000">
                <a:latin typeface="Times New Roman"/>
                <a:cs typeface="Times New Roman"/>
              </a:rPr>
              <a:t>importantes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subestación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están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constituidos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aislamiento,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principalmente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0">
                <a:latin typeface="Times New Roman"/>
                <a:cs typeface="Times New Roman"/>
              </a:rPr>
              <a:t> parte </a:t>
            </a:r>
            <a:r>
              <a:rPr dirty="0" sz="2000">
                <a:latin typeface="Times New Roman"/>
                <a:cs typeface="Times New Roman"/>
              </a:rPr>
              <a:t>interna,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transformadores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reactores.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Los</a:t>
            </a:r>
            <a:r>
              <a:rPr dirty="0" sz="2000" spc="-2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aislantes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equipamiento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alta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tensión</a:t>
            </a:r>
            <a:endParaRPr sz="2000">
              <a:latin typeface="Times New Roman"/>
              <a:cs typeface="Times New Roman"/>
            </a:endParaRPr>
          </a:p>
          <a:p>
            <a:pPr marL="12700" marR="204470">
              <a:lnSpc>
                <a:spcPct val="100000"/>
              </a:lnSpc>
              <a:spcBef>
                <a:spcPts val="420"/>
              </a:spcBef>
            </a:pP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importante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homogéneo.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garantizar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constante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dieléctrica </a:t>
            </a:r>
            <a:r>
              <a:rPr dirty="0" sz="2000">
                <a:latin typeface="Times New Roman"/>
                <a:cs typeface="Times New Roman"/>
              </a:rPr>
              <a:t>sea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misma 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momento,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modo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gradiente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intensidad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campo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tan </a:t>
            </a:r>
            <a:r>
              <a:rPr dirty="0" sz="2000">
                <a:latin typeface="Times New Roman"/>
                <a:cs typeface="Times New Roman"/>
              </a:rPr>
              <a:t>constante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práctico.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9483" y="791096"/>
            <a:ext cx="8080375" cy="2422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continuación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presentan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aislantes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utilizados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alta</a:t>
            </a:r>
            <a:r>
              <a:rPr dirty="0" sz="20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tensión: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800" spc="-20" b="1">
                <a:solidFill>
                  <a:srgbClr val="0000FF"/>
                </a:solidFill>
                <a:latin typeface="Times New Roman"/>
                <a:cs typeface="Times New Roman"/>
              </a:rPr>
              <a:t>Aire</a:t>
            </a:r>
            <a:endParaRPr sz="1800">
              <a:latin typeface="Times New Roman"/>
              <a:cs typeface="Times New Roman"/>
            </a:endParaRPr>
          </a:p>
          <a:p>
            <a:pPr marL="12700" marR="187706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Ha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sido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utilizado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varios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años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interruptores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Es </a:t>
            </a:r>
            <a:r>
              <a:rPr dirty="0" sz="1800">
                <a:latin typeface="Times New Roman"/>
                <a:cs typeface="Times New Roman"/>
              </a:rPr>
              <a:t>gratis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costo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duda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gran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ventaja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aire.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embargo,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aire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tiene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peor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resistencia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dieléctrica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todos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aisladores</a:t>
            </a:r>
            <a:r>
              <a:rPr dirty="0" sz="1800" spc="-25">
                <a:latin typeface="Times New Roman"/>
                <a:cs typeface="Times New Roman"/>
              </a:rPr>
              <a:t> en </a:t>
            </a: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listado,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distancias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Tendrá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mejor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5">
                <a:latin typeface="Times New Roman"/>
                <a:cs typeface="Times New Roman"/>
              </a:rPr>
              <a:t> una </a:t>
            </a:r>
            <a:r>
              <a:rPr dirty="0" sz="1800">
                <a:latin typeface="Times New Roman"/>
                <a:cs typeface="Times New Roman"/>
              </a:rPr>
              <a:t>geometría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dada.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Así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separación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entre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desnudos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utiliza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aire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dieléctrico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8782" y="3187776"/>
            <a:ext cx="6499225" cy="3231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natural.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Hexafluoruro</a:t>
            </a:r>
            <a:r>
              <a:rPr dirty="0" sz="18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18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azufre</a:t>
            </a:r>
            <a:r>
              <a:rPr dirty="0" sz="18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(SF6)</a:t>
            </a:r>
            <a:endParaRPr sz="1800">
              <a:latin typeface="Times New Roman"/>
              <a:cs typeface="Times New Roman"/>
            </a:endParaRPr>
          </a:p>
          <a:p>
            <a:pPr marL="12700" marR="8255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gran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piezas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permanecen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limpias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los </a:t>
            </a:r>
            <a:r>
              <a:rPr dirty="0" sz="1800">
                <a:latin typeface="Times New Roman"/>
                <a:cs typeface="Times New Roman"/>
              </a:rPr>
              <a:t>ensamblajes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fáciles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trabajar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vez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abre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carcasa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se </a:t>
            </a:r>
            <a:r>
              <a:rPr dirty="0" sz="1800">
                <a:latin typeface="Times New Roman"/>
                <a:cs typeface="Times New Roman"/>
              </a:rPr>
              <a:t>reemplaza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gas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aire.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dificultad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SF6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 </a:t>
            </a:r>
            <a:r>
              <a:rPr dirty="0" sz="1800">
                <a:latin typeface="Times New Roman"/>
                <a:cs typeface="Times New Roman"/>
              </a:rPr>
              <a:t>carcasa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herméticamente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sellada..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Existen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problemas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seguridad.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Gases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venenosos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siempre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arcos.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Además,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extremadamente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peligroso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alguien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respira.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más </a:t>
            </a:r>
            <a:r>
              <a:rPr dirty="0" sz="1800">
                <a:latin typeface="Times New Roman"/>
                <a:cs typeface="Times New Roman"/>
              </a:rPr>
              <a:t>denso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aire,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asentará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fondo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pulmones,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puede </a:t>
            </a:r>
            <a:r>
              <a:rPr dirty="0" sz="1800">
                <a:latin typeface="Times New Roman"/>
                <a:cs typeface="Times New Roman"/>
              </a:rPr>
              <a:t>provocar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asfixia.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incoloro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inodoro,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detecta.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tener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mucho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cuidado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evitar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inhalación.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25588" y="1257833"/>
            <a:ext cx="4034127" cy="201688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7327026" y="3292665"/>
            <a:ext cx="39871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Figura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7.1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Equipos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eléctricos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alta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tensión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que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utilizan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aire </a:t>
            </a:r>
            <a:r>
              <a:rPr dirty="0" sz="1200" b="1">
                <a:latin typeface="Times New Roman"/>
                <a:cs typeface="Times New Roman"/>
              </a:rPr>
              <a:t>como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aislante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natural.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2881" y="3738164"/>
            <a:ext cx="3209187" cy="24103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404322" y="6244208"/>
            <a:ext cx="38569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Figura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7.2</a:t>
            </a:r>
            <a:r>
              <a:rPr dirty="0" sz="1200" spc="-10" b="1">
                <a:latin typeface="Times New Roman"/>
                <a:cs typeface="Times New Roman"/>
              </a:rPr>
              <a:t> Disyuntores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SF6 en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patio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interruptores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de </a:t>
            </a:r>
            <a:r>
              <a:rPr dirty="0" sz="1200" b="1">
                <a:latin typeface="Times New Roman"/>
                <a:cs typeface="Times New Roman"/>
              </a:rPr>
              <a:t>alto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voltaje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16937" y="638656"/>
            <a:ext cx="8051165" cy="5912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Epoxi</a:t>
            </a:r>
            <a:endParaRPr sz="1800">
              <a:latin typeface="Times New Roman"/>
              <a:cs typeface="Times New Roman"/>
            </a:endParaRPr>
          </a:p>
          <a:p>
            <a:pPr marL="12700" marR="42799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Mientras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epoxy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tiene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buenas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características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térmicas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excelente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adherencia,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si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correctamente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proceso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fabricación,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arruinar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los </a:t>
            </a:r>
            <a:r>
              <a:rPr dirty="0" sz="1800">
                <a:latin typeface="Times New Roman"/>
                <a:cs typeface="Times New Roman"/>
              </a:rPr>
              <a:t>componentes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conjunto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voltaje.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durante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proceso</a:t>
            </a:r>
            <a:r>
              <a:rPr dirty="0" sz="1800" spc="-25">
                <a:latin typeface="Times New Roman"/>
                <a:cs typeface="Times New Roman"/>
              </a:rPr>
              <a:t> de </a:t>
            </a:r>
            <a:r>
              <a:rPr dirty="0" sz="1800">
                <a:latin typeface="Times New Roman"/>
                <a:cs typeface="Times New Roman"/>
              </a:rPr>
              <a:t>encapsulación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dañar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componentes.</a:t>
            </a:r>
            <a:endParaRPr sz="1800">
              <a:latin typeface="Times New Roman"/>
              <a:cs typeface="Times New Roman"/>
            </a:endParaRPr>
          </a:p>
          <a:p>
            <a:pPr marL="12700" marR="19748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térmicas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funcionamiento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equipo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también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dañar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componentes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expansión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contracción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térmica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desiguales.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Además,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el </a:t>
            </a:r>
            <a:r>
              <a:rPr dirty="0" sz="1800">
                <a:latin typeface="Times New Roman"/>
                <a:cs typeface="Times New Roman"/>
              </a:rPr>
              <a:t>proceso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curado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epoxi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altamente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exotérmico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partes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pueden </a:t>
            </a:r>
            <a:r>
              <a:rPr dirty="0" sz="1800">
                <a:latin typeface="Times New Roman"/>
                <a:cs typeface="Times New Roman"/>
              </a:rPr>
              <a:t>dañarse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calor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durante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curado.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módulos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epoxi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irreparables.,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sí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ensamblaje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descartado.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otra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implicación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es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análisis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limitados,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dificulta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aprender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cualquier </a:t>
            </a:r>
            <a:r>
              <a:rPr dirty="0" sz="1800">
                <a:latin typeface="Times New Roman"/>
                <a:cs typeface="Times New Roman"/>
              </a:rPr>
              <a:t>problema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surja.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Aceite</a:t>
            </a:r>
            <a:endParaRPr sz="2000">
              <a:latin typeface="Times New Roman"/>
              <a:cs typeface="Times New Roman"/>
            </a:endParaRPr>
          </a:p>
          <a:p>
            <a:pPr marL="12700" marR="763270">
              <a:lnSpc>
                <a:spcPct val="100000"/>
              </a:lnSpc>
              <a:spcBef>
                <a:spcPts val="10"/>
              </a:spcBef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aceite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generalizado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parte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costo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relativamente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bajo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y </a:t>
            </a:r>
            <a:r>
              <a:rPr dirty="0" sz="1800">
                <a:latin typeface="Times New Roman"/>
                <a:cs typeface="Times New Roman"/>
              </a:rPr>
              <a:t>características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térmicas.</a:t>
            </a:r>
            <a:endParaRPr sz="1800">
              <a:latin typeface="Times New Roman"/>
              <a:cs typeface="Times New Roman"/>
            </a:endParaRPr>
          </a:p>
          <a:p>
            <a:pPr marL="12700" marR="230504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Antes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1977,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algunos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aceites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eran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peligrosos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inclusión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PCB</a:t>
            </a:r>
            <a:r>
              <a:rPr dirty="0" sz="1800" spc="-10">
                <a:latin typeface="Times New Roman"/>
                <a:cs typeface="Times New Roman"/>
              </a:rPr>
              <a:t> tóxicos </a:t>
            </a:r>
            <a:r>
              <a:rPr dirty="0" sz="1800">
                <a:latin typeface="Times New Roman"/>
                <a:cs typeface="Times New Roman"/>
              </a:rPr>
              <a:t>(bifenilos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policlorados),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afortunadamente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problema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pasado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lejano.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Las </a:t>
            </a:r>
            <a:r>
              <a:rPr dirty="0" sz="1800">
                <a:latin typeface="Times New Roman"/>
                <a:cs typeface="Times New Roman"/>
              </a:rPr>
              <a:t>consideraciones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incluyen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necesidad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tener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carcasa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sellada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provisión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expansión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contracción.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aceite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contaminarse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fácilmente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formación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arcos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la </a:t>
            </a:r>
            <a:r>
              <a:rPr dirty="0" sz="1800">
                <a:latin typeface="Times New Roman"/>
                <a:cs typeface="Times New Roman"/>
              </a:rPr>
              <a:t>acumulación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materiales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extraños.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Además,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complicado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trabajar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aceite.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8748" y="870813"/>
            <a:ext cx="2401298" cy="266800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948248" y="3567357"/>
            <a:ext cx="26797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Figura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7.3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materiales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aislantes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hechos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de </a:t>
            </a:r>
            <a:r>
              <a:rPr dirty="0" sz="1200" spc="-10" b="1">
                <a:latin typeface="Times New Roman"/>
                <a:cs typeface="Times New Roman"/>
              </a:rPr>
              <a:t>epoxi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55739" y="4154754"/>
            <a:ext cx="2177995" cy="2086013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878652" y="6297893"/>
            <a:ext cx="2092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Figura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7.4 </a:t>
            </a:r>
            <a:r>
              <a:rPr dirty="0" sz="1200" spc="-10" b="1">
                <a:latin typeface="Times New Roman"/>
                <a:cs typeface="Times New Roman"/>
              </a:rPr>
              <a:t>Interruptor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aceite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365" y="2271318"/>
            <a:ext cx="8322956" cy="227093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53264" y="511395"/>
            <a:ext cx="11284585" cy="148399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17475">
              <a:lnSpc>
                <a:spcPct val="100000"/>
              </a:lnSpc>
              <a:spcBef>
                <a:spcPts val="750"/>
              </a:spcBef>
            </a:pP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7.</a:t>
            </a:r>
            <a:r>
              <a:rPr dirty="0" sz="2800" spc="-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Materiales</a:t>
            </a:r>
            <a:r>
              <a:rPr dirty="0" sz="28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aislantes</a:t>
            </a:r>
            <a:r>
              <a:rPr dirty="0" sz="28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28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Arial"/>
                <a:cs typeface="Arial"/>
              </a:rPr>
              <a:t>semiconductores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800">
                <a:latin typeface="Lucida Sans Unicode"/>
                <a:cs typeface="Lucida Sans Unicode"/>
              </a:rPr>
              <a:t>Conductores,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aislantes</a:t>
            </a:r>
            <a:r>
              <a:rPr dirty="0" sz="1800" spc="-4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y</a:t>
            </a:r>
            <a:r>
              <a:rPr dirty="0" sz="1800" spc="-10">
                <a:latin typeface="Lucida Sans Unicode"/>
                <a:cs typeface="Lucida Sans Unicode"/>
              </a:rPr>
              <a:t> semiconductores</a:t>
            </a:r>
            <a:endParaRPr sz="18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570"/>
              </a:spcBef>
            </a:pP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conductores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son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materiales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permiten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paso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corriente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eléctrica,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aislantes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impiden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paso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electricidad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semiconductores son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que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pueden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comportar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como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conductores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aislantes.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365" y="4629658"/>
            <a:ext cx="5296635" cy="21053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60758" y="134501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131</a:t>
            </a:fld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3363" y="521034"/>
            <a:ext cx="10646410" cy="4014470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98425">
              <a:lnSpc>
                <a:spcPct val="100000"/>
              </a:lnSpc>
              <a:spcBef>
                <a:spcPts val="710"/>
              </a:spcBef>
            </a:pP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7.</a:t>
            </a:r>
            <a:r>
              <a:rPr dirty="0" sz="24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Materiales</a:t>
            </a:r>
            <a:r>
              <a:rPr dirty="0" sz="24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aislantes</a:t>
            </a:r>
            <a:r>
              <a:rPr dirty="0" sz="24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24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Arial"/>
                <a:cs typeface="Arial"/>
              </a:rPr>
              <a:t>semiconductores</a:t>
            </a:r>
            <a:endParaRPr sz="2400">
              <a:latin typeface="Arial"/>
              <a:cs typeface="Arial"/>
            </a:endParaRPr>
          </a:p>
          <a:p>
            <a:pPr marL="52705">
              <a:lnSpc>
                <a:spcPct val="100000"/>
              </a:lnSpc>
              <a:spcBef>
                <a:spcPts val="455"/>
              </a:spcBef>
            </a:pPr>
            <a:r>
              <a:rPr dirty="0" sz="1800" b="1">
                <a:solidFill>
                  <a:srgbClr val="6F2F9F"/>
                </a:solidFill>
                <a:latin typeface="Arial"/>
                <a:cs typeface="Arial"/>
              </a:rPr>
              <a:t>Conductores,</a:t>
            </a:r>
            <a:r>
              <a:rPr dirty="0" sz="1800" spc="-6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F2F9F"/>
                </a:solidFill>
                <a:latin typeface="Arial"/>
                <a:cs typeface="Arial"/>
              </a:rPr>
              <a:t>aislantes</a:t>
            </a:r>
            <a:r>
              <a:rPr dirty="0" sz="1800" spc="-4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F2F9F"/>
                </a:solidFill>
                <a:latin typeface="Arial"/>
                <a:cs typeface="Arial"/>
              </a:rPr>
              <a:t>y</a:t>
            </a:r>
            <a:r>
              <a:rPr dirty="0" sz="1800" spc="-55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Arial"/>
                <a:cs typeface="Arial"/>
              </a:rPr>
              <a:t>semiconductores</a:t>
            </a:r>
            <a:endParaRPr sz="1800">
              <a:latin typeface="Arial"/>
              <a:cs typeface="Arial"/>
            </a:endParaRPr>
          </a:p>
          <a:p>
            <a:pPr marL="52705" marR="5080">
              <a:lnSpc>
                <a:spcPct val="100000"/>
              </a:lnSpc>
              <a:spcBef>
                <a:spcPts val="615"/>
              </a:spcBef>
            </a:pP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materiales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permiten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paso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eléctrica,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aislantes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impiden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paso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la </a:t>
            </a:r>
            <a:r>
              <a:rPr dirty="0" sz="1800">
                <a:latin typeface="Times New Roman"/>
                <a:cs typeface="Times New Roman"/>
              </a:rPr>
              <a:t>electricidad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semiconductores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comportar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aislantes.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800" b="1">
                <a:latin typeface="Arial"/>
                <a:cs typeface="Arial"/>
              </a:rPr>
              <a:t>¿Qué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son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conductores?</a:t>
            </a:r>
            <a:endParaRPr sz="1800">
              <a:latin typeface="Arial"/>
              <a:cs typeface="Arial"/>
            </a:endParaRPr>
          </a:p>
          <a:p>
            <a:pPr marL="12700" marR="2685415">
              <a:lnSpc>
                <a:spcPct val="100000"/>
              </a:lnSpc>
              <a:spcBef>
                <a:spcPts val="10"/>
              </a:spcBef>
            </a:pPr>
            <a:r>
              <a:rPr dirty="0" sz="1600">
                <a:latin typeface="Arial MT"/>
                <a:cs typeface="Arial MT"/>
              </a:rPr>
              <a:t>Son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materiales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permiten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movimiento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libre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electrones,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por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utilizan </a:t>
            </a:r>
            <a:r>
              <a:rPr dirty="0" sz="1600">
                <a:latin typeface="Arial MT"/>
                <a:cs typeface="Arial MT"/>
              </a:rPr>
              <a:t>para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crear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circuitos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eléctricos.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Según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esto,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puede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decir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todos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materiales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0">
                <a:latin typeface="Arial MT"/>
                <a:cs typeface="Arial MT"/>
              </a:rPr>
              <a:t>o </a:t>
            </a:r>
            <a:r>
              <a:rPr dirty="0" sz="1600">
                <a:latin typeface="Arial MT"/>
                <a:cs typeface="Arial MT"/>
              </a:rPr>
              <a:t>elementos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permiten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través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ellos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fluya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cargas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eléctricas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en </a:t>
            </a:r>
            <a:r>
              <a:rPr dirty="0" sz="1600">
                <a:latin typeface="Arial MT"/>
                <a:cs typeface="Arial MT"/>
              </a:rPr>
              <a:t>movimiento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conocen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como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conductores.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electrones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desplacen </a:t>
            </a:r>
            <a:r>
              <a:rPr dirty="0" sz="1600">
                <a:latin typeface="Arial MT"/>
                <a:cs typeface="Arial MT"/>
              </a:rPr>
              <a:t>libremente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por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materiales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les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debe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conectar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fuente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tensión. </a:t>
            </a:r>
            <a:r>
              <a:rPr dirty="0" sz="1600">
                <a:latin typeface="Arial MT"/>
                <a:cs typeface="Arial MT"/>
              </a:rPr>
              <a:t>Entre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encuentran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metales,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soluciones</a:t>
            </a:r>
            <a:r>
              <a:rPr dirty="0" sz="1600" spc="-6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salinas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ácidos.</a:t>
            </a:r>
            <a:endParaRPr sz="1600">
              <a:latin typeface="Arial MT"/>
              <a:cs typeface="Arial MT"/>
            </a:endParaRPr>
          </a:p>
          <a:p>
            <a:pPr marL="12700" marR="283337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Algunos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metales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más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usados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como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son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cobre,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oro,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plata,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el </a:t>
            </a:r>
            <a:r>
              <a:rPr dirty="0" sz="1600">
                <a:latin typeface="Arial MT"/>
                <a:cs typeface="Arial MT"/>
              </a:rPr>
              <a:t>aluminio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10">
                <a:latin typeface="Arial MT"/>
                <a:cs typeface="Arial MT"/>
              </a:rPr>
              <a:t> hierro.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Entre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éstos,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cobre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más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común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por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ser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relativamente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económico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25">
                <a:latin typeface="Arial MT"/>
                <a:cs typeface="Arial MT"/>
              </a:rPr>
              <a:t> lo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53363" y="4510163"/>
            <a:ext cx="7967345" cy="1976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715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Arial MT"/>
                <a:cs typeface="Arial MT"/>
              </a:rPr>
              <a:t>suficientemente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bueno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 cumplir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su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función,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al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igual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aluminio.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oro y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plata </a:t>
            </a:r>
            <a:r>
              <a:rPr dirty="0" sz="1600">
                <a:latin typeface="Arial MT"/>
                <a:cs typeface="Arial MT"/>
              </a:rPr>
              <a:t>podrían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considerarse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como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mejores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metales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conductores;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sin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embargo,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no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es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muy </a:t>
            </a:r>
            <a:r>
              <a:rPr dirty="0" sz="1600">
                <a:latin typeface="Arial MT"/>
                <a:cs typeface="Arial MT"/>
              </a:rPr>
              <a:t>común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su uso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debido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 su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alto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costo.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Si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observa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mayoría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aparatos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eléctricos,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verá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utilizan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uno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</a:t>
            </a:r>
            <a:r>
              <a:rPr dirty="0" sz="1600" spc="-10">
                <a:latin typeface="Arial MT"/>
                <a:cs typeface="Arial MT"/>
              </a:rPr>
              <a:t> varios </a:t>
            </a:r>
            <a:r>
              <a:rPr dirty="0" sz="1600">
                <a:latin typeface="Arial MT"/>
                <a:cs typeface="Arial MT"/>
              </a:rPr>
              <a:t>hilos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cobre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sólido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conducir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electricidad.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Dependiendo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potencia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eléctrica,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grosor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hilos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aumentará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 no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calentarse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exceso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quemarse.</a:t>
            </a:r>
            <a:endParaRPr sz="1600">
              <a:latin typeface="Arial MT"/>
              <a:cs typeface="Arial MT"/>
            </a:endParaRPr>
          </a:p>
          <a:p>
            <a:pPr marL="12700" marR="4572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Estos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suelen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estar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revestidos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material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aislante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como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PVC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(cloruro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polivinilo).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Ejemplos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conductores: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plata,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cobre,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oro,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acero,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entre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otros.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3942" y="2005750"/>
            <a:ext cx="3508647" cy="215443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761259" y="4449051"/>
            <a:ext cx="2973705" cy="361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Arial MT"/>
                <a:cs typeface="Arial MT"/>
                <a:hlinkClick r:id="rId3"/>
              </a:rPr>
              <a:t>https://www.youtube.com/watch?v=TdYZhp6qw</a:t>
            </a:r>
            <a:r>
              <a:rPr dirty="0" sz="1100" spc="-10">
                <a:solidFill>
                  <a:srgbClr val="FF811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Arial MT"/>
                <a:cs typeface="Arial MT"/>
                <a:hlinkClick r:id="rId3"/>
              </a:rPr>
              <a:t>CQ&amp;t=41s&amp;ab_channel=ZMSCable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00379" y="4882268"/>
            <a:ext cx="2539999" cy="143509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787081" y="6341244"/>
            <a:ext cx="2576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Fabricación</a:t>
            </a:r>
            <a:r>
              <a:rPr dirty="0" sz="1200" spc="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de</a:t>
            </a:r>
            <a:r>
              <a:rPr dirty="0" sz="1200" spc="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Cables: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De</a:t>
            </a:r>
            <a:r>
              <a:rPr dirty="0" sz="1200" spc="1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Conductores</a:t>
            </a:r>
            <a:r>
              <a:rPr dirty="0" sz="1200" spc="-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spc="-50" b="1">
                <a:solidFill>
                  <a:srgbClr val="0F0F0F"/>
                </a:solidFill>
                <a:latin typeface="Calibri"/>
                <a:cs typeface="Calibri"/>
              </a:rPr>
              <a:t>a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Cubiertas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80245" y="134386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134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7067" y="583492"/>
            <a:ext cx="7720330" cy="2130425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1015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7.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Materiales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aislantes</a:t>
            </a:r>
            <a:r>
              <a:rPr dirty="0" sz="2400" spc="-2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4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semiconductores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775"/>
              </a:spcBef>
            </a:pP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permiten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circular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libremente,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por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hacen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imposible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flujo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eléctrica.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</a:t>
            </a:r>
            <a:r>
              <a:rPr dirty="0" sz="2000" spc="-25">
                <a:latin typeface="Times New Roman"/>
                <a:cs typeface="Times New Roman"/>
              </a:rPr>
              <a:t> se </a:t>
            </a:r>
            <a:r>
              <a:rPr dirty="0" sz="2000">
                <a:latin typeface="Times New Roman"/>
                <a:cs typeface="Times New Roman"/>
              </a:rPr>
              <a:t>utilizan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cubrir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conductor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electricidad,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así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resistir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través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alberga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mantenerlo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su </a:t>
            </a:r>
            <a:r>
              <a:rPr dirty="0" sz="2000" spc="-10">
                <a:latin typeface="Times New Roman"/>
                <a:cs typeface="Times New Roman"/>
              </a:rPr>
              <a:t>desplazamiento.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256933" y="1278209"/>
            <a:ext cx="28924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Los</a:t>
            </a:r>
            <a:r>
              <a:rPr dirty="0" sz="16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tipos</a:t>
            </a:r>
            <a:r>
              <a:rPr dirty="0" sz="16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más</a:t>
            </a:r>
            <a:r>
              <a:rPr dirty="0" sz="16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comunes</a:t>
            </a:r>
            <a:r>
              <a:rPr dirty="0" sz="16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aisladores</a:t>
            </a:r>
            <a:r>
              <a:rPr dirty="0" sz="1600" spc="-4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para</a:t>
            </a:r>
            <a:r>
              <a:rPr dirty="0" sz="16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alta</a:t>
            </a:r>
            <a:r>
              <a:rPr dirty="0" sz="16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tensión</a:t>
            </a:r>
            <a:r>
              <a:rPr dirty="0" sz="16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Arial MT"/>
                <a:cs typeface="Arial MT"/>
              </a:rPr>
              <a:t>son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los</a:t>
            </a:r>
            <a:r>
              <a:rPr dirty="0" sz="1600" spc="-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aisladores</a:t>
            </a:r>
            <a:r>
              <a:rPr dirty="0" sz="1600" spc="-4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porcelana,</a:t>
            </a:r>
            <a:r>
              <a:rPr dirty="0" sz="16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vidrio,</a:t>
            </a:r>
            <a:r>
              <a:rPr dirty="0" sz="1600" spc="-1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silicona</a:t>
            </a:r>
            <a:r>
              <a:rPr dirty="0" sz="16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6FC0"/>
                </a:solidFill>
                <a:latin typeface="Arial MT"/>
                <a:cs typeface="Arial MT"/>
              </a:rPr>
              <a:t>y</a:t>
            </a:r>
            <a:r>
              <a:rPr dirty="0" sz="1600" spc="-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06FC0"/>
                </a:solidFill>
                <a:latin typeface="Arial MT"/>
                <a:cs typeface="Arial MT"/>
              </a:rPr>
              <a:t>compuestos.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38578" y="2338095"/>
            <a:ext cx="3645738" cy="21929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25303" y="139611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53363" y="2992509"/>
            <a:ext cx="11525885" cy="3525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875" marR="378079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Además,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protegen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evitar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contacto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partes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conductoras,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así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proteger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personas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hacer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contacto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directo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eléctricas.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Algunos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materiales </a:t>
            </a:r>
            <a:r>
              <a:rPr dirty="0" sz="2000">
                <a:latin typeface="Times New Roman"/>
                <a:cs typeface="Times New Roman"/>
              </a:rPr>
              <a:t>aislantes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donde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átomos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ceden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reciben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electrones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vidrio,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cerámica,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plástico,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mica, 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goma,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papel,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madera,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otros.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dirty="0" sz="2000">
                <a:latin typeface="Times New Roman"/>
                <a:cs typeface="Times New Roman"/>
              </a:rPr>
              <a:t>Cualquiera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otros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similares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oponen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resistencia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total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corriente </a:t>
            </a:r>
            <a:r>
              <a:rPr dirty="0" sz="2000">
                <a:latin typeface="Times New Roman"/>
                <a:cs typeface="Times New Roman"/>
              </a:rPr>
              <a:t>eléctrica.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debe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cualquier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electrón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será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detectado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átomos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automáticamente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impedirá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su </a:t>
            </a:r>
            <a:r>
              <a:rPr dirty="0" sz="2000" spc="-10">
                <a:latin typeface="Times New Roman"/>
                <a:cs typeface="Times New Roman"/>
              </a:rPr>
              <a:t>circulación.</a:t>
            </a:r>
            <a:endParaRPr sz="2000">
              <a:latin typeface="Times New Roman"/>
              <a:cs typeface="Times New Roman"/>
            </a:endParaRPr>
          </a:p>
          <a:p>
            <a:pPr marL="12700" marR="59690">
              <a:lnSpc>
                <a:spcPct val="100000"/>
              </a:lnSpc>
            </a:pPr>
            <a:r>
              <a:rPr dirty="0" sz="2000" spc="-10">
                <a:latin typeface="Times New Roman"/>
                <a:cs typeface="Times New Roman"/>
              </a:rPr>
              <a:t>También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existen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naturales,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seco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aceite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mineral,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artificiales,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baquelita,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cloruro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polivinilo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poliéster.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Ejemplos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aislantes: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caucho,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madera,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plástico,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vidrio,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corcho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y </a:t>
            </a:r>
            <a:r>
              <a:rPr dirty="0" sz="2000" spc="-10">
                <a:latin typeface="Times New Roman"/>
                <a:cs typeface="Times New Roman"/>
              </a:rPr>
              <a:t>otros.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8808" y="413697"/>
            <a:ext cx="10995660" cy="5592445"/>
          </a:xfrm>
          <a:prstGeom prst="rect">
            <a:avLst/>
          </a:prstGeom>
        </p:spPr>
        <p:txBody>
          <a:bodyPr wrap="square" lIns="0" tIns="188595" rIns="0" bIns="0" rtlCol="0" vert="horz">
            <a:spAutoFit/>
          </a:bodyPr>
          <a:lstStyle/>
          <a:p>
            <a:pPr marL="2489835">
              <a:lnSpc>
                <a:spcPct val="100000"/>
              </a:lnSpc>
              <a:spcBef>
                <a:spcPts val="1485"/>
              </a:spcBef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7.</a:t>
            </a:r>
            <a:r>
              <a:rPr dirty="0" sz="2400" spc="-50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Materiales</a:t>
            </a:r>
            <a:r>
              <a:rPr dirty="0" sz="2400" spc="-50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aislantes</a:t>
            </a:r>
            <a:r>
              <a:rPr dirty="0" sz="2400" spc="-40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y</a:t>
            </a:r>
            <a:r>
              <a:rPr dirty="0" sz="2400" spc="-50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semiconductores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  <a:spcBef>
                <a:spcPts val="1165"/>
              </a:spcBef>
            </a:pPr>
            <a:r>
              <a:rPr dirty="0" sz="2000" b="1">
                <a:solidFill>
                  <a:srgbClr val="6F2F9F"/>
                </a:solidFill>
                <a:latin typeface="Arial"/>
                <a:cs typeface="Arial"/>
              </a:rPr>
              <a:t>¿Qué</a:t>
            </a:r>
            <a:r>
              <a:rPr dirty="0" sz="2000" spc="-3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F2F9F"/>
                </a:solidFill>
                <a:latin typeface="Arial"/>
                <a:cs typeface="Arial"/>
              </a:rPr>
              <a:t>son</a:t>
            </a:r>
            <a:r>
              <a:rPr dirty="0" sz="2000" spc="-2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F2F9F"/>
                </a:solidFill>
                <a:latin typeface="Arial"/>
                <a:cs typeface="Arial"/>
              </a:rPr>
              <a:t>los</a:t>
            </a:r>
            <a:r>
              <a:rPr dirty="0" sz="2000" spc="-3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6F2F9F"/>
                </a:solidFill>
                <a:latin typeface="Arial"/>
                <a:cs typeface="Arial"/>
              </a:rPr>
              <a:t>semiconductores?</a:t>
            </a:r>
            <a:endParaRPr sz="2000">
              <a:latin typeface="Arial"/>
              <a:cs typeface="Arial"/>
            </a:endParaRPr>
          </a:p>
          <a:p>
            <a:pPr marL="12700" marR="441959">
              <a:lnSpc>
                <a:spcPts val="2400"/>
              </a:lnSpc>
              <a:spcBef>
                <a:spcPts val="70"/>
              </a:spcBef>
            </a:pP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propiedades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conductores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aislantes, </a:t>
            </a:r>
            <a:r>
              <a:rPr dirty="0" sz="2000">
                <a:latin typeface="Times New Roman"/>
                <a:cs typeface="Times New Roman"/>
              </a:rPr>
              <a:t>dependiendo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contexto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donde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encuentren.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campo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magnético,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la </a:t>
            </a:r>
            <a:r>
              <a:rPr dirty="0" sz="2000">
                <a:latin typeface="Times New Roman"/>
                <a:cs typeface="Times New Roman"/>
              </a:rPr>
              <a:t>radiación,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temperatura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ambiente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algunos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factores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determinan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comportamiento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semiconductores.</a:t>
            </a:r>
            <a:endParaRPr sz="2000">
              <a:latin typeface="Times New Roman"/>
              <a:cs typeface="Times New Roman"/>
            </a:endParaRPr>
          </a:p>
          <a:p>
            <a:pPr marL="12700" marR="124460">
              <a:lnSpc>
                <a:spcPts val="2400"/>
              </a:lnSpc>
              <a:spcBef>
                <a:spcPts val="5"/>
              </a:spcBef>
            </a:pPr>
            <a:r>
              <a:rPr dirty="0" sz="2000" spc="-10">
                <a:latin typeface="Times New Roman"/>
                <a:cs typeface="Times New Roman"/>
              </a:rPr>
              <a:t>Todos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contienen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cuatro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último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nivel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generalmente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semiconductores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principalmente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elementos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electrónicos.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característica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los </a:t>
            </a:r>
            <a:r>
              <a:rPr dirty="0" sz="2000">
                <a:latin typeface="Times New Roman"/>
                <a:cs typeface="Times New Roman"/>
              </a:rPr>
              <a:t>semiconductores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dejan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pasar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eléctrica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solo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sentido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impiden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sentido contrario.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Algunos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semiconductores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usados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silicio,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germanio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y,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menor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medida,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 spc="-10">
                <a:latin typeface="Times New Roman"/>
                <a:cs typeface="Times New Roman"/>
              </a:rPr>
              <a:t>azufre.</a:t>
            </a:r>
            <a:endParaRPr sz="2000">
              <a:latin typeface="Times New Roman"/>
              <a:cs typeface="Times New Roman"/>
            </a:endParaRPr>
          </a:p>
          <a:p>
            <a:pPr marL="12700" marR="110489">
              <a:lnSpc>
                <a:spcPts val="24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Este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tipo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expresión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utilizados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normalidad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vida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cotidiana.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Sin </a:t>
            </a:r>
            <a:r>
              <a:rPr dirty="0" sz="2000">
                <a:latin typeface="Times New Roman"/>
                <a:cs typeface="Times New Roman"/>
              </a:rPr>
              <a:t>embargo,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cuando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modificados,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fabricación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dispositivos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electrónicos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usados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control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equipos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eléctricos.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00"/>
              </a:lnSpc>
            </a:pPr>
            <a:r>
              <a:rPr dirty="0" sz="2000">
                <a:latin typeface="Times New Roman"/>
                <a:cs typeface="Times New Roman"/>
              </a:rPr>
              <a:t>Uno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materiales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semiconductores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empleados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cristal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silicio.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usado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fabricar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diodos, </a:t>
            </a:r>
            <a:r>
              <a:rPr dirty="0" sz="2000">
                <a:latin typeface="Times New Roman"/>
                <a:cs typeface="Times New Roman"/>
              </a:rPr>
              <a:t>transistores,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circuitos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integrados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microprocesadores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computadoras,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otros.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20"/>
              </a:lnSpc>
            </a:pPr>
            <a:r>
              <a:rPr dirty="0" sz="2000">
                <a:latin typeface="Times New Roman"/>
                <a:cs typeface="Times New Roman"/>
              </a:rPr>
              <a:t>Ejemplos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semiconductores: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azufre,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aluminio,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fósforo,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entre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otros.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5303" y="139611"/>
            <a:ext cx="51542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612" rIns="0" bIns="0" rtlCol="0" vert="horz">
            <a:spAutoFit/>
          </a:bodyPr>
          <a:lstStyle/>
          <a:p>
            <a:pPr marL="26860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0028" y="678728"/>
            <a:ext cx="10834370" cy="18434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81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7.</a:t>
            </a:r>
            <a:r>
              <a:rPr dirty="0" sz="200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aislantes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 semiconductores</a:t>
            </a:r>
            <a:endParaRPr sz="2000">
              <a:latin typeface="Times New Roman"/>
              <a:cs typeface="Times New Roman"/>
            </a:endParaRPr>
          </a:p>
          <a:p>
            <a:pPr marL="250190" indent="-201930">
              <a:lnSpc>
                <a:spcPct val="100000"/>
              </a:lnSpc>
              <a:spcBef>
                <a:spcPts val="1970"/>
              </a:spcBef>
              <a:buFont typeface="Times New Roman"/>
              <a:buAutoNum type="arabicPeriod"/>
              <a:tabLst>
                <a:tab pos="250190" algn="l"/>
              </a:tabLst>
            </a:pPr>
            <a:r>
              <a:rPr dirty="0" sz="1600" b="1">
                <a:latin typeface="Times New Roman"/>
                <a:cs typeface="Times New Roman"/>
              </a:rPr>
              <a:t>Propósito: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Define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características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de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los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materiales aislantes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semiconductores usados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en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alta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tensión.</a:t>
            </a:r>
            <a:endParaRPr sz="1600">
              <a:latin typeface="Times New Roman"/>
              <a:cs typeface="Times New Roman"/>
            </a:endParaRPr>
          </a:p>
          <a:p>
            <a:pPr marL="250190" indent="-201930">
              <a:lnSpc>
                <a:spcPct val="100000"/>
              </a:lnSpc>
              <a:buFont typeface="Times New Roman"/>
              <a:buAutoNum type="arabicPeriod"/>
              <a:tabLst>
                <a:tab pos="250190" algn="l"/>
              </a:tabLst>
            </a:pPr>
            <a:r>
              <a:rPr dirty="0" sz="1600" b="1">
                <a:latin typeface="Times New Roman"/>
                <a:cs typeface="Times New Roman"/>
              </a:rPr>
              <a:t>Descripción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de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la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actividad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a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realizar: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Leer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información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que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muestra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continuación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y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responder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las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preguntas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propuestas.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Preguntas:</a:t>
            </a:r>
            <a:endParaRPr sz="2000">
              <a:latin typeface="Times New Roman"/>
              <a:cs typeface="Times New Roman"/>
            </a:endParaRPr>
          </a:p>
          <a:p>
            <a:pPr lvl="1"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dirty="0" sz="1800" b="1">
                <a:latin typeface="Times New Roman"/>
                <a:cs typeface="Times New Roman"/>
              </a:rPr>
              <a:t>¿Cuáles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son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características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materiales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aislantes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en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alta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tensión?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  <p:sp>
        <p:nvSpPr>
          <p:cNvPr id="5" name="object 5" descr=""/>
          <p:cNvSpPr txBox="1"/>
          <p:nvPr/>
        </p:nvSpPr>
        <p:spPr>
          <a:xfrm>
            <a:off x="755446" y="2533497"/>
            <a:ext cx="544576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principales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características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aisladores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alta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tensión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incluyen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200698" y="2533497"/>
            <a:ext cx="5055235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resistencia</a:t>
            </a:r>
            <a:r>
              <a:rPr dirty="0" sz="14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dieléctrica</a:t>
            </a:r>
            <a:r>
              <a:rPr dirty="0" sz="14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mecánica,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resistencia</a:t>
            </a:r>
            <a:r>
              <a:rPr dirty="0" sz="14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a</a:t>
            </a:r>
            <a:r>
              <a:rPr dirty="0" sz="14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contaminación,</a:t>
            </a:r>
            <a:r>
              <a:rPr dirty="0" sz="14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55446" y="2746857"/>
            <a:ext cx="7409815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estabilidad</a:t>
            </a:r>
            <a:r>
              <a:rPr dirty="0" sz="14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térmica,</a:t>
            </a:r>
            <a:r>
              <a:rPr dirty="0" sz="14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aislamiento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eléctrico,</a:t>
            </a:r>
            <a:r>
              <a:rPr dirty="0" sz="1400" spc="-5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durabilidad</a:t>
            </a:r>
            <a:r>
              <a:rPr dirty="0" sz="14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y la</a:t>
            </a:r>
            <a:r>
              <a:rPr dirty="0" sz="14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facilidad</a:t>
            </a:r>
            <a:r>
              <a:rPr dirty="0" sz="14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instalación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 mantenimiento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0028" y="2923127"/>
            <a:ext cx="10170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2.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¿Cómo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que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el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aire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puede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ser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considerado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como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un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aislante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en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alta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tensión,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explicarlo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con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ejemplos?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55446" y="3234537"/>
            <a:ext cx="4154804" cy="2184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 hecho,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aire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sí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mismo</a:t>
            </a:r>
            <a:r>
              <a:rPr dirty="0" sz="1400" spc="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buen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aislante</a:t>
            </a:r>
            <a:r>
              <a:rPr dirty="0" sz="14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con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una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909870" y="3234537"/>
            <a:ext cx="5257800" cy="21844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resistencia</a:t>
            </a:r>
            <a:r>
              <a:rPr dirty="0" sz="1400" spc="-4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dieléctrica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generalmente</a:t>
            </a:r>
            <a:r>
              <a:rPr dirty="0" sz="14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superior</a:t>
            </a:r>
            <a:r>
              <a:rPr dirty="0" sz="1400" spc="-5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a</a:t>
            </a:r>
            <a:r>
              <a:rPr dirty="0" sz="1400" spc="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3</a:t>
            </a:r>
            <a:r>
              <a:rPr dirty="0" sz="14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kilovoltios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por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milímetro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167670" y="3234537"/>
            <a:ext cx="641985" cy="2184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Esto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55446" y="3452848"/>
            <a:ext cx="4011295" cy="2546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80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comparable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al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efecto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los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plásticos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aislantes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comunes</a:t>
            </a:r>
            <a:r>
              <a:rPr dirty="0" sz="1800" spc="-10">
                <a:solidFill>
                  <a:srgbClr val="1F1F1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755446" y="3996537"/>
          <a:ext cx="10767060" cy="408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12310"/>
                <a:gridCol w="1579880"/>
                <a:gridCol w="727709"/>
                <a:gridCol w="3868420"/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ts val="150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transformadores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resina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epoxi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tipo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seco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utilizan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5"/>
                        </a:lnSpc>
                      </a:pP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áreas</a:t>
                      </a:r>
                      <a:r>
                        <a:rPr dirty="0" sz="14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400" spc="-1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alta</a:t>
                      </a:r>
                      <a:r>
                        <a:rPr dirty="0" sz="14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humedad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2545">
                        <a:lnSpc>
                          <a:spcPts val="150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porque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sus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bobinas</a:t>
                      </a:r>
                      <a:r>
                        <a:rPr dirty="0" sz="14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primarias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secundarios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están</a:t>
                      </a:r>
                      <a:r>
                        <a:rPr dirty="0" sz="1400" spc="-4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encapsulados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4470">
                <a:tc gridSpan="3">
                  <a:txBody>
                    <a:bodyPr/>
                    <a:lstStyle/>
                    <a:p>
                      <a:pPr>
                        <a:lnSpc>
                          <a:spcPts val="1515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resina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epoxi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(no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higroscópica).</a:t>
                      </a:r>
                      <a:r>
                        <a:rPr dirty="0" sz="1400" spc="-4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encapsulado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evita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humedad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penetre</a:t>
                      </a:r>
                      <a:r>
                        <a:rPr dirty="0" sz="14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 las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bobinas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380028" y="3685204"/>
            <a:ext cx="9000490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  <a:tabLst>
                <a:tab pos="241300" algn="l"/>
              </a:tabLst>
            </a:pPr>
            <a:r>
              <a:rPr dirty="0" sz="1800" b="1">
                <a:latin typeface="Times New Roman"/>
                <a:cs typeface="Times New Roman"/>
              </a:rPr>
              <a:t>¿En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qué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partes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sistemas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alta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tensión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utilizan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materiales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epoxi,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ejemplifica?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5"/>
              </a:spcBef>
              <a:buFont typeface="Times New Roman"/>
              <a:buAutoNum type="arabicPeriod" startAt="3"/>
            </a:pP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"/>
              <a:tabLst>
                <a:tab pos="241300" algn="l"/>
              </a:tabLst>
            </a:pPr>
            <a:r>
              <a:rPr dirty="0" sz="1800" b="1">
                <a:latin typeface="Times New Roman"/>
                <a:cs typeface="Times New Roman"/>
              </a:rPr>
              <a:t>¿Cuáles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son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beneficios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utilizar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el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SF6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en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interruptores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potencia?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55446" y="4697577"/>
            <a:ext cx="53213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SF6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287322" y="4697577"/>
            <a:ext cx="5400040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garantiza</a:t>
            </a:r>
            <a:r>
              <a:rPr dirty="0" sz="14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todas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las funciones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 corte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y aislamiento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eléctrico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en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alta</a:t>
            </a:r>
            <a:r>
              <a:rPr dirty="0" sz="14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tensión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686854" y="4697577"/>
            <a:ext cx="446405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400" spc="-1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Asimismo, las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características</a:t>
            </a:r>
            <a:r>
              <a:rPr dirty="0" sz="14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SF6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permiten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generalmente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55446" y="4910937"/>
            <a:ext cx="1050671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volver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utilizar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las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cantidades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recuperadas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gas tanto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en nuevos</a:t>
            </a:r>
            <a:r>
              <a:rPr dirty="0" sz="14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procesos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fabricación,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como en operaciones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rellenado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y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mantenimiento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de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55446" y="5124297"/>
            <a:ext cx="143637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equipos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servicio.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80028" y="5300568"/>
            <a:ext cx="9990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5.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¿</a:t>
            </a:r>
            <a:r>
              <a:rPr dirty="0" sz="1800" b="1">
                <a:latin typeface="Times New Roman"/>
                <a:cs typeface="Times New Roman"/>
              </a:rPr>
              <a:t>Cuál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el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papel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que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juega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el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aceite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como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un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material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aislante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dentro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equipos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alta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tensión</a:t>
            </a:r>
            <a:r>
              <a:rPr dirty="0" sz="1800" spc="-10"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55446" y="5611977"/>
            <a:ext cx="4105910" cy="196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Rigidez</a:t>
            </a:r>
            <a:r>
              <a:rPr dirty="0" sz="14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dieléctrica</a:t>
            </a:r>
            <a:r>
              <a:rPr dirty="0" sz="14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alta: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4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capacidad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400" spc="-1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un</a:t>
            </a:r>
            <a:r>
              <a:rPr dirty="0" sz="14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1F1F1F"/>
                </a:solidFill>
                <a:latin typeface="Times New Roman"/>
                <a:cs typeface="Times New Roman"/>
              </a:rPr>
              <a:t>aceite</a:t>
            </a:r>
            <a:r>
              <a:rPr dirty="0" sz="1400" spc="-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Times New Roman"/>
                <a:cs typeface="Times New Roman"/>
              </a:rPr>
              <a:t>para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861102" y="5611977"/>
            <a:ext cx="6672580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soportar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el</a:t>
            </a:r>
            <a:r>
              <a:rPr dirty="0" sz="1400" spc="1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voltaje</a:t>
            </a:r>
            <a:r>
              <a:rPr dirty="0" sz="1400" spc="-2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entre</a:t>
            </a:r>
            <a:r>
              <a:rPr dirty="0" sz="1400" spc="-1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los devanados</a:t>
            </a:r>
            <a:r>
              <a:rPr dirty="0" sz="1400" spc="-3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400" spc="-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un 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transformador,</a:t>
            </a:r>
            <a:r>
              <a:rPr dirty="0" sz="1400" spc="-4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evitando</a:t>
            </a:r>
            <a:r>
              <a:rPr dirty="0" sz="1400" spc="-3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la</a:t>
            </a:r>
            <a:r>
              <a:rPr dirty="0" sz="14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formación</a:t>
            </a:r>
            <a:r>
              <a:rPr dirty="0" sz="1400" spc="-2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</a:t>
            </a:r>
            <a:r>
              <a:rPr dirty="0" sz="1400" spc="5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arcos </a:t>
            </a:r>
            <a:r>
              <a:rPr dirty="0" sz="1400" spc="-50">
                <a:solidFill>
                  <a:srgbClr val="040B28"/>
                </a:solidFill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55446" y="5825337"/>
            <a:ext cx="1411605" cy="19685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400">
                <a:solidFill>
                  <a:srgbClr val="040B28"/>
                </a:solidFill>
                <a:latin typeface="Times New Roman"/>
                <a:cs typeface="Times New Roman"/>
              </a:rPr>
              <a:t>descargas</a:t>
            </a:r>
            <a:r>
              <a:rPr dirty="0" sz="1400" spc="-70">
                <a:solidFill>
                  <a:srgbClr val="040B28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040B28"/>
                </a:solidFill>
                <a:latin typeface="Times New Roman"/>
                <a:cs typeface="Times New Roman"/>
              </a:rPr>
              <a:t>eléctricas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90269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300907" y="2796475"/>
            <a:ext cx="52489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0000FF"/>
                </a:solidFill>
                <a:latin typeface="Arial"/>
                <a:cs typeface="Arial"/>
              </a:rPr>
              <a:t>8.</a:t>
            </a:r>
            <a:r>
              <a:rPr dirty="0" sz="4800" spc="-8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800" b="1">
                <a:solidFill>
                  <a:srgbClr val="0000FF"/>
                </a:solidFill>
                <a:latin typeface="Arial"/>
                <a:cs typeface="Arial"/>
              </a:rPr>
              <a:t>Puestas</a:t>
            </a:r>
            <a:r>
              <a:rPr dirty="0" sz="48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8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4800" spc="-9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800" spc="-10" b="1">
                <a:solidFill>
                  <a:srgbClr val="0000FF"/>
                </a:solidFill>
                <a:latin typeface="Arial"/>
                <a:cs typeface="Arial"/>
              </a:rPr>
              <a:t>tierra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9772" y="729632"/>
            <a:ext cx="11062970" cy="5628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Disposiciones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reglamentarias</a:t>
            </a:r>
            <a:r>
              <a:rPr dirty="0" sz="24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Perú.</a:t>
            </a:r>
            <a:endParaRPr sz="2400">
              <a:latin typeface="Times New Roman"/>
              <a:cs typeface="Times New Roman"/>
            </a:endParaRPr>
          </a:p>
          <a:p>
            <a:pPr marL="12700" marR="107950">
              <a:lnSpc>
                <a:spcPct val="100000"/>
              </a:lnSpc>
              <a:spcBef>
                <a:spcPts val="30"/>
              </a:spcBef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autoridad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administrativa</a:t>
            </a:r>
            <a:r>
              <a:rPr dirty="0" sz="1600" spc="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sectorial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área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eléctrica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tiene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su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cargo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Código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Nacional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Electricidad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como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instrumento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Normativa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Técnica,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cuya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aplicación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pautas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recomendaciones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considera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otorgamiento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Licencias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Construcción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por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parte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Municipalidades,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participación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organismos especializados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como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Colegio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Ingenieros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Perú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(CIP).</a:t>
            </a:r>
            <a:endParaRPr sz="1600">
              <a:latin typeface="Times New Roman"/>
              <a:cs typeface="Times New Roman"/>
            </a:endParaRPr>
          </a:p>
          <a:p>
            <a:pPr marL="232410" indent="-219710">
              <a:lnSpc>
                <a:spcPct val="100000"/>
              </a:lnSpc>
              <a:buAutoNum type="alphaLcParenR"/>
              <a:tabLst>
                <a:tab pos="232410" algn="l"/>
              </a:tabLst>
            </a:pP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El</a:t>
            </a:r>
            <a:r>
              <a:rPr dirty="0" sz="1600" spc="-25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Código</a:t>
            </a:r>
            <a:r>
              <a:rPr dirty="0" sz="1600" spc="-20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Nacional</a:t>
            </a:r>
            <a:r>
              <a:rPr dirty="0" sz="1600" spc="-25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de</a:t>
            </a:r>
            <a:r>
              <a:rPr dirty="0" sz="1600" spc="-10" b="1">
                <a:solidFill>
                  <a:srgbClr val="00ABB7"/>
                </a:solidFill>
                <a:latin typeface="Times New Roman"/>
                <a:cs typeface="Times New Roman"/>
              </a:rPr>
              <a:t> Electricidad</a:t>
            </a:r>
            <a:endParaRPr sz="1600">
              <a:latin typeface="Times New Roman"/>
              <a:cs typeface="Times New Roman"/>
            </a:endParaRPr>
          </a:p>
          <a:p>
            <a:pPr marL="12700" marR="107314">
              <a:lnSpc>
                <a:spcPct val="100000"/>
              </a:lnSpc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Compendio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Normas,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Recomendaciones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Procedimientos que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permiten,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entre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otros,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cautelar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personas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contra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el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peligro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uso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electricidad;</a:t>
            </a:r>
            <a:r>
              <a:rPr dirty="0" sz="1600" spc="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versión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Mayo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1,978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consta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cinco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tomos,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orientados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subsistemas,</a:t>
            </a:r>
            <a:r>
              <a:rPr dirty="0" sz="1600" spc="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ellos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privilegia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la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conexión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tierra; empezando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por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6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Tomo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I,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Capítulo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3,</a:t>
            </a:r>
            <a:r>
              <a:rPr dirty="0" sz="1600" spc="-7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Título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3.5.1,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Inciso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c)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considera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requisito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mínimo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contra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accidentes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eléctricos, la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conexión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toma 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 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todas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masas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misma</a:t>
            </a:r>
            <a:r>
              <a:rPr dirty="0" sz="1600" spc="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instalación.</a:t>
            </a:r>
            <a:endParaRPr sz="1600">
              <a:latin typeface="Times New Roman"/>
              <a:cs typeface="Times New Roman"/>
            </a:endParaRPr>
          </a:p>
          <a:p>
            <a:pPr marL="243204" indent="-230504">
              <a:lnSpc>
                <a:spcPct val="100000"/>
              </a:lnSpc>
              <a:buAutoNum type="alphaLcParenR" startAt="2"/>
              <a:tabLst>
                <a:tab pos="243204" algn="l"/>
              </a:tabLst>
            </a:pP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Licencias</a:t>
            </a:r>
            <a:r>
              <a:rPr dirty="0" sz="1600" spc="-15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de</a:t>
            </a:r>
            <a:r>
              <a:rPr dirty="0" sz="1600" spc="-35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0ABB7"/>
                </a:solidFill>
                <a:latin typeface="Times New Roman"/>
                <a:cs typeface="Times New Roman"/>
              </a:rPr>
              <a:t>Construcción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97700"/>
              </a:lnSpc>
              <a:spcBef>
                <a:spcPts val="45"/>
              </a:spcBef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Mediante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Decreto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Supremo N°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25-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94,</a:t>
            </a:r>
            <a:r>
              <a:rPr dirty="0" sz="16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emitido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07.12.94,</a:t>
            </a:r>
            <a:r>
              <a:rPr dirty="0" sz="16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encarga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Municipalidades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otorgamiento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Licencias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Construcción,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control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mismas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Conformidad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Obra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toda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Edificación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dentro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jurisdicción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Municipal;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proponiendo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asimismo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organismos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intervienen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aprobación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documentos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técnicos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ser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examinados,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entre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cuales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cuentan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los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planos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Instalaciones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Eléctricas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según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prescripciones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Código</a:t>
            </a:r>
            <a:r>
              <a:rPr dirty="0" sz="16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Nacional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Electricidad.</a:t>
            </a:r>
            <a:endParaRPr sz="1600">
              <a:latin typeface="Times New Roman"/>
              <a:cs typeface="Times New Roman"/>
            </a:endParaRPr>
          </a:p>
          <a:p>
            <a:pPr marL="12700" marR="8585835">
              <a:lnSpc>
                <a:spcPct val="100000"/>
              </a:lnSpc>
              <a:spcBef>
                <a:spcPts val="1010"/>
              </a:spcBef>
            </a:pP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¿Cuántos</a:t>
            </a:r>
            <a:r>
              <a:rPr dirty="0" sz="1600" spc="-45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ohmios</a:t>
            </a:r>
            <a:r>
              <a:rPr dirty="0" sz="1600" spc="-15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debe</a:t>
            </a:r>
            <a:r>
              <a:rPr dirty="0" sz="1600" spc="-35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92425"/>
                </a:solidFill>
                <a:latin typeface="Times New Roman"/>
                <a:cs typeface="Times New Roman"/>
              </a:rPr>
              <a:t>tener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un</a:t>
            </a:r>
            <a:r>
              <a:rPr dirty="0" sz="1600" spc="-30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pozo</a:t>
            </a:r>
            <a:r>
              <a:rPr dirty="0" sz="1600" spc="-15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25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1600" spc="5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30" b="1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92425"/>
                </a:solidFill>
                <a:latin typeface="Times New Roman"/>
                <a:cs typeface="Times New Roman"/>
              </a:rPr>
              <a:t>Perú?</a:t>
            </a:r>
            <a:endParaRPr sz="1600">
              <a:latin typeface="Times New Roman"/>
              <a:cs typeface="Times New Roman"/>
            </a:endParaRPr>
          </a:p>
          <a:p>
            <a:pPr marL="12700" marR="8475980">
              <a:lnSpc>
                <a:spcPct val="100000"/>
              </a:lnSpc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Según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Código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Nacional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Electricidad,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sección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060-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712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establece que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la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resistencia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un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pozo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  <a:p>
            <a:pPr marL="12700" marR="8692515">
              <a:lnSpc>
                <a:spcPct val="100000"/>
              </a:lnSpc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no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debe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exceder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25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ohmios.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41488" y="4486467"/>
            <a:ext cx="4389370" cy="178493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37221" y="4486468"/>
            <a:ext cx="3892473" cy="1228467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63108" y="951772"/>
            <a:ext cx="11036300" cy="48444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21640" indent="-208279">
              <a:lnSpc>
                <a:spcPct val="100000"/>
              </a:lnSpc>
              <a:spcBef>
                <a:spcPts val="95"/>
              </a:spcBef>
              <a:buAutoNum type="alphaLcParenR" startAt="3"/>
              <a:tabLst>
                <a:tab pos="421640" algn="l"/>
              </a:tabLst>
            </a:pP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Las</a:t>
            </a:r>
            <a:r>
              <a:rPr dirty="0" sz="1600" spc="-40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ABB7"/>
                </a:solidFill>
                <a:latin typeface="Times New Roman"/>
                <a:cs typeface="Times New Roman"/>
              </a:rPr>
              <a:t>Normas Técnicas</a:t>
            </a:r>
            <a:r>
              <a:rPr dirty="0" sz="1600" spc="-25" b="1">
                <a:solidFill>
                  <a:srgbClr val="00ABB7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0ABB7"/>
                </a:solidFill>
                <a:latin typeface="Times New Roman"/>
                <a:cs typeface="Times New Roman"/>
              </a:rPr>
              <a:t>Peruanas</a:t>
            </a:r>
            <a:endParaRPr sz="1600">
              <a:latin typeface="Times New Roman"/>
              <a:cs typeface="Times New Roman"/>
            </a:endParaRPr>
          </a:p>
          <a:p>
            <a:pPr algn="just" marL="213360" marR="1029969">
              <a:lnSpc>
                <a:spcPct val="100000"/>
              </a:lnSpc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INDECOPI,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su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calidad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Organismo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Peruano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Normalización,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instaló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08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julio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1998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Comité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Técnico Especializado</a:t>
            </a:r>
            <a:endParaRPr sz="1600">
              <a:latin typeface="Times New Roman"/>
              <a:cs typeface="Times New Roman"/>
            </a:endParaRPr>
          </a:p>
          <a:p>
            <a:pPr algn="just" marL="213360" marR="1229360">
              <a:lnSpc>
                <a:spcPct val="100000"/>
              </a:lnSpc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Eléctrica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-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Sistema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Conexión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tierra, encargado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elaboración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Normas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Técnicas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Peruanas.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normas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fueron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aprobadas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Diario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Oficial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Peruano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11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13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diciembre</a:t>
            </a:r>
            <a:r>
              <a:rPr dirty="0" sz="1600" spc="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1999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según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Resolución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la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Comisión 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Reglamentos</a:t>
            </a:r>
            <a:r>
              <a:rPr dirty="0" sz="1600" spc="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Técnicos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Comerciales</a:t>
            </a:r>
            <a:r>
              <a:rPr dirty="0" sz="1600" spc="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N°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0062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0064-1999/INDECOPI-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CRT.</a:t>
            </a:r>
            <a:endParaRPr sz="1600">
              <a:latin typeface="Times New Roman"/>
              <a:cs typeface="Times New Roman"/>
            </a:endParaRPr>
          </a:p>
          <a:p>
            <a:pPr lvl="1" marL="480059" marR="564515" indent="-267335">
              <a:lnSpc>
                <a:spcPct val="100000"/>
              </a:lnSpc>
              <a:buChar char="•"/>
              <a:tabLst>
                <a:tab pos="480059" algn="l"/>
                <a:tab pos="500380" algn="l"/>
              </a:tabLst>
            </a:pP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NTP</a:t>
            </a:r>
            <a:r>
              <a:rPr dirty="0" sz="16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370.052:1999</a:t>
            </a:r>
            <a:r>
              <a:rPr dirty="0" sz="1600" spc="-6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ELECTRICA.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Materiales</a:t>
            </a:r>
            <a:r>
              <a:rPr dirty="0" sz="1600" spc="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que</a:t>
            </a:r>
            <a:r>
              <a:rPr dirty="0" sz="16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constituyen</a:t>
            </a:r>
            <a:r>
              <a:rPr dirty="0" sz="1600" spc="-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pozo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puesta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tierra, 1ª</a:t>
            </a:r>
            <a:r>
              <a:rPr dirty="0" sz="16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Edición</a:t>
            </a:r>
            <a:r>
              <a:rPr dirty="0" sz="16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13</a:t>
            </a:r>
            <a:r>
              <a:rPr dirty="0" sz="16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6F2F9F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diciembre</a:t>
            </a:r>
            <a:r>
              <a:rPr dirty="0" sz="1600" spc="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6F2F9F"/>
                </a:solidFill>
                <a:latin typeface="Times New Roman"/>
                <a:cs typeface="Times New Roman"/>
              </a:rPr>
              <a:t>1999.</a:t>
            </a:r>
            <a:endParaRPr sz="1600">
              <a:latin typeface="Times New Roman"/>
              <a:cs typeface="Times New Roman"/>
            </a:endParaRPr>
          </a:p>
          <a:p>
            <a:pPr lvl="1" marL="480695" marR="665480" indent="-267335">
              <a:lnSpc>
                <a:spcPct val="100000"/>
              </a:lnSpc>
              <a:buChar char="•"/>
              <a:tabLst>
                <a:tab pos="480695" algn="l"/>
                <a:tab pos="500380" algn="l"/>
              </a:tabLst>
            </a:pPr>
            <a:r>
              <a:rPr dirty="0" sz="1600">
                <a:solidFill>
                  <a:srgbClr val="6F2F9F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NTP</a:t>
            </a:r>
            <a:r>
              <a:rPr dirty="0" sz="16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370.053:1999</a:t>
            </a:r>
            <a:r>
              <a:rPr dirty="0" sz="1600" spc="-7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ELECTRICA.</a:t>
            </a:r>
            <a:r>
              <a:rPr dirty="0" sz="16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Elección</a:t>
            </a:r>
            <a:r>
              <a:rPr dirty="0" sz="1600" spc="-2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los</a:t>
            </a:r>
            <a:r>
              <a:rPr dirty="0" sz="16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materiales</a:t>
            </a:r>
            <a:r>
              <a:rPr dirty="0" sz="1600" spc="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eléctricos</a:t>
            </a:r>
            <a:r>
              <a:rPr dirty="0" sz="16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las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instalaciones</a:t>
            </a:r>
            <a:r>
              <a:rPr dirty="0" sz="16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interiores </a:t>
            </a:r>
            <a:r>
              <a:rPr dirty="0" sz="1600" spc="-20">
                <a:solidFill>
                  <a:srgbClr val="6F2F9F"/>
                </a:solidFill>
                <a:latin typeface="Times New Roman"/>
                <a:cs typeface="Times New Roman"/>
              </a:rPr>
              <a:t>para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puesta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dirty="0" sz="16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tierra. Conductores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protección</a:t>
            </a:r>
            <a:r>
              <a:rPr dirty="0" sz="1600" spc="-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cobre,</a:t>
            </a:r>
            <a:r>
              <a:rPr dirty="0" sz="16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1ª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Edición</a:t>
            </a:r>
            <a:r>
              <a:rPr dirty="0" sz="16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13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diciembre</a:t>
            </a:r>
            <a:r>
              <a:rPr dirty="0" sz="1600" spc="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6F2F9F"/>
                </a:solidFill>
                <a:latin typeface="Times New Roman"/>
                <a:cs typeface="Times New Roman"/>
              </a:rPr>
              <a:t>1999.</a:t>
            </a:r>
            <a:endParaRPr sz="1600">
              <a:latin typeface="Times New Roman"/>
              <a:cs typeface="Times New Roman"/>
            </a:endParaRPr>
          </a:p>
          <a:p>
            <a:pPr lvl="1" marL="480695" marR="652145" indent="-267335">
              <a:lnSpc>
                <a:spcPct val="100000"/>
              </a:lnSpc>
              <a:buChar char="•"/>
              <a:tabLst>
                <a:tab pos="480695" algn="l"/>
                <a:tab pos="500380" algn="l"/>
              </a:tabLst>
            </a:pPr>
            <a:r>
              <a:rPr dirty="0" sz="1600">
                <a:solidFill>
                  <a:srgbClr val="2924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NTP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370.054:1999</a:t>
            </a:r>
            <a:r>
              <a:rPr dirty="0" sz="1600" spc="-7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ELECTRICA.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Enchufes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tomacorrientes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con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protección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uso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doméstico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y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uso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general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similar,</a:t>
            </a:r>
            <a:r>
              <a:rPr dirty="0" sz="1600" spc="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1ª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Edición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11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diciembre</a:t>
            </a:r>
            <a:r>
              <a:rPr dirty="0" sz="1600" spc="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1999.</a:t>
            </a:r>
            <a:endParaRPr sz="1600">
              <a:latin typeface="Times New Roman"/>
              <a:cs typeface="Times New Roman"/>
            </a:endParaRPr>
          </a:p>
          <a:p>
            <a:pPr lvl="1" marL="480695" marR="948055" indent="-267335">
              <a:lnSpc>
                <a:spcPct val="100000"/>
              </a:lnSpc>
              <a:buChar char="•"/>
              <a:tabLst>
                <a:tab pos="480695" algn="l"/>
                <a:tab pos="501015" algn="l"/>
              </a:tabLst>
            </a:pPr>
            <a:r>
              <a:rPr dirty="0" sz="1600">
                <a:solidFill>
                  <a:srgbClr val="2924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NTP</a:t>
            </a:r>
            <a:r>
              <a:rPr dirty="0" sz="16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370.055:1999</a:t>
            </a:r>
            <a:r>
              <a:rPr dirty="0" sz="16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ELECTRICA.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Sistema</a:t>
            </a:r>
            <a:r>
              <a:rPr dirty="0" sz="1600" spc="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puesta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tierra. Glosario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términos,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1ª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Edición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13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diciembre</a:t>
            </a:r>
            <a:r>
              <a:rPr dirty="0" sz="1600" spc="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292425"/>
                </a:solidFill>
                <a:latin typeface="Times New Roman"/>
                <a:cs typeface="Times New Roman"/>
              </a:rPr>
              <a:t>1999.</a:t>
            </a:r>
            <a:endParaRPr sz="1600">
              <a:latin typeface="Times New Roman"/>
              <a:cs typeface="Times New Roman"/>
            </a:endParaRPr>
          </a:p>
          <a:p>
            <a:pPr lvl="1" marL="501015" indent="-286385">
              <a:lnSpc>
                <a:spcPts val="1789"/>
              </a:lnSpc>
              <a:buFont typeface="Arial MT"/>
              <a:buChar char="•"/>
              <a:tabLst>
                <a:tab pos="501015" algn="l"/>
              </a:tabLst>
            </a:pP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NTP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370.056:1999</a:t>
            </a:r>
            <a:r>
              <a:rPr dirty="0" sz="1600" spc="-6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ELECTRICA.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Electrodos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cobre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16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puesta</a:t>
            </a:r>
            <a:r>
              <a:rPr dirty="0" sz="16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tierra,</a:t>
            </a:r>
            <a:r>
              <a:rPr dirty="0" sz="16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1ª</a:t>
            </a:r>
            <a:r>
              <a:rPr dirty="0" sz="16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Edición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6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13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diciembre</a:t>
            </a:r>
            <a:r>
              <a:rPr dirty="0" sz="1600" spc="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6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92425"/>
                </a:solidFill>
                <a:latin typeface="Times New Roman"/>
                <a:cs typeface="Times New Roman"/>
              </a:rPr>
              <a:t>1999.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MEDICIÓN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RESISTENCIA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PUESTA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TIERRA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importancia</a:t>
            </a:r>
            <a:r>
              <a:rPr dirty="0" sz="1800" spc="-4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valor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dicha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resistencia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1F1F1F"/>
                </a:solidFill>
                <a:latin typeface="Times New Roman"/>
                <a:cs typeface="Times New Roman"/>
              </a:rPr>
              <a:t>se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encuentre</a:t>
            </a:r>
            <a:r>
              <a:rPr dirty="0" sz="1800" spc="-4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por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debajo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valores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recomendados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Reglamento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AEA</a:t>
            </a:r>
            <a:r>
              <a:rPr dirty="0" sz="1800" spc="-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1F1F1F"/>
                </a:solidFill>
                <a:latin typeface="Times New Roman"/>
                <a:cs typeface="Times New Roman"/>
              </a:rPr>
              <a:t>90364-7-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771.</a:t>
            </a:r>
            <a:r>
              <a:rPr dirty="0" sz="1800" spc="-3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valor</a:t>
            </a:r>
            <a:r>
              <a:rPr dirty="0" sz="1800" spc="-3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debe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ser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como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máximo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40</a:t>
            </a:r>
            <a:r>
              <a:rPr dirty="0" sz="1800" spc="-4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Ohm,</a:t>
            </a:r>
            <a:r>
              <a:rPr dirty="0" sz="1800" spc="-1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para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una</a:t>
            </a:r>
            <a:r>
              <a:rPr dirty="0" sz="18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protección</a:t>
            </a:r>
            <a:r>
              <a:rPr dirty="0" sz="1800" spc="-5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diferencial</a:t>
            </a:r>
            <a:r>
              <a:rPr dirty="0" sz="1800" spc="-3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30mA</a:t>
            </a:r>
            <a:r>
              <a:rPr dirty="0" sz="180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r>
              <a:rPr dirty="0" sz="1800" spc="-1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recomienda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obtener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valores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por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debajo</a:t>
            </a:r>
            <a:r>
              <a:rPr dirty="0" sz="1800" spc="-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10</a:t>
            </a:r>
            <a:r>
              <a:rPr dirty="0" sz="18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Times New Roman"/>
                <a:cs typeface="Times New Roman"/>
              </a:rPr>
              <a:t>Ohm.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56709" y="923226"/>
            <a:ext cx="10748645" cy="5039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Disposiciones</a:t>
            </a:r>
            <a:r>
              <a:rPr dirty="0" sz="2400" spc="-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Internacionales.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ámbito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internacional,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es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muy</a:t>
            </a:r>
            <a:r>
              <a:rPr dirty="0" sz="18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conocido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empleado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grupo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estándares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Instituto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Ingenieros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Eléctricos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Electrónicos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(IEEE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-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Institute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of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Electrical</a:t>
            </a:r>
            <a:r>
              <a:rPr dirty="0" sz="18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an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Electronics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Engineers):</a:t>
            </a:r>
            <a:endParaRPr sz="18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914"/>
              </a:spcBef>
              <a:buAutoNum type="alphaLcParenR"/>
              <a:tabLst>
                <a:tab pos="286385" algn="l"/>
              </a:tabLst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2000" spc="-1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Puesta</a:t>
            </a:r>
            <a:r>
              <a:rPr dirty="0" sz="20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dirty="0" sz="20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Tierra.</a:t>
            </a:r>
            <a:endParaRPr sz="2000">
              <a:latin typeface="Times New Roman"/>
              <a:cs typeface="Times New Roman"/>
            </a:endParaRPr>
          </a:p>
          <a:p>
            <a:pPr marL="12700" marR="69215">
              <a:lnSpc>
                <a:spcPct val="100000"/>
              </a:lnSpc>
              <a:spcBef>
                <a:spcPts val="10"/>
              </a:spcBef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ANSI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/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IEEE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Std.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81: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1983,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Guía</a:t>
            </a:r>
            <a:r>
              <a:rPr dirty="0" sz="18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medición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Resistencias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Tierra,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Impedancias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Potenciales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Superficie</a:t>
            </a:r>
            <a:r>
              <a:rPr dirty="0" sz="1800" spc="-8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6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1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Aterramiento.</a:t>
            </a:r>
            <a:endParaRPr sz="1800">
              <a:latin typeface="Times New Roman"/>
              <a:cs typeface="Times New Roman"/>
            </a:endParaRPr>
          </a:p>
          <a:p>
            <a:pPr marL="301625" indent="-288925">
              <a:lnSpc>
                <a:spcPct val="100000"/>
              </a:lnSpc>
              <a:spcBef>
                <a:spcPts val="1910"/>
              </a:spcBef>
              <a:buAutoNum type="alphaLcParenR" startAt="2"/>
              <a:tabLst>
                <a:tab pos="301625" algn="l"/>
              </a:tabLst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Instalaciones</a:t>
            </a:r>
            <a:r>
              <a:rPr dirty="0" sz="2000" spc="-7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domiciliarias,</a:t>
            </a:r>
            <a:r>
              <a:rPr dirty="0" sz="2000" spc="-7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comerciales</a:t>
            </a:r>
            <a:r>
              <a:rPr dirty="0" sz="2000" spc="-6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dirty="0" sz="20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industriales.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ANSI</a:t>
            </a:r>
            <a:r>
              <a:rPr dirty="0" sz="18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C114.1-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1973</a:t>
            </a:r>
            <a:r>
              <a:rPr dirty="0" sz="18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/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IEEE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Standard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142-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1972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IEEE</a:t>
            </a:r>
            <a:r>
              <a:rPr dirty="0" sz="1800" spc="-7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Práctica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Recomendada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1800" spc="-1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Aterramientos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Potencia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Industriales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Comerciales.</a:t>
            </a:r>
            <a:endParaRPr sz="1800">
              <a:latin typeface="Times New Roman"/>
              <a:cs typeface="Times New Roman"/>
            </a:endParaRPr>
          </a:p>
          <a:p>
            <a:pPr marL="272415" indent="-259715">
              <a:lnSpc>
                <a:spcPct val="100000"/>
              </a:lnSpc>
              <a:spcBef>
                <a:spcPts val="1914"/>
              </a:spcBef>
              <a:buAutoNum type="alphaLcParenR" startAt="3"/>
              <a:tabLst>
                <a:tab pos="272415" algn="l"/>
              </a:tabLst>
            </a:pP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Subestaciones</a:t>
            </a:r>
            <a:r>
              <a:rPr dirty="0" sz="2000" spc="-5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de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media</a:t>
            </a:r>
            <a:r>
              <a:rPr dirty="0" sz="20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y</a:t>
            </a:r>
            <a:r>
              <a:rPr dirty="0" sz="2000" spc="-1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alta</a:t>
            </a:r>
            <a:r>
              <a:rPr dirty="0" sz="20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tensión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ANSI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/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IEEE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Standard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80-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1986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IEEE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Guía</a:t>
            </a:r>
            <a:r>
              <a:rPr dirty="0" sz="18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Seguridad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800" spc="-1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Aterramientos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subestaciones</a:t>
            </a:r>
            <a:r>
              <a:rPr dirty="0" sz="1800" spc="-1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AC.</a:t>
            </a:r>
            <a:endParaRPr sz="1800">
              <a:latin typeface="Times New Roman"/>
              <a:cs typeface="Times New Roman"/>
            </a:endParaRPr>
          </a:p>
          <a:p>
            <a:pPr algn="just" marL="12700" marR="85090">
              <a:lnSpc>
                <a:spcPct val="96700"/>
              </a:lnSpc>
              <a:spcBef>
                <a:spcPts val="75"/>
              </a:spcBef>
            </a:pP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Norma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USA</a:t>
            </a:r>
            <a:r>
              <a:rPr dirty="0" sz="1800" spc="-10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18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cubre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aspectos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técnicos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diseño.</a:t>
            </a:r>
            <a:r>
              <a:rPr dirty="0" sz="18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Incluye</a:t>
            </a:r>
            <a:r>
              <a:rPr dirty="0" sz="18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modelamiento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terreno,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distribución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falla,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ejemplos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trabajados</a:t>
            </a:r>
            <a:r>
              <a:rPr dirty="0" sz="1800" spc="-6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consideraciones</a:t>
            </a:r>
            <a:r>
              <a:rPr dirty="0" sz="18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especiales,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por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ejemplo,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subestaciones</a:t>
            </a:r>
            <a:r>
              <a:rPr dirty="0" sz="18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encapsuladas</a:t>
            </a:r>
            <a:r>
              <a:rPr dirty="0" sz="18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(GIS).</a:t>
            </a:r>
            <a:r>
              <a:rPr dirty="0" sz="18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Esta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Norma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considera</a:t>
            </a:r>
            <a:r>
              <a:rPr dirty="0" sz="18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generalmente</a:t>
            </a:r>
            <a:r>
              <a:rPr dirty="0" sz="18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rigurosa</a:t>
            </a:r>
            <a:r>
              <a:rPr dirty="0" sz="18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18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92425"/>
                </a:solidFill>
                <a:latin typeface="Times New Roman"/>
                <a:cs typeface="Times New Roman"/>
              </a:rPr>
              <a:t>su</a:t>
            </a:r>
            <a:r>
              <a:rPr dirty="0" sz="18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292425"/>
                </a:solidFill>
                <a:latin typeface="Times New Roman"/>
                <a:cs typeface="Times New Roman"/>
              </a:rPr>
              <a:t>aproximación.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29530" y="1089035"/>
            <a:ext cx="10873740" cy="3422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Las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razones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que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más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frecuentemente</a:t>
            </a:r>
            <a:r>
              <a:rPr dirty="0" sz="24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citan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para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tener</a:t>
            </a:r>
            <a:r>
              <a:rPr dirty="0" sz="2400" spc="-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un</a:t>
            </a:r>
            <a:r>
              <a:rPr dirty="0" sz="2400" spc="-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sistema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aterrizado,</a:t>
            </a:r>
            <a:r>
              <a:rPr dirty="0" sz="24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0000FF"/>
                </a:solidFill>
                <a:latin typeface="Times New Roman"/>
                <a:cs typeface="Times New Roman"/>
              </a:rPr>
              <a:t>son:</a:t>
            </a:r>
            <a:endParaRPr sz="2400">
              <a:latin typeface="Times New Roman"/>
              <a:cs typeface="Times New Roman"/>
            </a:endParaRPr>
          </a:p>
          <a:p>
            <a:pPr marL="299085" marR="835025" indent="-2870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Proporcionar</a:t>
            </a:r>
            <a:r>
              <a:rPr dirty="0" sz="20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impedancia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suficientemente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baja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facilitar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operación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satisfactoria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las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protecciones</a:t>
            </a:r>
            <a:r>
              <a:rPr dirty="0" sz="20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condiciones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falla.</a:t>
            </a:r>
            <a:endParaRPr sz="2000">
              <a:latin typeface="Times New Roman"/>
              <a:cs typeface="Times New Roman"/>
            </a:endParaRPr>
          </a:p>
          <a:p>
            <a:pPr marL="299085" marR="102870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Asegurar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seres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vivos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presentes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vecindad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subestaciones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no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queden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expuestos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a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potenciales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inseguros,</a:t>
            </a:r>
            <a:r>
              <a:rPr dirty="0" sz="20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régimen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permanente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condiciones</a:t>
            </a:r>
            <a:r>
              <a:rPr dirty="0" sz="20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falla.</a:t>
            </a:r>
            <a:endParaRPr sz="2000">
              <a:latin typeface="Times New Roman"/>
              <a:cs typeface="Times New Roman"/>
            </a:endParaRPr>
          </a:p>
          <a:p>
            <a:pPr marL="299085" marR="448945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Mantener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voltajes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dentro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límites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razonables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bajo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condiciones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falla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(tales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como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descarga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atmosférica,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ondas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maniobra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o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contacto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inadvertido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mayor),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y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asegurar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no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excedan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voltajes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ruptura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dieléctrica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aislaciones.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Hábito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práctica.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ts val="232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transformadores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potencia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puede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usarse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aislación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graduada.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ts val="232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Limitar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sobre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conductivos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circundan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conductores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o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equipos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eléctricos.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5731" y="1238783"/>
            <a:ext cx="10634980" cy="3422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Otras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razones</a:t>
            </a:r>
            <a:r>
              <a:rPr dirty="0" sz="24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citadas</a:t>
            </a:r>
            <a:r>
              <a:rPr dirty="0" sz="24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menos</a:t>
            </a:r>
            <a:r>
              <a:rPr dirty="0" sz="24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frecuentemente,</a:t>
            </a:r>
            <a:r>
              <a:rPr dirty="0" sz="24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Times New Roman"/>
                <a:cs typeface="Times New Roman"/>
              </a:rPr>
              <a:t>incluyen: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Estabilizar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voltajes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fase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líneas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eléctricas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bajo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condiciones</a:t>
            </a:r>
            <a:r>
              <a:rPr dirty="0" sz="2000" spc="-5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régimen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permanente,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por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ejemplo,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disipando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cargas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electrostáticas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han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generado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debido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nubes,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polvo,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agua,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nieve,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  <a:p>
            <a:pPr marL="299085" marR="42037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forma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monitorear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aislación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suministro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potencia.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eliminar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fallas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a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arco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persistente.</a:t>
            </a:r>
            <a:endParaRPr sz="2000">
              <a:latin typeface="Times New Roman"/>
              <a:cs typeface="Times New Roman"/>
            </a:endParaRPr>
          </a:p>
          <a:p>
            <a:pPr marL="299085" marR="954405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asegurar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falla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desarrolla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entre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los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enrollados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alto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y bajo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voltaje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un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transformador</a:t>
            </a:r>
            <a:endParaRPr sz="200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pueda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ser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manejada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protección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primaria.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Proporcionar</a:t>
            </a:r>
            <a:r>
              <a:rPr dirty="0" sz="2000" spc="-6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trayectoria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alternativa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para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las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corrientes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inducidas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y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tal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modo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minimizar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el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320"/>
              </a:lnSpc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«ruido»</a:t>
            </a:r>
            <a:r>
              <a:rPr dirty="0" sz="2000" spc="-5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cables.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ts val="232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Proporcionar</a:t>
            </a:r>
            <a:r>
              <a:rPr dirty="0" sz="2000" spc="-6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plataforma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equipotencial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sobre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cual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pueda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operar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equipo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electrónico.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135</a:t>
            </a:fld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75491" y="6543961"/>
            <a:ext cx="2635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Lucida Sans Unicode"/>
                <a:cs typeface="Lucida Sans Unicode"/>
              </a:rPr>
              <a:t>144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43242" y="6671003"/>
            <a:ext cx="43567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Times New Roman"/>
                <a:cs typeface="Times New Roman"/>
                <a:hlinkClick r:id="rId3"/>
              </a:rPr>
              <a:t>https://biblus.us.es/bibing/proyectos/abreproy/5336/fichero/estudio+sobretensiones+cortocircuito+MT.pdf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06543" y="627149"/>
            <a:ext cx="3211195" cy="10090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3200" spc="-36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</a:rPr>
              <a:t>Puestas</a:t>
            </a:r>
            <a:r>
              <a:rPr dirty="0" u="sng" sz="3200" spc="-17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 spc="-36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</a:rPr>
              <a:t>a</a:t>
            </a:r>
            <a:r>
              <a:rPr dirty="0" u="sng" sz="3200" spc="-13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 spc="-34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</a:rPr>
              <a:t>tierra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4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https://www.youtube.com/watch?app=desktop&amp;v=</a:t>
            </a:r>
            <a:r>
              <a:rPr dirty="0" sz="10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4"/>
              </a:rPr>
              <a:t>451orHwNH3c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0758" y="1758291"/>
            <a:ext cx="3473818" cy="196271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36066" y="3785615"/>
            <a:ext cx="1783080" cy="1676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65"/>
              </a:lnSpc>
            </a:pP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El</a:t>
            </a:r>
            <a:r>
              <a:rPr dirty="0" sz="1100" spc="-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sistema</a:t>
            </a:r>
            <a:r>
              <a:rPr dirty="0" sz="1100" spc="-2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de puesta</a:t>
            </a:r>
            <a:r>
              <a:rPr dirty="0" sz="1100" spc="-2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a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tierra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06543" y="4253397"/>
            <a:ext cx="32251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6"/>
              </a:rPr>
              <a:t>https://www.youtube.com/watch?v=2X1Vm5YKMOI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4602" y="4501249"/>
            <a:ext cx="3459973" cy="195489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36066" y="6505422"/>
            <a:ext cx="1711960" cy="1676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65"/>
              </a:lnSpc>
            </a:pP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Sistema</a:t>
            </a:r>
            <a:r>
              <a:rPr dirty="0" sz="1100" spc="-3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de</a:t>
            </a:r>
            <a:r>
              <a:rPr dirty="0" sz="1100" spc="-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Puesta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a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Tierra</a:t>
            </a:r>
            <a:endParaRPr sz="1100">
              <a:latin typeface="Roboto"/>
              <a:cs typeface="Roboto"/>
            </a:endParaRPr>
          </a:p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4687887" y="1153007"/>
          <a:ext cx="6981825" cy="15011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3370"/>
                <a:gridCol w="2488565"/>
                <a:gridCol w="344170"/>
                <a:gridCol w="325754"/>
                <a:gridCol w="679450"/>
                <a:gridCol w="233045"/>
              </a:tblGrid>
              <a:tr h="304800">
                <a:tc gridSpan="3">
                  <a:txBody>
                    <a:bodyPr/>
                    <a:lstStyle/>
                    <a:p>
                      <a:pPr>
                        <a:lnSpc>
                          <a:spcPts val="2150"/>
                        </a:lnSpc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puesta</a:t>
                      </a:r>
                      <a:r>
                        <a:rPr dirty="0" sz="2000" spc="-4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dirty="0" sz="2000" spc="-3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20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instalación</a:t>
                      </a:r>
                      <a:r>
                        <a:rPr dirty="0" sz="20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eléctrica</a:t>
                      </a:r>
                      <a:r>
                        <a:rPr dirty="0" sz="2000" spc="-3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dirty="0" sz="20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usuario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3370">
                <a:tc gridSpan="2">
                  <a:txBody>
                    <a:bodyPr/>
                    <a:lstStyle/>
                    <a:p>
                      <a:pPr>
                        <a:lnSpc>
                          <a:spcPts val="2155"/>
                        </a:lnSpc>
                      </a:pPr>
                      <a:r>
                        <a:rPr dirty="0" sz="20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(residencial,comercial</a:t>
                      </a:r>
                      <a:r>
                        <a:rPr dirty="0" sz="20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2000" spc="1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Industrial)</a:t>
                      </a:r>
                      <a:r>
                        <a:rPr dirty="0" sz="2000" spc="-2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000" spc="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hace,</a:t>
                      </a:r>
                      <a:r>
                        <a:rPr dirty="0" sz="2000" spc="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dirty="0" sz="2000" spc="5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sólo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2155"/>
                        </a:lnSpc>
                      </a:pP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dirty="0" sz="20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proteger</a:t>
                      </a:r>
                      <a:r>
                        <a:rPr dirty="0" sz="20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5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800">
                <a:tc gridSpan="5">
                  <a:txBody>
                    <a:bodyPr/>
                    <a:lstStyle/>
                    <a:p>
                      <a:pPr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20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instalación</a:t>
                      </a:r>
                      <a:r>
                        <a:rPr dirty="0" sz="20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eléctrica,</a:t>
                      </a:r>
                      <a:r>
                        <a:rPr dirty="0" sz="20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sino</a:t>
                      </a:r>
                      <a:r>
                        <a:rPr dirty="0" sz="2000" spc="-2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también</a:t>
                      </a:r>
                      <a:r>
                        <a:rPr dirty="0" sz="20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dirty="0" sz="20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proteger</a:t>
                      </a:r>
                      <a:r>
                        <a:rPr dirty="0" sz="2000" spc="-4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20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las</a:t>
                      </a:r>
                      <a:r>
                        <a:rPr dirty="0" sz="20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personas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04800">
                <a:tc gridSpan="4">
                  <a:txBody>
                    <a:bodyPr/>
                    <a:lstStyle/>
                    <a:p>
                      <a:pPr>
                        <a:lnSpc>
                          <a:spcPts val="2245"/>
                        </a:lnSpc>
                      </a:pP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contra</a:t>
                      </a:r>
                      <a:r>
                        <a:rPr dirty="0" sz="20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20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peligro</a:t>
                      </a:r>
                      <a:r>
                        <a:rPr dirty="0" sz="2000" spc="-4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20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choques</a:t>
                      </a:r>
                      <a:r>
                        <a:rPr dirty="0" sz="2000" spc="-4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eléctricos,</a:t>
                      </a:r>
                      <a:r>
                        <a:rPr dirty="0" sz="20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accidentes</a:t>
                      </a:r>
                      <a:r>
                        <a:rPr dirty="0" sz="2000" spc="-3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20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como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2E2F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3370">
                <a:tc>
                  <a:txBody>
                    <a:bodyPr/>
                    <a:lstStyle/>
                    <a:p>
                      <a:pPr>
                        <a:lnSpc>
                          <a:spcPts val="2210"/>
                        </a:lnSpc>
                      </a:pP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prevención</a:t>
                      </a:r>
                      <a:r>
                        <a:rPr dirty="0" sz="2000" spc="-45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contra</a:t>
                      </a:r>
                      <a:r>
                        <a:rPr dirty="0" sz="2000" spc="-3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solidFill>
                            <a:srgbClr val="040B28"/>
                          </a:solidFill>
                          <a:latin typeface="Times New Roman"/>
                          <a:cs typeface="Times New Roman"/>
                        </a:rPr>
                        <a:t>incendio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762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2E2FC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76200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4687887" y="2838983"/>
            <a:ext cx="445643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0"/>
              </a:lnSpc>
            </a:pP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¿Cuál</a:t>
            </a:r>
            <a:r>
              <a:rPr dirty="0" sz="2000" spc="-3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es</a:t>
            </a:r>
            <a:r>
              <a:rPr dirty="0" sz="2000" spc="-1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r>
              <a:rPr dirty="0" sz="2000" spc="-1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objetivo</a:t>
            </a:r>
            <a:r>
              <a:rPr dirty="0" sz="2000" spc="-4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dirty="0" sz="2000" spc="-1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la</a:t>
            </a:r>
            <a:r>
              <a:rPr dirty="0" sz="2000" spc="-1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puesta</a:t>
            </a:r>
            <a:r>
              <a:rPr dirty="0" sz="2000" spc="-30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dirty="0" sz="2000" spc="-5" b="1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imes New Roman"/>
                <a:cs typeface="Times New Roman"/>
              </a:rPr>
              <a:t>tierra?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687887" y="3143783"/>
            <a:ext cx="388048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La finalidad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principal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una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puesta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567991" y="3143783"/>
            <a:ext cx="549275" cy="28194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tierra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104439" y="3143783"/>
            <a:ext cx="254381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60960"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es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limitar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tensión</a:t>
            </a:r>
            <a:r>
              <a:rPr dirty="0" sz="20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que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687887" y="3448583"/>
            <a:ext cx="151511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con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respecto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202743" y="3448583"/>
            <a:ext cx="549275" cy="281940"/>
          </a:xfrm>
          <a:prstGeom prst="rect">
            <a:avLst/>
          </a:prstGeom>
          <a:solidFill>
            <a:srgbClr val="D2E2F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 spc="-10">
                <a:solidFill>
                  <a:srgbClr val="040B28"/>
                </a:solidFill>
                <a:latin typeface="Times New Roman"/>
                <a:cs typeface="Times New Roman"/>
              </a:rPr>
              <a:t>tierra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739191" y="3448583"/>
            <a:ext cx="457200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,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puedan</a:t>
            </a:r>
            <a:r>
              <a:rPr dirty="0" sz="2000" spc="-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presentar,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momento</a:t>
            </a:r>
            <a:r>
              <a:rPr dirty="0" sz="2000" spc="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dado,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las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687887" y="3753383"/>
            <a:ext cx="6151245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masas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metálicas,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asegurar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la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actuación</a:t>
            </a:r>
            <a:r>
              <a:rPr dirty="0" sz="2000" spc="-4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de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las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protecciones</a:t>
            </a:r>
            <a:r>
              <a:rPr dirty="0" sz="2000" spc="-6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464646"/>
                </a:solidFill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687887" y="4058183"/>
            <a:ext cx="604774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eliminar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o</a:t>
            </a:r>
            <a:r>
              <a:rPr dirty="0" sz="2000" spc="-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disminuir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el</a:t>
            </a:r>
            <a:r>
              <a:rPr dirty="0" sz="2000" spc="-2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riesgo</a:t>
            </a:r>
            <a:r>
              <a:rPr dirty="0" sz="2000" spc="-3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que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supone</a:t>
            </a:r>
            <a:r>
              <a:rPr dirty="0" sz="2000" spc="-5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avería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en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464646"/>
                </a:solidFill>
                <a:latin typeface="Times New Roman"/>
                <a:cs typeface="Times New Roman"/>
              </a:rPr>
              <a:t>los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687887" y="4362983"/>
            <a:ext cx="319024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materiales</a:t>
            </a:r>
            <a:r>
              <a:rPr dirty="0" sz="2000" spc="-4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64646"/>
                </a:solidFill>
                <a:latin typeface="Times New Roman"/>
                <a:cs typeface="Times New Roman"/>
              </a:rPr>
              <a:t>eléctricos</a:t>
            </a:r>
            <a:r>
              <a:rPr dirty="0" sz="2000" spc="-6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464646"/>
                </a:solidFill>
                <a:latin typeface="Times New Roman"/>
                <a:cs typeface="Times New Roman"/>
              </a:rPr>
              <a:t>utilizados.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654821" y="4767481"/>
            <a:ext cx="6911975" cy="153098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>
              <a:lnSpc>
                <a:spcPct val="98400"/>
              </a:lnSpc>
              <a:spcBef>
                <a:spcPts val="140"/>
              </a:spcBef>
            </a:pP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Por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puesta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tierra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generalmente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entendemos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conexión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eléctrica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masa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general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la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tierra,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siendo</a:t>
            </a:r>
            <a:r>
              <a:rPr dirty="0" sz="2000" spc="-3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esta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última</a:t>
            </a:r>
            <a:r>
              <a:rPr dirty="0" sz="2000" spc="-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un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volumen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suelo,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roca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etc.,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cuyas</a:t>
            </a:r>
            <a:r>
              <a:rPr dirty="0" sz="2000" spc="-1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dimensiones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son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muy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grandes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en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comparación</a:t>
            </a:r>
            <a:r>
              <a:rPr dirty="0" sz="2000" spc="-4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al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tamaño</a:t>
            </a:r>
            <a:r>
              <a:rPr dirty="0" sz="2000" spc="-2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del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eléctrico</a:t>
            </a:r>
            <a:r>
              <a:rPr dirty="0" sz="2000" spc="-3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que</a:t>
            </a:r>
            <a:r>
              <a:rPr dirty="0" sz="2000" spc="-40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92425"/>
                </a:solidFill>
                <a:latin typeface="Times New Roman"/>
                <a:cs typeface="Times New Roman"/>
              </a:rPr>
              <a:t>está</a:t>
            </a:r>
            <a:r>
              <a:rPr dirty="0" sz="2000" spc="-25">
                <a:solidFill>
                  <a:srgbClr val="29242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292425"/>
                </a:solidFill>
                <a:latin typeface="Times New Roman"/>
                <a:cs typeface="Times New Roman"/>
              </a:rPr>
              <a:t>siendo considerado.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9212" y="1166812"/>
            <a:ext cx="9553574" cy="452437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145</a:t>
            </a:fld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92808" y="977500"/>
            <a:ext cx="7452359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electricidad,</a:t>
            </a:r>
            <a:r>
              <a:rPr dirty="0" sz="1800" spc="-6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el</a:t>
            </a:r>
            <a:r>
              <a:rPr dirty="0" sz="1800" spc="-3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neutro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permite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regrese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al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circuito,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mientras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3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tierra</a:t>
            </a:r>
            <a:r>
              <a:rPr dirty="0" sz="1800" spc="-4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seguridad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protege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contra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descargas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eléctricas.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dirty="0" sz="1800" spc="-40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masa</a:t>
            </a:r>
            <a:r>
              <a:rPr dirty="0" sz="1800" spc="-25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referencia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conecta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a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001D35"/>
                </a:solidFill>
                <a:latin typeface="Times New Roman"/>
                <a:cs typeface="Times New Roman"/>
              </a:rPr>
              <a:t>Neutro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2808" y="2355272"/>
            <a:ext cx="492379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Permite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regrese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al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circuito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identifica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colores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blanco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azul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claro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001D35"/>
                </a:solidFill>
                <a:latin typeface="Times New Roman"/>
                <a:cs typeface="Times New Roman"/>
              </a:rPr>
              <a:t>Tierra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92808" y="3173660"/>
            <a:ext cx="616331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Protege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contra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descargas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eléctricas</a:t>
            </a:r>
            <a:r>
              <a:rPr dirty="0" sz="1800" spc="-5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daños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equipos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identifica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colores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verde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o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verde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amarillo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800" spc="-100">
                <a:solidFill>
                  <a:srgbClr val="001D35"/>
                </a:solidFill>
                <a:latin typeface="Times New Roman"/>
                <a:cs typeface="Times New Roman"/>
              </a:rPr>
              <a:t>Va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desde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instalación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pica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metálica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enterrada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suelo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2808" y="4001192"/>
            <a:ext cx="558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001D35"/>
                </a:solidFill>
                <a:latin typeface="Times New Roman"/>
                <a:cs typeface="Times New Roman"/>
              </a:rPr>
              <a:t>Masa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2808" y="4270940"/>
            <a:ext cx="7444740" cy="16700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99085" marR="639445" indent="-287020">
              <a:lnSpc>
                <a:spcPts val="2150"/>
              </a:lnSpc>
              <a:spcBef>
                <a:spcPts val="18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Es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referencia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conductor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usa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como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retorno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común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las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corrientes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ts val="2150"/>
              </a:lnSpc>
              <a:spcBef>
                <a:spcPts val="2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chasis,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soporte</a:t>
            </a:r>
            <a:r>
              <a:rPr dirty="0" sz="1800" spc="-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circuitos,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valor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0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voltios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deben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ir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conectados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a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tierra</a:t>
            </a:r>
            <a:endParaRPr sz="1800">
              <a:latin typeface="Times New Roman"/>
              <a:cs typeface="Times New Roman"/>
            </a:endParaRPr>
          </a:p>
          <a:p>
            <a:pPr marL="299085" marR="29209" indent="-287020">
              <a:lnSpc>
                <a:spcPts val="2150"/>
              </a:lnSpc>
              <a:spcBef>
                <a:spcPts val="2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automóviles,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realiza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conexión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masa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mediante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cables</a:t>
            </a:r>
            <a:r>
              <a:rPr dirty="0" sz="1800" spc="-4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que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unen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los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componentes</a:t>
            </a:r>
            <a:r>
              <a:rPr dirty="0" sz="1800" spc="-4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eléctricos</a:t>
            </a:r>
            <a:r>
              <a:rPr dirty="0" sz="1800" spc="-5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con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chasis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92808" y="5921432"/>
            <a:ext cx="75037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Juntos,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neutro,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fase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tierra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aseguran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un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funcionamiento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seguro</a:t>
            </a:r>
            <a:r>
              <a:rPr dirty="0" sz="1800" spc="-3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y</a:t>
            </a:r>
            <a:r>
              <a:rPr dirty="0" sz="1800" spc="-1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eficiente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D35"/>
                </a:solidFill>
                <a:latin typeface="Times New Roman"/>
                <a:cs typeface="Times New Roman"/>
              </a:rPr>
              <a:t>sistemas</a:t>
            </a:r>
            <a:r>
              <a:rPr dirty="0" sz="1800" spc="-25">
                <a:solidFill>
                  <a:srgbClr val="001D3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D35"/>
                </a:solidFill>
                <a:latin typeface="Times New Roman"/>
                <a:cs typeface="Times New Roman"/>
              </a:rPr>
              <a:t>eléctricos.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50676" y="1072268"/>
            <a:ext cx="30962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https://www.youtube.com/watch?v=rSnG6uXAluc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66493" y="1303757"/>
            <a:ext cx="3481090" cy="1966821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8519845" y="3397376"/>
            <a:ext cx="3222625" cy="361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¿Cual</a:t>
            </a:r>
            <a:r>
              <a:rPr dirty="0" sz="1100" spc="-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es</a:t>
            </a:r>
            <a:r>
              <a:rPr dirty="0" sz="1100" spc="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la</a:t>
            </a:r>
            <a:r>
              <a:rPr dirty="0" sz="1100" spc="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DIFERENCIA</a:t>
            </a:r>
            <a:r>
              <a:rPr dirty="0" sz="1100" spc="-2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entre Neutro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y</a:t>
            </a:r>
            <a:r>
              <a:rPr dirty="0" sz="1100" spc="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Tierra?</a:t>
            </a:r>
            <a:r>
              <a:rPr dirty="0" sz="1100" spc="-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:</a:t>
            </a:r>
            <a:r>
              <a:rPr dirty="0" sz="1100" spc="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spc="-25" b="1">
                <a:solidFill>
                  <a:srgbClr val="0F0F0F"/>
                </a:solidFill>
                <a:latin typeface="Roboto"/>
                <a:cs typeface="Roboto"/>
              </a:rPr>
              <a:t>No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son</a:t>
            </a:r>
            <a:r>
              <a:rPr dirty="0" sz="1100" spc="-2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lo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mismo</a:t>
            </a:r>
            <a:r>
              <a:rPr dirty="0" sz="1100" spc="-4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aunque</a:t>
            </a:r>
            <a:r>
              <a:rPr dirty="0" sz="1100" spc="-4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b="1">
                <a:solidFill>
                  <a:srgbClr val="0F0F0F"/>
                </a:solidFill>
                <a:latin typeface="Roboto"/>
                <a:cs typeface="Roboto"/>
              </a:rPr>
              <a:t>esten</a:t>
            </a:r>
            <a:r>
              <a:rPr dirty="0" sz="1100" spc="-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100" spc="-10" b="1">
                <a:solidFill>
                  <a:srgbClr val="0F0F0F"/>
                </a:solidFill>
                <a:latin typeface="Roboto"/>
                <a:cs typeface="Roboto"/>
              </a:rPr>
              <a:t>UNIDOS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510336" y="4044525"/>
            <a:ext cx="32181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https://www.youtube.com/watch?v=WuCDb5gOE9c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26881" y="4276026"/>
            <a:ext cx="3170536" cy="1791349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8595962" y="6155714"/>
            <a:ext cx="28689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¿Cuáles</a:t>
            </a:r>
            <a:r>
              <a:rPr dirty="0" sz="1000" spc="3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son las</a:t>
            </a:r>
            <a:r>
              <a:rPr dirty="0" sz="1000" spc="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diferencias</a:t>
            </a:r>
            <a:r>
              <a:rPr dirty="0" sz="1000" spc="2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entre</a:t>
            </a:r>
            <a:r>
              <a:rPr dirty="0" sz="1000" spc="-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TIERRA</a:t>
            </a:r>
            <a:r>
              <a:rPr dirty="0" sz="1000" spc="3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MASA</a:t>
            </a:r>
            <a:r>
              <a:rPr dirty="0" sz="1000" spc="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spc="-50" b="1">
                <a:solidFill>
                  <a:srgbClr val="0F0F0F"/>
                </a:solidFill>
                <a:latin typeface="Roboto"/>
                <a:cs typeface="Roboto"/>
              </a:rPr>
              <a:t>y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 NEUTRO?</a:t>
            </a:r>
            <a:r>
              <a:rPr dirty="0" sz="1000" spc="-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Parte1-</a:t>
            </a:r>
            <a:r>
              <a:rPr dirty="0" sz="1000" spc="15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F0F0F"/>
                </a:solidFill>
                <a:latin typeface="Roboto"/>
                <a:cs typeface="Roboto"/>
              </a:rPr>
              <a:t>TIERRA vs</a:t>
            </a:r>
            <a:r>
              <a:rPr dirty="0" sz="1000" spc="-10" b="1">
                <a:solidFill>
                  <a:srgbClr val="0F0F0F"/>
                </a:solidFill>
                <a:latin typeface="Roboto"/>
                <a:cs typeface="Roboto"/>
              </a:rPr>
              <a:t> </a:t>
            </a:r>
            <a:r>
              <a:rPr dirty="0" sz="1000" spc="-20" b="1">
                <a:solidFill>
                  <a:srgbClr val="0F0F0F"/>
                </a:solidFill>
                <a:latin typeface="Roboto"/>
                <a:cs typeface="Roboto"/>
              </a:rPr>
              <a:t>MASA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145</a:t>
            </a:fld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44413" y="993919"/>
            <a:ext cx="26352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8.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4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97106" y="1740405"/>
            <a:ext cx="3658870" cy="361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"/>
              </a:rPr>
              <a:t>https://www.youtube.com/watch?v=0CewdWa-</a:t>
            </a:r>
            <a:r>
              <a:rPr dirty="0" sz="11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"/>
              </a:rPr>
              <a:t>lAI&amp;t=1s&amp;ab_channel=IngenieriaSolucionesIntegrales</a:t>
            </a:r>
            <a:endParaRPr sz="11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717" y="2196277"/>
            <a:ext cx="3700970" cy="2091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22165" y="4346350"/>
            <a:ext cx="37490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Protección</a:t>
            </a:r>
            <a:r>
              <a:rPr dirty="0" sz="14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Contra</a:t>
            </a:r>
            <a:r>
              <a:rPr dirty="0" sz="1400" spc="-4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Rayos</a:t>
            </a:r>
            <a:r>
              <a:rPr dirty="0" sz="14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en</a:t>
            </a:r>
            <a:r>
              <a:rPr dirty="0" sz="1400" spc="-2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Torres</a:t>
            </a:r>
            <a:r>
              <a:rPr dirty="0" sz="14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de</a:t>
            </a:r>
            <a:r>
              <a:rPr dirty="0" sz="14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F0F0F"/>
                </a:solidFill>
                <a:latin typeface="Calibri"/>
                <a:cs typeface="Calibri"/>
              </a:rPr>
              <a:t>Alta</a:t>
            </a:r>
            <a:r>
              <a:rPr dirty="0" sz="14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F0F0F"/>
                </a:solidFill>
                <a:latin typeface="Calibri"/>
                <a:cs typeface="Calibri"/>
              </a:rPr>
              <a:t>Tensión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573064" y="729838"/>
            <a:ext cx="7032625" cy="551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¿POR</a:t>
            </a:r>
            <a:r>
              <a:rPr dirty="0" sz="1800" spc="-4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QUÉ</a:t>
            </a:r>
            <a:r>
              <a:rPr dirty="0" sz="18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PONER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EL</a:t>
            </a:r>
            <a:r>
              <a:rPr dirty="0" sz="1800" spc="-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NEUTRO</a:t>
            </a:r>
            <a:r>
              <a:rPr dirty="0" sz="1800" spc="-8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1800" spc="-9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TIERRA?</a:t>
            </a:r>
            <a:endParaRPr sz="1800">
              <a:latin typeface="Arial"/>
              <a:cs typeface="Arial"/>
            </a:endParaRPr>
          </a:p>
          <a:p>
            <a:pPr marL="12700" marR="794385">
              <a:lnSpc>
                <a:spcPts val="2160"/>
              </a:lnSpc>
              <a:spcBef>
                <a:spcPts val="65"/>
              </a:spcBef>
            </a:pPr>
            <a:r>
              <a:rPr dirty="0" sz="1800">
                <a:latin typeface="Times New Roman"/>
                <a:cs typeface="Times New Roman"/>
              </a:rPr>
              <a:t>Existen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varias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razones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realizar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una </a:t>
            </a:r>
            <a:r>
              <a:rPr dirty="0" sz="1800" spc="-10">
                <a:latin typeface="Times New Roman"/>
                <a:cs typeface="Times New Roman"/>
              </a:rPr>
              <a:t>instalación: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193675" marR="71120" indent="-188595">
              <a:lnSpc>
                <a:spcPct val="100000"/>
              </a:lnSpc>
              <a:buFont typeface="Times New Roman"/>
              <a:buChar char="◻"/>
              <a:tabLst>
                <a:tab pos="193675" algn="l"/>
                <a:tab pos="246379" algn="l"/>
              </a:tabLst>
            </a:pPr>
            <a:r>
              <a:rPr dirty="0" sz="1800" b="1">
                <a:latin typeface="Times New Roman"/>
                <a:cs typeface="Times New Roman"/>
              </a:rPr>
              <a:t>	</a:t>
            </a:r>
            <a:r>
              <a:rPr dirty="0" sz="1800" b="1">
                <a:latin typeface="Times New Roman"/>
                <a:cs typeface="Times New Roman"/>
              </a:rPr>
              <a:t>Seleccionar</a:t>
            </a:r>
            <a:r>
              <a:rPr dirty="0" sz="1800" spc="-8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selectividad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y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sensibilidad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relés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protección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spc="-25" b="1">
                <a:latin typeface="Times New Roman"/>
                <a:cs typeface="Times New Roman"/>
              </a:rPr>
              <a:t>de </a:t>
            </a:r>
            <a:r>
              <a:rPr dirty="0" sz="1800" b="1">
                <a:latin typeface="Times New Roman"/>
                <a:cs typeface="Times New Roman"/>
              </a:rPr>
              <a:t>circuitos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12700" marR="204470" indent="-6985">
              <a:lnSpc>
                <a:spcPct val="100000"/>
              </a:lnSpc>
              <a:buFont typeface="Times New Roman"/>
              <a:buChar char="◻"/>
              <a:tabLst>
                <a:tab pos="247015" algn="l"/>
              </a:tabLst>
            </a:pPr>
            <a:r>
              <a:rPr dirty="0" sz="1800" b="1">
                <a:latin typeface="Times New Roman"/>
                <a:cs typeface="Times New Roman"/>
              </a:rPr>
              <a:t>	</a:t>
            </a:r>
            <a:r>
              <a:rPr dirty="0" sz="1800" b="1">
                <a:latin typeface="Times New Roman"/>
                <a:cs typeface="Times New Roman"/>
              </a:rPr>
              <a:t>Evitar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ferrosonancia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transformadores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tensión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con </a:t>
            </a:r>
            <a:r>
              <a:rPr dirty="0" sz="1800">
                <a:latin typeface="Times New Roman"/>
                <a:cs typeface="Times New Roman"/>
              </a:rPr>
              <a:t>neutro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aislado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bajo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determinadas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circunstancias,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sujetos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a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elevadas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debido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fenómeno,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oscilación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su </a:t>
            </a:r>
            <a:r>
              <a:rPr dirty="0" sz="1800">
                <a:latin typeface="Times New Roman"/>
                <a:cs typeface="Times New Roman"/>
              </a:rPr>
              <a:t>reactancia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(no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lineal)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capacidad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parásita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red.</a:t>
            </a:r>
            <a:endParaRPr sz="1800">
              <a:latin typeface="Times New Roman"/>
              <a:cs typeface="Times New Roman"/>
            </a:endParaRPr>
          </a:p>
          <a:p>
            <a:pPr marL="194310" marR="5080" indent="-188595">
              <a:lnSpc>
                <a:spcPct val="100000"/>
              </a:lnSpc>
              <a:buFont typeface="Times New Roman"/>
              <a:buChar char="◻"/>
              <a:tabLst>
                <a:tab pos="194310" algn="l"/>
                <a:tab pos="247015" algn="l"/>
              </a:tabLst>
            </a:pPr>
            <a:r>
              <a:rPr dirty="0" sz="1800" b="1">
                <a:latin typeface="Times New Roman"/>
                <a:cs typeface="Times New Roman"/>
              </a:rPr>
              <a:t>	</a:t>
            </a:r>
            <a:r>
              <a:rPr dirty="0" sz="1800" b="1">
                <a:latin typeface="Times New Roman"/>
                <a:cs typeface="Times New Roman"/>
              </a:rPr>
              <a:t>Reducir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corrientes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transitorias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falta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siempre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sea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rígida,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una </a:t>
            </a:r>
            <a:r>
              <a:rPr dirty="0" sz="1800">
                <a:latin typeface="Times New Roman"/>
                <a:cs typeface="Times New Roman"/>
              </a:rPr>
              <a:t>impedancia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permite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controlar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limitar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cortocircuito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en </a:t>
            </a:r>
            <a:r>
              <a:rPr dirty="0" sz="1800">
                <a:latin typeface="Times New Roman"/>
                <a:cs typeface="Times New Roman"/>
              </a:rPr>
              <a:t>caso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faltas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194310" marR="52705" indent="-188595">
              <a:lnSpc>
                <a:spcPct val="100000"/>
              </a:lnSpc>
              <a:buFont typeface="Times New Roman"/>
              <a:buChar char="◻"/>
              <a:tabLst>
                <a:tab pos="194310" algn="l"/>
                <a:tab pos="247015" algn="l"/>
              </a:tabLst>
            </a:pPr>
            <a:r>
              <a:rPr dirty="0" sz="1800" b="1">
                <a:latin typeface="Times New Roman"/>
                <a:cs typeface="Times New Roman"/>
              </a:rPr>
              <a:t>	</a:t>
            </a:r>
            <a:r>
              <a:rPr dirty="0" sz="1800" b="1">
                <a:latin typeface="Times New Roman"/>
                <a:cs typeface="Times New Roman"/>
              </a:rPr>
              <a:t>Reducir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sobretensiones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permite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controlar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reducir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sobretensiones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red.</a:t>
            </a:r>
            <a:endParaRPr sz="1800">
              <a:latin typeface="Times New Roman"/>
              <a:cs typeface="Times New Roman"/>
            </a:endParaRPr>
          </a:p>
          <a:p>
            <a:pPr marL="247015" indent="-241300">
              <a:lnSpc>
                <a:spcPct val="100000"/>
              </a:lnSpc>
              <a:buFont typeface="Times New Roman"/>
              <a:buChar char="◻"/>
              <a:tabLst>
                <a:tab pos="247015" algn="l"/>
              </a:tabLst>
            </a:pPr>
            <a:r>
              <a:rPr dirty="0" sz="1800" b="1">
                <a:latin typeface="Times New Roman"/>
                <a:cs typeface="Times New Roman"/>
              </a:rPr>
              <a:t>Seguridad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las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personas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ante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contactos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directos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indirectos</a:t>
            </a:r>
            <a:r>
              <a:rPr dirty="0" sz="1800" spc="-1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3335" marR="365760">
              <a:lnSpc>
                <a:spcPct val="100000"/>
              </a:lnSpc>
              <a:spcBef>
                <a:spcPts val="5"/>
              </a:spcBef>
            </a:pPr>
            <a:r>
              <a:rPr dirty="0" sz="1800" spc="-20">
                <a:latin typeface="Times New Roman"/>
                <a:cs typeface="Times New Roman"/>
              </a:rPr>
              <a:t>Todas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consideraciones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tienen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repercusión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su </a:t>
            </a:r>
            <a:r>
              <a:rPr dirty="0" sz="1800">
                <a:latin typeface="Times New Roman"/>
                <a:cs typeface="Times New Roman"/>
              </a:rPr>
              <a:t>coste,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diseño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disposición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física,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continuidad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servicio.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147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5017363" y="6613627"/>
            <a:ext cx="490474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u="sng" sz="9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  <a:hlinkClick r:id="rId5"/>
              </a:rPr>
              <a:t>https://biblus.us.es/bibing/proyectos/abreproy/5336/fichero/estudio+sobretensiones+cortocircuito+MT.pdf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824" y="901782"/>
            <a:ext cx="11003280" cy="4932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8.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4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2000" spc="-25" b="1">
                <a:latin typeface="Calibri"/>
                <a:cs typeface="Calibri"/>
              </a:rPr>
              <a:t>PUESTA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TIERRA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EN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LOS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SISTEMAS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ELECTRICOS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POTENCIA</a:t>
            </a:r>
            <a:endParaRPr sz="2000">
              <a:latin typeface="Calibri"/>
              <a:cs typeface="Calibri"/>
            </a:endParaRPr>
          </a:p>
          <a:p>
            <a:pPr marL="12700" marR="227965">
              <a:lnSpc>
                <a:spcPct val="100000"/>
              </a:lnSpc>
              <a:spcBef>
                <a:spcPts val="70"/>
              </a:spcBef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usado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iniciaron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eléctricos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embargo, </a:t>
            </a:r>
            <a:r>
              <a:rPr dirty="0" sz="1800">
                <a:latin typeface="Times New Roman"/>
                <a:cs typeface="Times New Roman"/>
              </a:rPr>
              <a:t>muchas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plantas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industriales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usado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métodos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manera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diferente.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artículo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proporciona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información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definiciones,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características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razones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tener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12700" marR="26606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definición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utilizada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tanto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los </a:t>
            </a:r>
            <a:r>
              <a:rPr dirty="0" sz="1800">
                <a:latin typeface="Times New Roman"/>
                <a:cs typeface="Times New Roman"/>
              </a:rPr>
              <a:t>equipos.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Código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Eléctrico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Nacional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(NEC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Ingles)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define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cableado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equipo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conectado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sistema.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definiciones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esquemas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tomaremos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IEEE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Std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142-2007.</a:t>
            </a:r>
            <a:endParaRPr sz="1800">
              <a:latin typeface="Times New Roman"/>
              <a:cs typeface="Times New Roman"/>
            </a:endParaRPr>
          </a:p>
          <a:p>
            <a:pPr marL="12700" marR="1002665">
              <a:lnSpc>
                <a:spcPct val="100000"/>
              </a:lnSpc>
              <a:spcBef>
                <a:spcPts val="1620"/>
              </a:spcBef>
            </a:pPr>
            <a:r>
              <a:rPr dirty="0" sz="1800" b="1">
                <a:latin typeface="Times New Roman"/>
                <a:cs typeface="Times New Roman"/>
              </a:rPr>
              <a:t>Conexión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neutral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del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sistema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neutros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circuito, </a:t>
            </a:r>
            <a:r>
              <a:rPr dirty="0" sz="1800">
                <a:latin typeface="Times New Roman"/>
                <a:cs typeface="Times New Roman"/>
              </a:rPr>
              <a:t>transformador,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motor,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generador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sistema.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Sistema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conectado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menos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punto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está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intencionalmente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12700" marR="224154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Sistema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sin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conexión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intensional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sólidamente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tierra: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impedancia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intencional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tierra. </a:t>
            </a:r>
            <a:r>
              <a:rPr dirty="0" sz="1800" b="1">
                <a:latin typeface="Times New Roman"/>
                <a:cs typeface="Times New Roman"/>
              </a:rPr>
              <a:t>Sistema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puesta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por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resistencia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conectado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resistencia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que </a:t>
            </a:r>
            <a:r>
              <a:rPr dirty="0" sz="1800">
                <a:latin typeface="Times New Roman"/>
                <a:cs typeface="Times New Roman"/>
              </a:rPr>
              <a:t>puede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proporcione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baja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resistencia.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456" rIns="0" bIns="0" rtlCol="0" vert="horz">
            <a:spAutoFit/>
          </a:bodyPr>
          <a:lstStyle/>
          <a:p>
            <a:pPr marL="26860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0273" y="700139"/>
            <a:ext cx="11219180" cy="565213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290"/>
              </a:spcBef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8.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4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  <a:spcBef>
                <a:spcPts val="145"/>
              </a:spcBef>
            </a:pPr>
            <a:r>
              <a:rPr dirty="0" sz="1800" b="1">
                <a:latin typeface="Times New Roman"/>
                <a:cs typeface="Times New Roman"/>
              </a:rPr>
              <a:t>Sistema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puesta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por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reactancia: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reactancia.</a:t>
            </a:r>
            <a:endParaRPr sz="1800">
              <a:latin typeface="Times New Roman"/>
              <a:cs typeface="Times New Roman"/>
            </a:endParaRPr>
          </a:p>
          <a:p>
            <a:pPr marL="74930" marR="36195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Sistema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puesta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resonante: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valor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reactancia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falla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frecuencia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nominal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fluye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través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sustancialmente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igual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fluye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entre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conductores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la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(corriente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carga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del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sistema).</a:t>
            </a:r>
            <a:endParaRPr sz="1800">
              <a:latin typeface="Times New Roman"/>
              <a:cs typeface="Times New Roman"/>
            </a:endParaRPr>
          </a:p>
          <a:p>
            <a:pPr marL="74930" marR="508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Neutralizador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falla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tierra: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dispositivo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proporciona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componente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inductiva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sustancialmente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igual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tanto,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neutraliza,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componente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capacitivo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frecuencia </a:t>
            </a:r>
            <a:r>
              <a:rPr dirty="0" sz="1800">
                <a:latin typeface="Times New Roman"/>
                <a:cs typeface="Times New Roman"/>
              </a:rPr>
              <a:t>nominal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corriente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tierra.</a:t>
            </a:r>
            <a:endParaRPr sz="1800">
              <a:latin typeface="Times New Roman"/>
              <a:cs typeface="Times New Roman"/>
            </a:endParaRPr>
          </a:p>
          <a:p>
            <a:pPr marL="84455" marR="4069715">
              <a:lnSpc>
                <a:spcPct val="100000"/>
              </a:lnSpc>
              <a:spcBef>
                <a:spcPts val="1075"/>
              </a:spcBef>
            </a:pPr>
            <a:r>
              <a:rPr dirty="0" sz="1800">
                <a:latin typeface="Times New Roman"/>
                <a:cs typeface="Times New Roman"/>
              </a:rPr>
              <a:t>Seleccionar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método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potencia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es </a:t>
            </a:r>
            <a:r>
              <a:rPr dirty="0" sz="1800">
                <a:latin typeface="Times New Roman"/>
                <a:cs typeface="Times New Roman"/>
              </a:rPr>
              <a:t>muy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difícil.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Porque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debe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considerar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gran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cantidad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factores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antes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de </a:t>
            </a:r>
            <a:r>
              <a:rPr dirty="0" sz="1800">
                <a:latin typeface="Times New Roman"/>
                <a:cs typeface="Times New Roman"/>
              </a:rPr>
              <a:t>elegir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método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puesta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adecuado.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113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conexión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intencional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tierra.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latin typeface="Times New Roman"/>
                <a:cs typeface="Times New Roman"/>
              </a:rPr>
              <a:t>Utilizado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sistemas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industriales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–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disponibilidad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industria.</a:t>
            </a:r>
            <a:endParaRPr sz="1800">
              <a:latin typeface="Times New Roman"/>
              <a:cs typeface="Times New Roman"/>
            </a:endParaRPr>
          </a:p>
          <a:p>
            <a:pPr marL="299085" marR="403225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aparece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primera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necesario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desconectar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sistema.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probablemente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podría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encontrada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reparada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tiempo </a:t>
            </a:r>
            <a:r>
              <a:rPr dirty="0" sz="1800">
                <a:latin typeface="Times New Roman"/>
                <a:cs typeface="Times New Roman"/>
              </a:rPr>
              <a:t>conveniente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interrupción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forzada.</a:t>
            </a:r>
            <a:endParaRPr sz="1800">
              <a:latin typeface="Times New Roman"/>
              <a:cs typeface="Times New Roman"/>
            </a:endParaRPr>
          </a:p>
          <a:p>
            <a:pPr marL="299085" marR="416941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capacitancia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línea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resistencia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limita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corriente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 tierra.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fallas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tierra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pueden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causar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transitorios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sobrevoltajes.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4861" y="3096952"/>
            <a:ext cx="4333913" cy="32316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549" rIns="0" bIns="0" rtlCol="0" vert="horz">
            <a:spAutoFit/>
          </a:bodyPr>
          <a:lstStyle/>
          <a:p>
            <a:pPr marL="3683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20053" y="901782"/>
            <a:ext cx="26352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8.</a:t>
            </a:r>
            <a:r>
              <a:rPr dirty="0" sz="2400" spc="-50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4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400" spc="-5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19534" y="1630911"/>
            <a:ext cx="5516245" cy="2908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Lucida Sans Unicode"/>
                <a:cs typeface="Lucida Sans Unicode"/>
              </a:rPr>
              <a:t>SISTEMA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SOLIDAMENTE</a:t>
            </a:r>
            <a:r>
              <a:rPr dirty="0" sz="1400" spc="-5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PUESTA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A</a:t>
            </a:r>
            <a:r>
              <a:rPr dirty="0" sz="1400" spc="-3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TIERRA:</a:t>
            </a:r>
            <a:endParaRPr sz="1400">
              <a:latin typeface="Lucida Sans Unicode"/>
              <a:cs typeface="Lucida Sans Unicode"/>
            </a:endParaRPr>
          </a:p>
          <a:p>
            <a:pPr marL="299085" marR="233045" indent="-287020">
              <a:lnSpc>
                <a:spcPct val="100000"/>
              </a:lnSpc>
              <a:spcBef>
                <a:spcPts val="181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más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comunes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industrias,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distribución, </a:t>
            </a:r>
            <a:r>
              <a:rPr dirty="0" sz="2000">
                <a:latin typeface="Times New Roman"/>
                <a:cs typeface="Times New Roman"/>
              </a:rPr>
              <a:t>edificios,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viviendas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–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protección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personas.</a:t>
            </a:r>
            <a:endParaRPr sz="2000">
              <a:latin typeface="Times New Roman"/>
              <a:cs typeface="Times New Roman"/>
            </a:endParaRPr>
          </a:p>
          <a:p>
            <a:pPr marL="299085" marR="825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 spc="-10">
                <a:latin typeface="Times New Roman"/>
                <a:cs typeface="Times New Roman"/>
              </a:rPr>
              <a:t>Todos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mayoría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neutros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están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conectados </a:t>
            </a:r>
            <a:r>
              <a:rPr dirty="0" sz="2000">
                <a:latin typeface="Times New Roman"/>
                <a:cs typeface="Times New Roman"/>
              </a:rPr>
              <a:t>directamente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tierra.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producen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magnitudes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0">
                <a:latin typeface="Times New Roman"/>
                <a:cs typeface="Times New Roman"/>
              </a:rPr>
              <a:t> falla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requiere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que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interruptores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disparen.</a:t>
            </a:r>
            <a:endParaRPr sz="2000">
              <a:latin typeface="Times New Roman"/>
              <a:cs typeface="Times New Roman"/>
            </a:endParaRPr>
          </a:p>
          <a:p>
            <a:pPr marL="299085" marR="9779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Bajo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fases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falla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tierra.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4499" y="1662874"/>
            <a:ext cx="4877473" cy="40582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431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20053" y="901782"/>
            <a:ext cx="5829935" cy="32302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 indent="-278765">
              <a:lnSpc>
                <a:spcPct val="100000"/>
              </a:lnSpc>
              <a:spcBef>
                <a:spcPts val="105"/>
              </a:spcBef>
              <a:buClr>
                <a:srgbClr val="00AFEF"/>
              </a:buClr>
              <a:buFont typeface="Arial"/>
              <a:buAutoNum type="arabicPeriod" startAt="8"/>
              <a:tabLst>
                <a:tab pos="291465" algn="l"/>
              </a:tabLst>
            </a:pPr>
            <a:r>
              <a:rPr dirty="0" sz="20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0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0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000">
              <a:latin typeface="Arial"/>
              <a:cs typeface="Arial"/>
            </a:endParaRPr>
          </a:p>
          <a:p>
            <a:pPr marL="46355">
              <a:lnSpc>
                <a:spcPct val="100000"/>
              </a:lnSpc>
              <a:spcBef>
                <a:spcPts val="1655"/>
              </a:spcBef>
            </a:pPr>
            <a:r>
              <a:rPr dirty="0" sz="1800" b="1">
                <a:latin typeface="Calibri"/>
                <a:cs typeface="Calibri"/>
              </a:rPr>
              <a:t>SISTEMA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25" b="1">
                <a:latin typeface="Calibri"/>
                <a:cs typeface="Calibri"/>
              </a:rPr>
              <a:t>PUESTA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TIERRA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BAJA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IMPEDANCIA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lvl="1" marL="332740" marR="4914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32740" algn="l"/>
              </a:tabLst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resistor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reactor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baja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impedancia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reduce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el </a:t>
            </a:r>
            <a:r>
              <a:rPr dirty="0" sz="2000">
                <a:latin typeface="Times New Roman"/>
                <a:cs typeface="Times New Roman"/>
              </a:rPr>
              <a:t>estrés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térmico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equipo.</a:t>
            </a:r>
            <a:endParaRPr sz="2000">
              <a:latin typeface="Times New Roman"/>
              <a:cs typeface="Times New Roman"/>
            </a:endParaRPr>
          </a:p>
          <a:p>
            <a:pPr lvl="1" marL="332740" marR="125730" indent="-287020">
              <a:lnSpc>
                <a:spcPct val="100000"/>
              </a:lnSpc>
              <a:buFont typeface="Arial MT"/>
              <a:buChar char="•"/>
              <a:tabLst>
                <a:tab pos="332740" algn="l"/>
              </a:tabLst>
            </a:pPr>
            <a:r>
              <a:rPr dirty="0" sz="2000">
                <a:latin typeface="Times New Roman"/>
                <a:cs typeface="Times New Roman"/>
              </a:rPr>
              <a:t>Corrientes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cientos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amperios,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 </a:t>
            </a:r>
            <a:r>
              <a:rPr dirty="0" sz="2000">
                <a:latin typeface="Times New Roman"/>
                <a:cs typeface="Times New Roman"/>
              </a:rPr>
              <a:t>requiere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disparo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interruptor.</a:t>
            </a:r>
            <a:endParaRPr sz="2000">
              <a:latin typeface="Times New Roman"/>
              <a:cs typeface="Times New Roman"/>
            </a:endParaRPr>
          </a:p>
          <a:p>
            <a:pPr lvl="1" marL="332740" indent="-286385">
              <a:lnSpc>
                <a:spcPct val="100000"/>
              </a:lnSpc>
              <a:buFont typeface="Arial MT"/>
              <a:buChar char="•"/>
              <a:tabLst>
                <a:tab pos="332740" algn="l"/>
              </a:tabLst>
            </a:pPr>
            <a:r>
              <a:rPr dirty="0" sz="2000">
                <a:latin typeface="Times New Roman"/>
                <a:cs typeface="Times New Roman"/>
              </a:rPr>
              <a:t>Bajo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sobrevoltajes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tierra.</a:t>
            </a:r>
            <a:endParaRPr sz="2000">
              <a:latin typeface="Times New Roman"/>
              <a:cs typeface="Times New Roman"/>
            </a:endParaRPr>
          </a:p>
          <a:p>
            <a:pPr lvl="1" marL="332740" marR="706755" indent="-287020">
              <a:lnSpc>
                <a:spcPct val="100000"/>
              </a:lnSpc>
              <a:buFont typeface="Arial MT"/>
              <a:buChar char="•"/>
              <a:tabLst>
                <a:tab pos="332740" algn="l"/>
              </a:tabLst>
            </a:pPr>
            <a:r>
              <a:rPr dirty="0" sz="2000">
                <a:latin typeface="Times New Roman"/>
                <a:cs typeface="Times New Roman"/>
              </a:rPr>
              <a:t>Ampliamente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utilizado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potencia industriales.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8659" y="1337970"/>
            <a:ext cx="4658366" cy="418205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08279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3871" y="715805"/>
            <a:ext cx="5997575" cy="266827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349250" indent="-336550">
              <a:lnSpc>
                <a:spcPct val="100000"/>
              </a:lnSpc>
              <a:spcBef>
                <a:spcPts val="990"/>
              </a:spcBef>
              <a:buClr>
                <a:srgbClr val="00AFEF"/>
              </a:buClr>
              <a:buFont typeface="Arial"/>
              <a:buAutoNum type="arabicPeriod" startAt="8"/>
              <a:tabLst>
                <a:tab pos="349250" algn="l"/>
              </a:tabLst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400" spc="-50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400" spc="-6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800" b="1">
                <a:latin typeface="Calibri"/>
                <a:cs typeface="Calibri"/>
              </a:rPr>
              <a:t>SISTEMA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25" b="1">
                <a:latin typeface="Calibri"/>
                <a:cs typeface="Calibri"/>
              </a:rPr>
              <a:t> PUESTAS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TIERRA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65" b="1">
                <a:latin typeface="Calibri"/>
                <a:cs typeface="Calibri"/>
              </a:rPr>
              <a:t>ALTA</a:t>
            </a:r>
            <a:r>
              <a:rPr dirty="0" sz="1800" spc="-10" b="1">
                <a:latin typeface="Calibri"/>
                <a:cs typeface="Calibri"/>
              </a:rPr>
              <a:t> RESISTENCIA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lvl="1" marL="299085" marR="16002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resistencia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impedancia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limita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de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tierra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15</a:t>
            </a:r>
            <a:r>
              <a:rPr dirty="0" sz="2000" spc="-11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A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menos.</a:t>
            </a:r>
            <a:endParaRPr sz="2000">
              <a:latin typeface="Times New Roman"/>
              <a:cs typeface="Times New Roman"/>
            </a:endParaRPr>
          </a:p>
          <a:p>
            <a:pPr lvl="1"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permanece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operativo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tierra.</a:t>
            </a:r>
            <a:endParaRPr sz="2000">
              <a:latin typeface="Times New Roman"/>
              <a:cs typeface="Times New Roman"/>
            </a:endParaRPr>
          </a:p>
          <a:p>
            <a:pPr lvl="1"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Bajo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transitorias.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Requiere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una </a:t>
            </a:r>
            <a:r>
              <a:rPr dirty="0" sz="2000">
                <a:latin typeface="Times New Roman"/>
                <a:cs typeface="Times New Roman"/>
              </a:rPr>
              <a:t>detección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sensible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tierra.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0797" y="1277496"/>
            <a:ext cx="4953690" cy="290552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1360" y="3596733"/>
            <a:ext cx="4021250" cy="29055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135" rIns="0" bIns="0" rtlCol="0" vert="horz">
            <a:spAutoFit/>
          </a:bodyPr>
          <a:lstStyle/>
          <a:p>
            <a:pPr marL="9588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0232" y="901782"/>
            <a:ext cx="6040755" cy="37992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8.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Puestas</a:t>
            </a:r>
            <a:r>
              <a:rPr dirty="0" sz="2400" spc="-3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z="2400" spc="-45" b="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AFEF"/>
                </a:solidFill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24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latin typeface="Calibri"/>
                <a:cs typeface="Calibri"/>
              </a:rPr>
              <a:t>SISTEMAS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CON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25" b="1">
                <a:latin typeface="Calibri"/>
                <a:cs typeface="Calibri"/>
              </a:rPr>
              <a:t>PUESTA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TIERRA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RESONANTE</a:t>
            </a:r>
            <a:endParaRPr sz="1800">
              <a:latin typeface="Calibri"/>
              <a:cs typeface="Calibri"/>
            </a:endParaRPr>
          </a:p>
          <a:p>
            <a:pPr marL="299085" marR="253365" indent="-287020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reactor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sintonizado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resonar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 </a:t>
            </a:r>
            <a:r>
              <a:rPr dirty="0" sz="2000" spc="-10">
                <a:latin typeface="Times New Roman"/>
                <a:cs typeface="Times New Roman"/>
              </a:rPr>
              <a:t>capacitancia </a:t>
            </a:r>
            <a:r>
              <a:rPr dirty="0" sz="2000">
                <a:latin typeface="Times New Roman"/>
                <a:cs typeface="Times New Roman"/>
              </a:rPr>
              <a:t>del</a:t>
            </a:r>
            <a:r>
              <a:rPr dirty="0" sz="2000" spc="-10">
                <a:latin typeface="Times New Roman"/>
                <a:cs typeface="Times New Roman"/>
              </a:rPr>
              <a:t> sistema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corriente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resultante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resistiva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baja </a:t>
            </a:r>
            <a:r>
              <a:rPr dirty="0" sz="2000">
                <a:latin typeface="Times New Roman"/>
                <a:cs typeface="Times New Roman"/>
              </a:rPr>
              <a:t>en</a:t>
            </a:r>
            <a:r>
              <a:rPr dirty="0" sz="2000" spc="-10">
                <a:latin typeface="Times New Roman"/>
                <a:cs typeface="Times New Roman"/>
              </a:rPr>
              <a:t> magnitud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El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sistema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permanece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operativo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durante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tierra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Bajo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riesgo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sobretensiones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transitorias</a:t>
            </a:r>
            <a:endParaRPr sz="2000">
              <a:latin typeface="Times New Roman"/>
              <a:cs typeface="Times New Roman"/>
            </a:endParaRPr>
          </a:p>
          <a:p>
            <a:pPr marL="299085" marR="108966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La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mayoría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fallas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tierra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temporales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se </a:t>
            </a:r>
            <a:r>
              <a:rPr dirty="0" sz="2000" spc="-10">
                <a:latin typeface="Times New Roman"/>
                <a:cs typeface="Times New Roman"/>
              </a:rPr>
              <a:t>autoextinguen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000">
                <a:latin typeface="Times New Roman"/>
                <a:cs typeface="Times New Roman"/>
              </a:rPr>
              <a:t>Requiere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una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detección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sensible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falla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tierra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6317" y="1555786"/>
            <a:ext cx="5029901" cy="312463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097" rIns="0" bIns="0" rtlCol="0" vert="horz">
            <a:spAutoFit/>
          </a:bodyPr>
          <a:lstStyle/>
          <a:p>
            <a:pPr marL="1822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Unidad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2: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Efectos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alta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tensión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89" y="91633"/>
            <a:ext cx="1801545" cy="49614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347940" y="1612314"/>
            <a:ext cx="35540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Arial MT"/>
                <a:cs typeface="Arial MT"/>
                <a:hlinkClick r:id="rId3"/>
              </a:rPr>
              <a:t>https://www.youtube.com/watch?v=1g2inlI11is&amp;ab_c</a:t>
            </a:r>
            <a:r>
              <a:rPr dirty="0" sz="1200" spc="-10">
                <a:solidFill>
                  <a:srgbClr val="FF8118"/>
                </a:solidFill>
                <a:latin typeface="Arial MT"/>
                <a:cs typeface="Arial MT"/>
              </a:rPr>
              <a:t> </a:t>
            </a:r>
            <a:r>
              <a:rPr dirty="0" u="sng" sz="12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Arial MT"/>
                <a:cs typeface="Arial MT"/>
                <a:hlinkClick r:id="rId3"/>
              </a:rPr>
              <a:t>hannel=Ingenier%C3%ADaTV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8967" y="2082850"/>
            <a:ext cx="3231931" cy="182603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386085" y="3970087"/>
            <a:ext cx="29419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Reunión</a:t>
            </a:r>
            <a:r>
              <a:rPr dirty="0" sz="12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técnica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especializada: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Puesta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a</a:t>
            </a:r>
            <a:r>
              <a:rPr dirty="0" sz="12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tierra,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principios,</a:t>
            </a:r>
            <a:r>
              <a:rPr dirty="0" sz="12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diseños</a:t>
            </a:r>
            <a:r>
              <a:rPr dirty="0" sz="12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y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medidas.</a:t>
            </a:r>
            <a:r>
              <a:rPr dirty="0" sz="1200" spc="-25" b="1">
                <a:solidFill>
                  <a:srgbClr val="0F0F0F"/>
                </a:solidFill>
                <a:latin typeface="Calibri"/>
                <a:cs typeface="Calibri"/>
              </a:rPr>
              <a:t> 3/3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11466" y="1627160"/>
            <a:ext cx="2941955" cy="361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https://www.youtube.com/watch?v=xvggS</a:t>
            </a:r>
            <a:r>
              <a:rPr dirty="0" sz="11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5"/>
              </a:rPr>
              <a:t>RNMssk&amp;ab_channel=Ingenier%C3%ADaTV</a:t>
            </a:r>
            <a:endParaRPr sz="11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61852" y="2150262"/>
            <a:ext cx="3153793" cy="1781886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489673" y="4037779"/>
            <a:ext cx="2707640" cy="361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Reunión</a:t>
            </a:r>
            <a:r>
              <a:rPr dirty="0" sz="11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técnica</a:t>
            </a:r>
            <a:r>
              <a:rPr dirty="0" sz="11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especializada:</a:t>
            </a:r>
            <a:r>
              <a:rPr dirty="0" sz="1100" spc="-5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Puesta</a:t>
            </a:r>
            <a:r>
              <a:rPr dirty="0" sz="11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a</a:t>
            </a:r>
            <a:r>
              <a:rPr dirty="0" sz="11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F0F0F"/>
                </a:solidFill>
                <a:latin typeface="Calibri"/>
                <a:cs typeface="Calibri"/>
              </a:rPr>
              <a:t>tierra,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principios,</a:t>
            </a:r>
            <a:r>
              <a:rPr dirty="0" sz="11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diseños</a:t>
            </a:r>
            <a:r>
              <a:rPr dirty="0" sz="11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y</a:t>
            </a:r>
            <a:r>
              <a:rPr dirty="0" sz="11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F0F0F"/>
                </a:solidFill>
                <a:latin typeface="Calibri"/>
                <a:cs typeface="Calibri"/>
              </a:rPr>
              <a:t>medidas.</a:t>
            </a:r>
            <a:r>
              <a:rPr dirty="0" sz="11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100" spc="-25" b="1">
                <a:solidFill>
                  <a:srgbClr val="0F0F0F"/>
                </a:solidFill>
                <a:latin typeface="Calibri"/>
                <a:cs typeface="Calibri"/>
              </a:rPr>
              <a:t>2/3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62499" y="920106"/>
            <a:ext cx="3069590" cy="11068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Verdana"/>
                <a:cs typeface="Verdana"/>
              </a:rPr>
              <a:t>Puestas</a:t>
            </a:r>
            <a:r>
              <a:rPr dirty="0" sz="2800" spc="-100" b="1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Verdana"/>
                <a:cs typeface="Verdana"/>
              </a:rPr>
              <a:t>atierra</a:t>
            </a:r>
            <a:endParaRPr sz="2800">
              <a:latin typeface="Verdana"/>
              <a:cs typeface="Verdana"/>
            </a:endParaRPr>
          </a:p>
          <a:p>
            <a:pPr marL="12700" marR="107314">
              <a:lnSpc>
                <a:spcPct val="100000"/>
              </a:lnSpc>
              <a:spcBef>
                <a:spcPts val="2515"/>
              </a:spcBef>
            </a:pP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7"/>
              </a:rPr>
              <a:t>https://www.youtube.com/watch?v=tZqNg</a:t>
            </a:r>
            <a:r>
              <a:rPr dirty="0" sz="1100" spc="-10">
                <a:solidFill>
                  <a:srgbClr val="FF8118"/>
                </a:solidFill>
                <a:latin typeface="Lucida Sans Unicode"/>
                <a:cs typeface="Lucida Sans Unicode"/>
              </a:rPr>
              <a:t> </a:t>
            </a:r>
            <a:r>
              <a:rPr dirty="0" u="sng" sz="1100" spc="-1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7"/>
              </a:rPr>
              <a:t>eQgU9M&amp;ab_channel=Ingenier%C3%ADaTV</a:t>
            </a:r>
            <a:endParaRPr sz="1100">
              <a:latin typeface="Lucida Sans Unicode"/>
              <a:cs typeface="Lucida Sans Unicod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6070" y="2090079"/>
            <a:ext cx="3260309" cy="184207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44810" y="3970087"/>
            <a:ext cx="29419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Reunión</a:t>
            </a:r>
            <a:r>
              <a:rPr dirty="0" sz="12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técnica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especializada: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Puesta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a</a:t>
            </a:r>
            <a:r>
              <a:rPr dirty="0" sz="1200" spc="-1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F0F0F"/>
                </a:solidFill>
                <a:latin typeface="Calibri"/>
                <a:cs typeface="Calibri"/>
              </a:rPr>
              <a:t>tierra,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principios,</a:t>
            </a:r>
            <a:r>
              <a:rPr dirty="0" sz="1200" spc="-3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diseños</a:t>
            </a:r>
            <a:r>
              <a:rPr dirty="0" sz="1200" spc="-25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y</a:t>
            </a:r>
            <a:r>
              <a:rPr dirty="0" sz="1200" spc="-30" b="1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F0F0F"/>
                </a:solidFill>
                <a:latin typeface="Calibri"/>
                <a:cs typeface="Calibri"/>
              </a:rPr>
              <a:t>medidas.</a:t>
            </a:r>
            <a:r>
              <a:rPr dirty="0" sz="1200" spc="-25" b="1">
                <a:solidFill>
                  <a:srgbClr val="0F0F0F"/>
                </a:solidFill>
                <a:latin typeface="Calibri"/>
                <a:cs typeface="Calibri"/>
              </a:rPr>
              <a:t> 1/3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220606" y="91125"/>
            <a:ext cx="89376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Unidad</a:t>
            </a:r>
            <a:r>
              <a:rPr dirty="0" spc="-55"/>
              <a:t> </a:t>
            </a:r>
            <a:r>
              <a:rPr dirty="0"/>
              <a:t>3:</a:t>
            </a:r>
            <a:r>
              <a:rPr dirty="0" spc="-55"/>
              <a:t> </a:t>
            </a:r>
            <a:r>
              <a:rPr dirty="0"/>
              <a:t>Protección</a:t>
            </a:r>
            <a:r>
              <a:rPr dirty="0" spc="-55"/>
              <a:t> </a:t>
            </a:r>
            <a:r>
              <a:rPr dirty="0"/>
              <a:t>contra</a:t>
            </a:r>
            <a:r>
              <a:rPr dirty="0" spc="-55"/>
              <a:t> </a:t>
            </a:r>
            <a:r>
              <a:rPr dirty="0"/>
              <a:t>descargas</a:t>
            </a:r>
            <a:r>
              <a:rPr dirty="0" spc="-90"/>
              <a:t> </a:t>
            </a:r>
            <a:r>
              <a:rPr dirty="0" spc="-10"/>
              <a:t>atmosféricas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87617" y="2284580"/>
            <a:ext cx="4981575" cy="2038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76070" marR="1571625" indent="-635">
              <a:lnSpc>
                <a:spcPct val="100000"/>
              </a:lnSpc>
              <a:spcBef>
                <a:spcPts val="105"/>
              </a:spcBef>
            </a:pPr>
            <a:r>
              <a:rPr dirty="0" sz="4400" spc="-25" b="1">
                <a:solidFill>
                  <a:srgbClr val="0000FF"/>
                </a:solidFill>
                <a:latin typeface="Verdana"/>
                <a:cs typeface="Verdana"/>
              </a:rPr>
              <a:t>FIN </a:t>
            </a:r>
            <a:r>
              <a:rPr dirty="0" sz="4400" b="1">
                <a:solidFill>
                  <a:srgbClr val="0000FF"/>
                </a:solidFill>
                <a:latin typeface="Verdana"/>
                <a:cs typeface="Verdana"/>
              </a:rPr>
              <a:t>DE</a:t>
            </a:r>
            <a:r>
              <a:rPr dirty="0" sz="4400" spc="-30" b="1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dirty="0" sz="4400" spc="-25" b="1">
                <a:solidFill>
                  <a:srgbClr val="0000FF"/>
                </a:solidFill>
                <a:latin typeface="Verdana"/>
                <a:cs typeface="Verdana"/>
              </a:rPr>
              <a:t>LA</a:t>
            </a:r>
            <a:endParaRPr sz="4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 sz="4400" spc="-10" b="1">
                <a:solidFill>
                  <a:srgbClr val="0000FF"/>
                </a:solidFill>
                <a:latin typeface="Verdana"/>
                <a:cs typeface="Verdana"/>
              </a:rPr>
              <a:t>PRESENTACION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100"/>
              </a:spcBef>
            </a:pPr>
            <a:r>
              <a:rPr dirty="0"/>
              <a:t>Unidad</a:t>
            </a:r>
            <a:r>
              <a:rPr dirty="0" spc="-50"/>
              <a:t> </a:t>
            </a:r>
            <a:r>
              <a:rPr dirty="0"/>
              <a:t>2:</a:t>
            </a:r>
            <a:r>
              <a:rPr dirty="0" spc="-35"/>
              <a:t> </a:t>
            </a:r>
            <a:r>
              <a:rPr dirty="0"/>
              <a:t>Efectos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/>
              <a:t>alta</a:t>
            </a:r>
            <a:r>
              <a:rPr dirty="0" spc="-40"/>
              <a:t> </a:t>
            </a:r>
            <a:r>
              <a:rPr dirty="0" spc="-10"/>
              <a:t>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6" y="128968"/>
            <a:ext cx="1311800" cy="46166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90"/>
              </a:lnSpc>
            </a:pPr>
            <a:fld id="{81D60167-4931-47E6-BA6A-407CBD079E47}" type="slidenum">
              <a:rPr dirty="0" spc="-25"/>
              <a:t>148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Felix Walther Escalante Paredes</dc:creator>
  <dc:title>Presentación de PowerPoint</dc:title>
  <dcterms:created xsi:type="dcterms:W3CDTF">2025-05-13T12:28:41Z</dcterms:created>
  <dcterms:modified xsi:type="dcterms:W3CDTF">2025-05-13T12:28:41Z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2025-04-12T00:00:00Z</vt:filetime>
  </property>
  <property fmtid="{D5CDD505-2E9C-101B-9397-08002B2CF9AE}" pid="3" name="Creator">
    <vt:lpwstr>Acrobat PDFMaker 20 para PowerPoint</vt:lpwstr>
  </property>
  <property fmtid="{D5CDD505-2E9C-101B-9397-08002B2CF9AE}" pid="4" name="LastSaved">
    <vt:filetime>2025-05-13T00:00:00Z</vt:filetime>
  </property>
  <property fmtid="{D5CDD505-2E9C-101B-9397-08002B2CF9AE}" pid="5" name="Producer">
    <vt:lpwstr>Adobe PDF Library 20.9.95</vt:lpwstr>
  </property>
</Properties>
</file>